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90" r:id="rId2"/>
    <p:sldId id="291" r:id="rId3"/>
    <p:sldId id="314" r:id="rId4"/>
    <p:sldId id="315" r:id="rId5"/>
    <p:sldId id="316" r:id="rId6"/>
    <p:sldId id="317" r:id="rId7"/>
    <p:sldId id="318" r:id="rId8"/>
    <p:sldId id="323" r:id="rId9"/>
    <p:sldId id="320" r:id="rId10"/>
    <p:sldId id="319" r:id="rId11"/>
    <p:sldId id="321" r:id="rId12"/>
    <p:sldId id="322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4" r:id="rId21"/>
    <p:sldId id="332" r:id="rId22"/>
    <p:sldId id="333" r:id="rId23"/>
    <p:sldId id="335" r:id="rId24"/>
    <p:sldId id="313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48" d="100"/>
          <a:sy n="148" d="100"/>
        </p:scale>
        <p:origin x="5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19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4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91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744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1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2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655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225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284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86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1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22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379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30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331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07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14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47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2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43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44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81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73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Čtyřpóly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Elektronika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Čtyřpóly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Elektronika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e-najizdarne.cz/dokumenty/studijni_materialy/elektronika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4315" y="2708920"/>
            <a:ext cx="8496944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Čtyřpóly</a:t>
            </a:r>
          </a:p>
          <a:p>
            <a:pPr algn="ctr"/>
            <a:endParaRPr lang="cs-CZ" sz="4400" b="1" dirty="0"/>
          </a:p>
          <a:p>
            <a:pPr algn="ctr"/>
            <a:r>
              <a:rPr lang="cs-CZ" sz="28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496" y="764704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Příklad</a:t>
            </a:r>
            <a:endParaRPr lang="en-US" sz="2400" b="1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operačního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zesilovače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není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nulový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je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50 </a:t>
            </a:r>
            <a:r>
              <a:rPr lang="el-GR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Ω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Ale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invertujícího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zesilovače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OZ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díky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záporné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zpětné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vazbě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nulový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EF6A48-CF3F-00D1-E2A5-5E5AC11C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336704" cy="3686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5">
            <a:extLst>
              <a:ext uri="{FF2B5EF4-FFF2-40B4-BE49-F238E27FC236}">
                <a16:creationId xmlns:a16="http://schemas.microsoft.com/office/drawing/2014/main" id="{05F1A141-AEDA-A071-44DD-26CA8EC0CDA2}"/>
              </a:ext>
            </a:extLst>
          </p:cNvPr>
          <p:cNvSpPr txBox="1"/>
          <p:nvPr/>
        </p:nvSpPr>
        <p:spPr>
          <a:xfrm>
            <a:off x="35496" y="5991671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Důkaz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: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Připojme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zesilovače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zátěž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jeho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napětí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se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nepohne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55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496" y="908720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Příklad</a:t>
            </a:r>
            <a:endParaRPr lang="en-US" sz="2400" b="1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tranzistorového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zesilovač</a:t>
            </a:r>
            <a:r>
              <a:rPr lang="en-US" sz="2400" b="1" dirty="0" err="1">
                <a:highlight>
                  <a:srgbClr val="FFFFFF"/>
                </a:highlight>
                <a:latin typeface="Arial" panose="020B0604020202020204" pitchFamily="34" charset="0"/>
              </a:rPr>
              <a:t>e</a:t>
            </a:r>
            <a:r>
              <a:rPr lang="en-US" sz="2400" b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se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společným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emitorem je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roven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rezistoru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highlight>
                  <a:srgbClr val="FFFFFF"/>
                </a:highlight>
                <a:latin typeface="Arial" panose="020B0604020202020204" pitchFamily="34" charset="0"/>
              </a:rPr>
              <a:t>R</a:t>
            </a:r>
            <a:r>
              <a:rPr lang="en-US" sz="2400" b="1" baseline="-25000" dirty="0" err="1">
                <a:highlight>
                  <a:srgbClr val="FFFFFF"/>
                </a:highlight>
                <a:latin typeface="Arial" panose="020B0604020202020204" pitchFamily="34" charset="0"/>
              </a:rPr>
              <a:t>k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V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tomto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konkrétním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zapojení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je s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v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sérii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ještě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C</a:t>
            </a:r>
            <a:r>
              <a:rPr lang="en-US" sz="2400" baseline="-25000" dirty="0" err="1">
                <a:highlight>
                  <a:srgbClr val="FFFFFF"/>
                </a:highlight>
                <a:latin typeface="Arial" panose="020B0604020202020204" pitchFamily="34" charset="0"/>
              </a:rPr>
              <a:t>out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 Pak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už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to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tedy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není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ale impedance.</a:t>
            </a:r>
          </a:p>
          <a:p>
            <a:r>
              <a:rPr lang="en-US" sz="2400" b="1" dirty="0" err="1">
                <a:highlight>
                  <a:srgbClr val="FFFFFF"/>
                </a:highlight>
                <a:latin typeface="Arial" panose="020B0604020202020204" pitchFamily="34" charset="0"/>
              </a:rPr>
              <a:t>C</a:t>
            </a:r>
            <a:r>
              <a:rPr lang="en-US" sz="2400" b="1" baseline="-25000" dirty="0" err="1">
                <a:highlight>
                  <a:srgbClr val="FFFFFF"/>
                </a:highlight>
                <a:latin typeface="Arial" panose="020B0604020202020204" pitchFamily="34" charset="0"/>
              </a:rPr>
              <a:t>out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působí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závislost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přenosu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–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nízké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nepřenese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430E590-31EA-5E88-2D30-99354E87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60" y="1313424"/>
            <a:ext cx="4929241" cy="4995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7569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Příklad</a:t>
            </a:r>
            <a:endParaRPr lang="en-US" sz="2400" b="1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impedance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dolní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propusti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je to, co je "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vidět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"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při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pohledu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do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svorky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Je-li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vnitřní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zdroje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signálu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</a:t>
            </a:r>
            <a:r>
              <a:rPr lang="en-US" sz="2400" baseline="-250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nulový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pak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impedance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propusti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rovna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paralelní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kombinaci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C.</a:t>
            </a: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Pokud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vnitřní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zdroje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signálu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Vin není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nulový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přičítá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se k R a je to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ještě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složitější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B39A562-6990-9289-7161-FB1E7C7A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5328592" cy="25828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892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79512" y="908720"/>
                <a:ext cx="8784976" cy="524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P</a:t>
                </a:r>
                <a:r>
                  <a:rPr lang="cs-CZ" sz="2400" b="1" dirty="0" err="1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řenos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čtyřpólu je poměr veličiny na výstupu k veličině na vstupu.</a:t>
                </a:r>
              </a:p>
              <a:p>
                <a:endParaRPr lang="cs-CZ" sz="2400" dirty="0">
                  <a:effectLst/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Např. napěťový přenos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b="1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Proudový přenos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b="1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Výkonový přenos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84976" cy="5241115"/>
              </a:xfrm>
              <a:prstGeom prst="rect">
                <a:avLst/>
              </a:prstGeom>
              <a:blipFill>
                <a:blip r:embed="rId3"/>
                <a:stretch>
                  <a:fillRect l="-1040" t="-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86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79512" y="908720"/>
                <a:ext cx="8784976" cy="417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 zesilovače obvykle nazýváme přenos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zesílením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. Přenos pak vyjadřuje, kolikrát je výstupní veličina větší než vstupní.</a:t>
                </a:r>
              </a:p>
              <a:p>
                <a:endParaRPr lang="cs-CZ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Např. je-li výstupní napětí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</a:t>
                </a:r>
                <a:r>
                  <a:rPr lang="cs-CZ" sz="2400" b="1" baseline="-250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2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= 10 V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, vstupní napětí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</a:t>
                </a:r>
                <a:r>
                  <a:rPr lang="cs-CZ" sz="2400" b="1" baseline="-250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1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= 1 V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, </a:t>
                </a: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zesílení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cs-CZ" sz="2400" b="1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cs-CZ" sz="2400" dirty="0">
                  <a:effectLst/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To znamená, že výstupní napětí je </a:t>
                </a:r>
                <a:r>
                  <a:rPr lang="cs-CZ" sz="2400" b="1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10x</a:t>
                </a:r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větší než vstupní.</a:t>
                </a:r>
                <a:endParaRPr lang="cs-CZ" sz="2400" dirty="0">
                  <a:effectLst/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84976" cy="4170629"/>
              </a:xfrm>
              <a:prstGeom prst="rect">
                <a:avLst/>
              </a:prstGeom>
              <a:blipFill>
                <a:blip r:embed="rId3"/>
                <a:stretch>
                  <a:fillRect l="-1040" t="-1023" r="-9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05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79512" y="908720"/>
                <a:ext cx="8784976" cy="527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 filtrů a podobných obvodů, které většinou zeslabují, obvykle nazýváme přenos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útlumem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. Přenos pak vyjadřuje, kolikrát je výstupní veličina menší než vstupní.</a:t>
                </a:r>
              </a:p>
              <a:p>
                <a:endParaRPr lang="cs-CZ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Např. je-li u dolní propusti při mezním kmitočtu výstupní napětí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</a:t>
                </a:r>
                <a:r>
                  <a:rPr lang="cs-CZ" sz="2400" b="1" baseline="-250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2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= 0,707 V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, vstupní napětí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</a:t>
                </a:r>
                <a:r>
                  <a:rPr lang="cs-CZ" sz="2400" b="1" baseline="-250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1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= 1 V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, </a:t>
                </a:r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útlum je</a:t>
                </a:r>
              </a:p>
              <a:p>
                <a:endParaRPr lang="cs-CZ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𝟕𝟎𝟕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𝟕𝟎𝟕</m:t>
                      </m:r>
                    </m:oMath>
                  </m:oMathPara>
                </a14:m>
                <a:endParaRPr lang="cs-CZ" sz="2400" b="1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cs-CZ" sz="2400" dirty="0">
                  <a:effectLst/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To znamená, že výstupní napětí činí pouze asi </a:t>
                </a:r>
                <a:r>
                  <a:rPr lang="cs-CZ" sz="2400" b="1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7/10</a:t>
                </a:r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napětí vstupního.</a:t>
                </a:r>
                <a:endParaRPr lang="cs-CZ" sz="2400" dirty="0">
                  <a:effectLst/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84976" cy="5278625"/>
              </a:xfrm>
              <a:prstGeom prst="rect">
                <a:avLst/>
              </a:prstGeom>
              <a:blipFill>
                <a:blip r:embed="rId3"/>
                <a:stretch>
                  <a:fillRect l="-1040" t="-808" r="-1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18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79512" y="908720"/>
                <a:ext cx="8863656" cy="444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Přenos často vyjadřujeme v decibelech.</a:t>
                </a: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Přenos v decibelech je </a:t>
                </a:r>
                <a:r>
                  <a:rPr lang="cs-CZ" sz="2400" b="1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20x</a:t>
                </a:r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logaritmus toho původního přenosu.</a:t>
                </a:r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Např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.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napěťový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přenos</a:t>
                </a:r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𝒍𝒐𝒈</m:t>
                      </m:r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863656" cy="4443524"/>
              </a:xfrm>
              <a:prstGeom prst="rect">
                <a:avLst/>
              </a:prstGeom>
              <a:blipFill>
                <a:blip r:embed="rId3"/>
                <a:stretch>
                  <a:fillRect l="-1032" t="-960" r="-4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3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66AC51C-AF2F-649E-3958-0AC37A28D7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21301A-E07C-5C77-7D9F-719C8BFE88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DCE03B-DDC6-9168-268B-0A09516EEE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83924F1-1581-BC51-285B-C4867291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CC2879-A7E4-6D1C-8B74-1E8248D653A1}"/>
              </a:ext>
            </a:extLst>
          </p:cNvPr>
          <p:cNvSpPr txBox="1"/>
          <p:nvPr/>
        </p:nvSpPr>
        <p:spPr>
          <a:xfrm>
            <a:off x="467544" y="2564904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rgbClr val="FF0000"/>
                </a:solidFill>
              </a:rPr>
              <a:t>M2A 12/4/24</a:t>
            </a:r>
          </a:p>
        </p:txBody>
      </p:sp>
    </p:spTree>
    <p:extLst>
      <p:ext uri="{BB962C8B-B14F-4D97-AF65-F5344CB8AC3E}">
        <p14:creationId xmlns:p14="http://schemas.microsoft.com/office/powerpoint/2010/main" val="327675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79512" y="908720"/>
                <a:ext cx="8784976" cy="417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Např. je-li výstupní napětí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</a:t>
                </a:r>
                <a:r>
                  <a:rPr lang="cs-CZ" sz="2400" b="1" baseline="-250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2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= 10 V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, vstupní napětí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</a:t>
                </a:r>
                <a:r>
                  <a:rPr lang="cs-CZ" sz="2400" b="1" baseline="-250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1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cs-CZ" sz="2400" b="1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= 1 V</a:t>
                </a:r>
                <a:r>
                  <a:rPr lang="cs-CZ" sz="2400" dirty="0"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, </a:t>
                </a:r>
              </a:p>
              <a:p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zesílení </a:t>
                </a:r>
                <a:r>
                  <a:rPr lang="en-US" sz="2400" b="1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A</a:t>
                </a:r>
                <a:r>
                  <a:rPr lang="en-US" sz="2400" b="1" baseline="-250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u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cs-CZ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Zesílení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b="1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A</a:t>
                </a:r>
                <a:r>
                  <a:rPr lang="en-US" sz="2400" b="1" baseline="-250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udB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je</a:t>
                </a:r>
                <a:endParaRPr lang="cs-CZ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𝒅𝑩</m:t>
                        </m:r>
                      </m:sub>
                    </m:sSub>
                    <m:r>
                      <a:rPr lang="cs-CZ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[dB]</a:t>
                </a:r>
              </a:p>
              <a:p>
                <a:pPr algn="ctr"/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𝒅𝑩</m:t>
                        </m:r>
                      </m:sub>
                    </m:sSub>
                    <m:r>
                      <a:rPr lang="cs-CZ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[dB]</a:t>
                </a:r>
              </a:p>
              <a:p>
                <a:pPr algn="ctr"/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cs-CZ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𝒅𝑩</m:t>
                      </m:r>
                    </m:oMath>
                  </m:oMathPara>
                </a14:m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84976" cy="4170629"/>
              </a:xfrm>
              <a:prstGeom prst="rect">
                <a:avLst/>
              </a:prstGeom>
              <a:blipFill>
                <a:blip r:embed="rId3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97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en-US" sz="1800" dirty="0"/>
              <a:t>Z</a:t>
            </a:r>
            <a:r>
              <a:rPr lang="cs-CZ" sz="1800" dirty="0" err="1"/>
              <a:t>ávislost</a:t>
            </a:r>
            <a:r>
              <a:rPr lang="cs-CZ" sz="1800" dirty="0"/>
              <a:t> přenosu na kmitočtu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U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skutečných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obvodů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vždy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velikost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přenosu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závisí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Tuto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závislost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vyjadřujeme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highlight>
                  <a:srgbClr val="FFFFFF"/>
                </a:highlight>
                <a:latin typeface="Arial" panose="020B0604020202020204" pitchFamily="34" charset="0"/>
              </a:rPr>
              <a:t>amplitudovou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kmitočtovou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charakteristikou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Amplitudová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kmitočtová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charakteristika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vyjadřuje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závislost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amplitudy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tj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velikosti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)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výstupního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84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Definice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Parametry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cs-CZ" sz="3200" dirty="0"/>
              <a:t>vstupní odpor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cs-CZ" sz="3200" dirty="0"/>
              <a:t>výstupní odpor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cs-CZ" sz="3200" dirty="0"/>
              <a:t>přenos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Přenosové vlastnosti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cs-CZ" sz="3200" dirty="0"/>
              <a:t>závislost přenosu na kmitočtu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cs-CZ" sz="3200" dirty="0"/>
              <a:t>závislost fáze na kmitočtu</a:t>
            </a:r>
          </a:p>
        </p:txBody>
      </p:sp>
    </p:spTree>
    <p:extLst>
      <p:ext uri="{BB962C8B-B14F-4D97-AF65-F5344CB8AC3E}">
        <p14:creationId xmlns:p14="http://schemas.microsoft.com/office/powerpoint/2010/main" val="294566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en-US" sz="1800" dirty="0"/>
              <a:t>Z</a:t>
            </a:r>
            <a:r>
              <a:rPr lang="cs-CZ" sz="1800" dirty="0" err="1"/>
              <a:t>ávislost</a:t>
            </a:r>
            <a:r>
              <a:rPr lang="cs-CZ" sz="1800" dirty="0"/>
              <a:t> přenosu na kmitočtu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79214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nf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zesilovač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potlačuje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kmitočty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pod </a:t>
            </a:r>
            <a:r>
              <a:rPr lang="en-US" sz="2200" b="1" dirty="0">
                <a:highlight>
                  <a:srgbClr val="FFFFFF"/>
                </a:highlight>
                <a:latin typeface="Arial" panose="020B0604020202020204" pitchFamily="34" charset="0"/>
              </a:rPr>
              <a:t>f</a:t>
            </a:r>
            <a:r>
              <a:rPr lang="en-US" sz="2200" b="1" baseline="-25000" dirty="0">
                <a:highlight>
                  <a:srgbClr val="FFFFFF"/>
                </a:highlight>
                <a:latin typeface="Arial" panose="020B0604020202020204" pitchFamily="34" charset="0"/>
              </a:rPr>
              <a:t>C1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a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nad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b="1" dirty="0">
                <a:highlight>
                  <a:srgbClr val="FFFFFF"/>
                </a:highlight>
                <a:latin typeface="Arial" panose="020B0604020202020204" pitchFamily="34" charset="0"/>
              </a:rPr>
              <a:t>f</a:t>
            </a:r>
            <a:r>
              <a:rPr lang="en-US" sz="2200" b="1" baseline="-25000" dirty="0">
                <a:highlight>
                  <a:srgbClr val="FFFFFF"/>
                </a:highlight>
                <a:latin typeface="Arial" panose="020B0604020202020204" pitchFamily="34" charset="0"/>
              </a:rPr>
              <a:t>C2 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(viz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obrázek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).</a:t>
            </a:r>
          </a:p>
          <a:p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U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kvalitního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zesilovače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tyto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kmitočty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mohou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být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200" dirty="0" err="1"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200" dirty="0"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</a:p>
          <a:p>
            <a:r>
              <a:rPr lang="en-US" sz="2200" b="1" dirty="0">
                <a:highlight>
                  <a:srgbClr val="FFFFFF"/>
                </a:highlight>
                <a:latin typeface="Arial" panose="020B0604020202020204" pitchFamily="34" charset="0"/>
              </a:rPr>
              <a:t>f</a:t>
            </a:r>
            <a:r>
              <a:rPr lang="en-US" sz="2200" b="1" baseline="-25000" dirty="0">
                <a:highlight>
                  <a:srgbClr val="FFFFFF"/>
                </a:highlight>
                <a:latin typeface="Arial" panose="020B0604020202020204" pitchFamily="34" charset="0"/>
              </a:rPr>
              <a:t>C1</a:t>
            </a:r>
            <a:r>
              <a:rPr lang="en-US" sz="2200" b="1" dirty="0">
                <a:highlight>
                  <a:srgbClr val="FFFFFF"/>
                </a:highlight>
                <a:latin typeface="Arial" panose="020B0604020202020204" pitchFamily="34" charset="0"/>
              </a:rPr>
              <a:t> = 20 H, f</a:t>
            </a:r>
            <a:r>
              <a:rPr lang="en-US" sz="2200" b="1" baseline="-25000" dirty="0">
                <a:highlight>
                  <a:srgbClr val="FFFFFF"/>
                </a:highlight>
                <a:latin typeface="Arial" panose="020B0604020202020204" pitchFamily="34" charset="0"/>
              </a:rPr>
              <a:t>C2</a:t>
            </a:r>
            <a:r>
              <a:rPr lang="en-US" sz="2200" b="1" dirty="0">
                <a:highlight>
                  <a:srgbClr val="FFFFFF"/>
                </a:highlight>
                <a:latin typeface="Arial" panose="020B0604020202020204" pitchFamily="34" charset="0"/>
              </a:rPr>
              <a:t> = 20 kHz.</a:t>
            </a:r>
            <a:endParaRPr lang="en-US" sz="22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sz="22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25A8E-4069-AB31-0F13-1CD2B9146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42817"/>
            <a:ext cx="6876256" cy="4246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0DC828-E07A-B30E-C96F-4FFA5E9C150A}"/>
              </a:ext>
            </a:extLst>
          </p:cNvPr>
          <p:cNvSpPr txBox="1"/>
          <p:nvPr/>
        </p:nvSpPr>
        <p:spPr>
          <a:xfrm>
            <a:off x="165775" y="6030499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Amplitudová</a:t>
            </a:r>
            <a:r>
              <a:rPr lang="en-US" dirty="0"/>
              <a:t> </a:t>
            </a:r>
            <a:r>
              <a:rPr lang="en-US" dirty="0" err="1"/>
              <a:t>kmitočtová</a:t>
            </a:r>
            <a:r>
              <a:rPr lang="en-US" dirty="0"/>
              <a:t> </a:t>
            </a:r>
            <a:r>
              <a:rPr lang="en-US" dirty="0" err="1"/>
              <a:t>charakteristika</a:t>
            </a:r>
            <a:r>
              <a:rPr lang="en-US" dirty="0"/>
              <a:t> </a:t>
            </a:r>
            <a:r>
              <a:rPr lang="en-US" dirty="0" err="1"/>
              <a:t>nf</a:t>
            </a:r>
            <a:r>
              <a:rPr lang="en-US" dirty="0"/>
              <a:t> </a:t>
            </a:r>
            <a:r>
              <a:rPr lang="en-US" dirty="0" err="1"/>
              <a:t>zesilovače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32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en-US" sz="1800" dirty="0"/>
              <a:t>Z</a:t>
            </a:r>
            <a:r>
              <a:rPr lang="cs-CZ" sz="1800" dirty="0" err="1"/>
              <a:t>ávislost</a:t>
            </a:r>
            <a:r>
              <a:rPr lang="cs-CZ" sz="1800" dirty="0"/>
              <a:t> přenosu na kmitočtu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 d</a:t>
            </a:r>
            <a:r>
              <a:rPr lang="cs-CZ" sz="2400" dirty="0" err="1"/>
              <a:t>olní</a:t>
            </a:r>
            <a:r>
              <a:rPr lang="cs-CZ" sz="2400" dirty="0"/>
              <a:t> propust je obvod, který propouští signály nízkých kmitočtů, ale potlačuje signály s kmitočty vyššími, než je mezní kmitočet</a:t>
            </a:r>
            <a:r>
              <a:rPr lang="en-US" sz="2400" dirty="0"/>
              <a:t>:</a:t>
            </a: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57E00E4-EE2D-35B5-A0F7-6BBC6930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999681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0D61D32-7C6B-B979-9C81-E7997EA3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6" y="2204864"/>
            <a:ext cx="5256037" cy="36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vá složená závorka 13">
            <a:extLst>
              <a:ext uri="{FF2B5EF4-FFF2-40B4-BE49-F238E27FC236}">
                <a16:creationId xmlns:a16="http://schemas.microsoft.com/office/drawing/2014/main" id="{0AE6D4F8-ABD7-46E7-092B-3DB4BEAC2EE8}"/>
              </a:ext>
            </a:extLst>
          </p:cNvPr>
          <p:cNvSpPr/>
          <p:nvPr/>
        </p:nvSpPr>
        <p:spPr>
          <a:xfrm rot="5400000">
            <a:off x="1720789" y="4428572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Levá složená závorka 14">
            <a:extLst>
              <a:ext uri="{FF2B5EF4-FFF2-40B4-BE49-F238E27FC236}">
                <a16:creationId xmlns:a16="http://schemas.microsoft.com/office/drawing/2014/main" id="{C688CDAF-C7E8-12FB-8D73-397928BD53C4}"/>
              </a:ext>
            </a:extLst>
          </p:cNvPr>
          <p:cNvSpPr/>
          <p:nvPr/>
        </p:nvSpPr>
        <p:spPr>
          <a:xfrm rot="5400000">
            <a:off x="4031135" y="4139778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5">
            <a:extLst>
              <a:ext uri="{FF2B5EF4-FFF2-40B4-BE49-F238E27FC236}">
                <a16:creationId xmlns:a16="http://schemas.microsoft.com/office/drawing/2014/main" id="{62A99F3F-0DC7-3D17-DED0-AC31FB7ED15D}"/>
              </a:ext>
            </a:extLst>
          </p:cNvPr>
          <p:cNvSpPr txBox="1"/>
          <p:nvPr/>
        </p:nvSpPr>
        <p:spPr>
          <a:xfrm>
            <a:off x="1187624" y="5046296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Propustné pásmo</a:t>
            </a:r>
          </a:p>
        </p:txBody>
      </p:sp>
      <p:sp>
        <p:nvSpPr>
          <p:cNvPr id="16" name="TextovéPole 16">
            <a:extLst>
              <a:ext uri="{FF2B5EF4-FFF2-40B4-BE49-F238E27FC236}">
                <a16:creationId xmlns:a16="http://schemas.microsoft.com/office/drawing/2014/main" id="{4E9985D5-A5A0-1421-0ECB-6B7F437B2827}"/>
              </a:ext>
            </a:extLst>
          </p:cNvPr>
          <p:cNvSpPr txBox="1"/>
          <p:nvPr/>
        </p:nvSpPr>
        <p:spPr>
          <a:xfrm>
            <a:off x="3347865" y="5050028"/>
            <a:ext cx="16644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Nepropustné pásmo</a:t>
            </a:r>
          </a:p>
        </p:txBody>
      </p:sp>
      <p:sp>
        <p:nvSpPr>
          <p:cNvPr id="17" name="TextovéPole 17">
            <a:extLst>
              <a:ext uri="{FF2B5EF4-FFF2-40B4-BE49-F238E27FC236}">
                <a16:creationId xmlns:a16="http://schemas.microsoft.com/office/drawing/2014/main" id="{D187D8E5-C51E-D9C2-2205-9030365DF98A}"/>
              </a:ext>
            </a:extLst>
          </p:cNvPr>
          <p:cNvSpPr txBox="1"/>
          <p:nvPr/>
        </p:nvSpPr>
        <p:spPr>
          <a:xfrm>
            <a:off x="190185" y="2435899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18" name="Přímá spojnice 18">
            <a:extLst>
              <a:ext uri="{FF2B5EF4-FFF2-40B4-BE49-F238E27FC236}">
                <a16:creationId xmlns:a16="http://schemas.microsoft.com/office/drawing/2014/main" id="{E6862981-E6E8-5B8F-099A-1BA4994792CB}"/>
              </a:ext>
            </a:extLst>
          </p:cNvPr>
          <p:cNvCxnSpPr>
            <a:endCxn id="17" idx="3"/>
          </p:cNvCxnSpPr>
          <p:nvPr/>
        </p:nvCxnSpPr>
        <p:spPr>
          <a:xfrm flipH="1">
            <a:off x="767772" y="2571678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9">
            <a:extLst>
              <a:ext uri="{FF2B5EF4-FFF2-40B4-BE49-F238E27FC236}">
                <a16:creationId xmlns:a16="http://schemas.microsoft.com/office/drawing/2014/main" id="{4056F826-2C2E-0C4E-827E-54A6A3DA4685}"/>
              </a:ext>
            </a:extLst>
          </p:cNvPr>
          <p:cNvCxnSpPr/>
          <p:nvPr/>
        </p:nvCxnSpPr>
        <p:spPr>
          <a:xfrm>
            <a:off x="2818204" y="2435899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20">
            <a:extLst>
              <a:ext uri="{FF2B5EF4-FFF2-40B4-BE49-F238E27FC236}">
                <a16:creationId xmlns:a16="http://schemas.microsoft.com/office/drawing/2014/main" id="{8EF54798-F354-6CC1-9FC2-C3D328ADA5AB}"/>
              </a:ext>
            </a:extLst>
          </p:cNvPr>
          <p:cNvSpPr txBox="1"/>
          <p:nvPr/>
        </p:nvSpPr>
        <p:spPr>
          <a:xfrm>
            <a:off x="3020359" y="4630727"/>
            <a:ext cx="1386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Mezní kmitočet</a:t>
            </a:r>
          </a:p>
        </p:txBody>
      </p:sp>
      <p:cxnSp>
        <p:nvCxnSpPr>
          <p:cNvPr id="21" name="Přímá spojnice se šipkou 21">
            <a:extLst>
              <a:ext uri="{FF2B5EF4-FFF2-40B4-BE49-F238E27FC236}">
                <a16:creationId xmlns:a16="http://schemas.microsoft.com/office/drawing/2014/main" id="{9D282C8A-A06D-2543-633D-B1B379B6AEB4}"/>
              </a:ext>
            </a:extLst>
          </p:cNvPr>
          <p:cNvCxnSpPr/>
          <p:nvPr/>
        </p:nvCxnSpPr>
        <p:spPr>
          <a:xfrm flipH="1">
            <a:off x="2847083" y="4902286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11">
            <a:extLst>
              <a:ext uri="{FF2B5EF4-FFF2-40B4-BE49-F238E27FC236}">
                <a16:creationId xmlns:a16="http://schemas.microsoft.com/office/drawing/2014/main" id="{49FFE0D6-1E1F-3296-A93D-84CAB73B35AA}"/>
              </a:ext>
            </a:extLst>
          </p:cNvPr>
          <p:cNvSpPr txBox="1"/>
          <p:nvPr/>
        </p:nvSpPr>
        <p:spPr>
          <a:xfrm>
            <a:off x="4926395" y="5631382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23" name="Přímá spojovací šipka 8">
            <a:extLst>
              <a:ext uri="{FF2B5EF4-FFF2-40B4-BE49-F238E27FC236}">
                <a16:creationId xmlns:a16="http://schemas.microsoft.com/office/drawing/2014/main" id="{7AB1957B-F613-B720-1F7F-9F13BF27D454}"/>
              </a:ext>
            </a:extLst>
          </p:cNvPr>
          <p:cNvCxnSpPr/>
          <p:nvPr/>
        </p:nvCxnSpPr>
        <p:spPr>
          <a:xfrm>
            <a:off x="5130607" y="5739983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8">
            <a:extLst>
              <a:ext uri="{FF2B5EF4-FFF2-40B4-BE49-F238E27FC236}">
                <a16:creationId xmlns:a16="http://schemas.microsoft.com/office/drawing/2014/main" id="{DA34CDA6-452E-FC76-5EFE-E55FB9728DCA}"/>
              </a:ext>
            </a:extLst>
          </p:cNvPr>
          <p:cNvCxnSpPr/>
          <p:nvPr/>
        </p:nvCxnSpPr>
        <p:spPr>
          <a:xfrm flipV="1">
            <a:off x="720922" y="3016001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11">
            <a:extLst>
              <a:ext uri="{FF2B5EF4-FFF2-40B4-BE49-F238E27FC236}">
                <a16:creationId xmlns:a16="http://schemas.microsoft.com/office/drawing/2014/main" id="{D7BC337F-0F7F-F4A0-6924-75025CF7E5FD}"/>
              </a:ext>
            </a:extLst>
          </p:cNvPr>
          <p:cNvSpPr txBox="1"/>
          <p:nvPr/>
        </p:nvSpPr>
        <p:spPr>
          <a:xfrm>
            <a:off x="306496" y="3006032"/>
            <a:ext cx="46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  <a:r>
              <a:rPr lang="en-US" baseline="-25000" dirty="0"/>
              <a:t>v</a:t>
            </a:r>
            <a:endParaRPr lang="cs-CZ" baseline="-25000" dirty="0"/>
          </a:p>
        </p:txBody>
      </p:sp>
      <p:sp>
        <p:nvSpPr>
          <p:cNvPr id="26" name="Obdélník 6">
            <a:extLst>
              <a:ext uri="{FF2B5EF4-FFF2-40B4-BE49-F238E27FC236}">
                <a16:creationId xmlns:a16="http://schemas.microsoft.com/office/drawing/2014/main" id="{E8D0DF8B-6ACC-54CC-8EA0-73CE65A928A2}"/>
              </a:ext>
            </a:extLst>
          </p:cNvPr>
          <p:cNvSpPr/>
          <p:nvPr/>
        </p:nvSpPr>
        <p:spPr>
          <a:xfrm>
            <a:off x="2699792" y="5779505"/>
            <a:ext cx="576064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7">
            <a:extLst>
              <a:ext uri="{FF2B5EF4-FFF2-40B4-BE49-F238E27FC236}">
                <a16:creationId xmlns:a16="http://schemas.microsoft.com/office/drawing/2014/main" id="{41462D3C-E6BF-AFFE-D4D5-56C4DB4A8F40}"/>
              </a:ext>
            </a:extLst>
          </p:cNvPr>
          <p:cNvSpPr txBox="1"/>
          <p:nvPr/>
        </p:nvSpPr>
        <p:spPr>
          <a:xfrm>
            <a:off x="3944497" y="3013485"/>
            <a:ext cx="1386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Sklon: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-20 dB/dekádu</a:t>
            </a:r>
          </a:p>
          <a:p>
            <a:r>
              <a:rPr lang="cs-CZ" sz="1200" dirty="0">
                <a:solidFill>
                  <a:srgbClr val="0000FF"/>
                </a:solidFill>
              </a:rPr>
              <a:t>(-6 dB/oktávu)</a:t>
            </a:r>
          </a:p>
        </p:txBody>
      </p:sp>
      <p:cxnSp>
        <p:nvCxnSpPr>
          <p:cNvPr id="28" name="Přímá spojnice se šipkou 23">
            <a:extLst>
              <a:ext uri="{FF2B5EF4-FFF2-40B4-BE49-F238E27FC236}">
                <a16:creationId xmlns:a16="http://schemas.microsoft.com/office/drawing/2014/main" id="{4E0D1B1E-EBB0-1240-687D-75E01B049DC1}"/>
              </a:ext>
            </a:extLst>
          </p:cNvPr>
          <p:cNvCxnSpPr/>
          <p:nvPr/>
        </p:nvCxnSpPr>
        <p:spPr>
          <a:xfrm flipH="1">
            <a:off x="3713464" y="3186761"/>
            <a:ext cx="266145" cy="23103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26655A-0168-798B-F396-0021BB244002}"/>
              </a:ext>
            </a:extLst>
          </p:cNvPr>
          <p:cNvSpPr txBox="1"/>
          <p:nvPr/>
        </p:nvSpPr>
        <p:spPr>
          <a:xfrm>
            <a:off x="165775" y="587727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Amplitudová</a:t>
            </a:r>
            <a:r>
              <a:rPr lang="en-US" dirty="0"/>
              <a:t> </a:t>
            </a:r>
            <a:r>
              <a:rPr lang="en-US" dirty="0" err="1"/>
              <a:t>kmitočtová</a:t>
            </a:r>
            <a:r>
              <a:rPr lang="en-US" dirty="0"/>
              <a:t> </a:t>
            </a:r>
            <a:r>
              <a:rPr lang="en-US" dirty="0" err="1"/>
              <a:t>charakteristika</a:t>
            </a:r>
            <a:r>
              <a:rPr lang="en-US" dirty="0"/>
              <a:t> </a:t>
            </a:r>
            <a:r>
              <a:rPr lang="en-US" dirty="0" err="1"/>
              <a:t>dolní</a:t>
            </a:r>
            <a:r>
              <a:rPr lang="en-US" dirty="0"/>
              <a:t> </a:t>
            </a:r>
            <a:r>
              <a:rPr lang="en-US" dirty="0" err="1"/>
              <a:t>propusti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479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en-US" sz="1800" dirty="0"/>
              <a:t>Z</a:t>
            </a:r>
            <a:r>
              <a:rPr lang="cs-CZ" sz="1800" dirty="0" err="1"/>
              <a:t>ávislost</a:t>
            </a:r>
            <a:r>
              <a:rPr lang="cs-CZ" sz="1800" dirty="0"/>
              <a:t> </a:t>
            </a:r>
            <a:r>
              <a:rPr lang="en-US" sz="1800" dirty="0" err="1"/>
              <a:t>fáze</a:t>
            </a:r>
            <a:r>
              <a:rPr lang="cs-CZ" sz="1800" dirty="0"/>
              <a:t> na kmitočtu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Obvody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obsahující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kondenzátory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a /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nebo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cívky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způsobují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fázový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posun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mezi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signálem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Tento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fázový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posun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opět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závislý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Závislost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fáze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se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vyjadřuje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highlight>
                  <a:srgbClr val="FFFFFF"/>
                </a:highlight>
                <a:latin typeface="Arial" panose="020B0604020202020204" pitchFamily="34" charset="0"/>
              </a:rPr>
              <a:t>fázovou</a:t>
            </a:r>
            <a:r>
              <a:rPr lang="en-US" sz="2400" b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highlight>
                  <a:srgbClr val="FFFFFF"/>
                </a:highlight>
                <a:latin typeface="Arial" panose="020B0604020202020204" pitchFamily="34" charset="0"/>
              </a:rPr>
              <a:t>kmitočtovou</a:t>
            </a:r>
            <a:r>
              <a:rPr lang="en-US" sz="2400" b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highlight>
                  <a:srgbClr val="FFFFFF"/>
                </a:highlight>
                <a:latin typeface="Arial" panose="020B0604020202020204" pitchFamily="34" charset="0"/>
              </a:rPr>
              <a:t>charakteristikou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/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0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en-US" sz="1800" dirty="0"/>
              <a:t>Z</a:t>
            </a:r>
            <a:r>
              <a:rPr lang="cs-CZ" sz="1800" dirty="0" err="1"/>
              <a:t>ávislost</a:t>
            </a:r>
            <a:r>
              <a:rPr lang="cs-CZ" sz="1800" dirty="0"/>
              <a:t> </a:t>
            </a:r>
            <a:r>
              <a:rPr lang="en-US" sz="1800" dirty="0" err="1"/>
              <a:t>fáze</a:t>
            </a:r>
            <a:r>
              <a:rPr lang="cs-CZ" sz="1800" dirty="0"/>
              <a:t> na kmitočtu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908720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dolní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propust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nízkých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kmitočtech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nemá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skoro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žádný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fázový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posun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mezi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signálem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ale 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vysokých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kmitočtech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zpožděný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skoro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o </a:t>
            </a:r>
            <a:r>
              <a:rPr lang="en-US" sz="2400" b="1" dirty="0">
                <a:highlight>
                  <a:srgbClr val="FFFFFF"/>
                </a:highlight>
                <a:latin typeface="Arial" panose="020B0604020202020204" pitchFamily="34" charset="0"/>
              </a:rPr>
              <a:t>90°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3429D50-7E74-0B58-1795-B60AC012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153813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Obrázek 17">
            <a:extLst>
              <a:ext uri="{FF2B5EF4-FFF2-40B4-BE49-F238E27FC236}">
                <a16:creationId xmlns:a16="http://schemas.microsoft.com/office/drawing/2014/main" id="{50320711-C024-C73E-0752-F8DC0BC3F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598892"/>
            <a:ext cx="5334237" cy="3206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5EAF38-0606-C5AB-FCCC-9B5AE6B6FDBA}"/>
              </a:ext>
            </a:extLst>
          </p:cNvPr>
          <p:cNvSpPr txBox="1"/>
          <p:nvPr/>
        </p:nvSpPr>
        <p:spPr>
          <a:xfrm>
            <a:off x="165775" y="587727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Fázová</a:t>
            </a:r>
            <a:r>
              <a:rPr lang="en-US" dirty="0"/>
              <a:t> </a:t>
            </a:r>
            <a:r>
              <a:rPr lang="en-US" dirty="0" err="1"/>
              <a:t>kmitočtová</a:t>
            </a:r>
            <a:r>
              <a:rPr lang="en-US" dirty="0"/>
              <a:t> </a:t>
            </a:r>
            <a:r>
              <a:rPr lang="en-US" dirty="0" err="1"/>
              <a:t>charakteristika</a:t>
            </a:r>
            <a:r>
              <a:rPr lang="en-US" dirty="0"/>
              <a:t> </a:t>
            </a:r>
            <a:r>
              <a:rPr lang="en-US" dirty="0" err="1"/>
              <a:t>dolní</a:t>
            </a:r>
            <a:r>
              <a:rPr lang="en-US" dirty="0"/>
              <a:t> </a:t>
            </a:r>
            <a:r>
              <a:rPr lang="en-US" dirty="0" err="1"/>
              <a:t>propusti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167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Další</a:t>
            </a:r>
            <a:r>
              <a:rPr lang="cs-CZ" sz="3200" dirty="0"/>
              <a:t> informace jsou v</a:t>
            </a:r>
          </a:p>
          <a:p>
            <a:r>
              <a:rPr lang="cs-CZ" sz="2000" dirty="0">
                <a:hlinkClick r:id="rId3"/>
              </a:rPr>
              <a:t>https://www.sse-najizdarne.cz/dokumenty/studijni_materialy/elektronika.pdf</a:t>
            </a:r>
            <a:endParaRPr lang="cs-CZ" sz="2000" dirty="0"/>
          </a:p>
          <a:p>
            <a:r>
              <a:rPr lang="cs-CZ" sz="3200" dirty="0"/>
              <a:t>od strany 28</a:t>
            </a:r>
            <a:r>
              <a:rPr lang="en-US" sz="3200" dirty="0"/>
              <a:t>.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1372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763653"/>
            <a:ext cx="8229600" cy="369332"/>
          </a:xfrm>
        </p:spPr>
        <p:txBody>
          <a:bodyPr/>
          <a:lstStyle/>
          <a:p>
            <a:r>
              <a:rPr lang="en-US" dirty="0" err="1"/>
              <a:t>Definice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59470"/>
            <a:ext cx="90913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Č</a:t>
            </a:r>
            <a:r>
              <a:rPr lang="cs-CZ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tyřpól</a:t>
            </a:r>
            <a:r>
              <a:rPr lang="cs-CZ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je </a:t>
            </a:r>
            <a:r>
              <a:rPr lang="cs-CZ" sz="240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elektrický obvod</a:t>
            </a:r>
            <a:r>
              <a:rPr lang="cs-CZ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nebo zařízení se dvěma páry </a:t>
            </a:r>
            <a:r>
              <a:rPr lang="cs-CZ" sz="240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svorek</a:t>
            </a:r>
            <a:r>
              <a:rPr lang="cs-CZ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pro připojení k vnějším obvodům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Příklady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zesilovač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dolní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propust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horní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propust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transformátor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Je-li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jedna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svorka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společná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vstupu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i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výstupu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zem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),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stane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se z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něj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dirty="0" err="1">
                <a:highlight>
                  <a:srgbClr val="FFFFFF"/>
                </a:highlight>
                <a:latin typeface="Arial" panose="020B0604020202020204" pitchFamily="34" charset="0"/>
              </a:rPr>
              <a:t>trojpól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07AB07-C74B-23C4-8979-530B0A70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40" y="1632768"/>
            <a:ext cx="3094111" cy="1799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F65189A-11D5-F23C-F140-45F73D4E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50" y="2920622"/>
            <a:ext cx="2446148" cy="1185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CADFC74-6A03-2601-6355-64B900A2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36" y="4592887"/>
            <a:ext cx="2515462" cy="118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07D5B01-1464-1FB3-2A17-502854E4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31" y="4714301"/>
            <a:ext cx="2139813" cy="12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588465-A6CD-3748-38A7-BDC168FC3DA4}"/>
              </a:ext>
            </a:extLst>
          </p:cNvPr>
          <p:cNvCxnSpPr>
            <a:cxnSpLocks/>
          </p:cNvCxnSpPr>
          <p:nvPr/>
        </p:nvCxnSpPr>
        <p:spPr>
          <a:xfrm flipV="1">
            <a:off x="2076144" y="2784523"/>
            <a:ext cx="1055696" cy="35015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3286F0-21AA-6F38-7EA7-21F499CD6674}"/>
              </a:ext>
            </a:extLst>
          </p:cNvPr>
          <p:cNvCxnSpPr>
            <a:cxnSpLocks/>
          </p:cNvCxnSpPr>
          <p:nvPr/>
        </p:nvCxnSpPr>
        <p:spPr>
          <a:xfrm>
            <a:off x="2487535" y="3209299"/>
            <a:ext cx="4172697" cy="334793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89E10A-9DE6-0B7A-7732-62C3E862C64D}"/>
              </a:ext>
            </a:extLst>
          </p:cNvPr>
          <p:cNvCxnSpPr>
            <a:cxnSpLocks/>
          </p:cNvCxnSpPr>
          <p:nvPr/>
        </p:nvCxnSpPr>
        <p:spPr>
          <a:xfrm>
            <a:off x="2555776" y="3605037"/>
            <a:ext cx="2656736" cy="1096227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BA45BF-FF13-7BB6-59AD-B60B54950C2D}"/>
              </a:ext>
            </a:extLst>
          </p:cNvPr>
          <p:cNvCxnSpPr>
            <a:cxnSpLocks/>
          </p:cNvCxnSpPr>
          <p:nvPr/>
        </p:nvCxnSpPr>
        <p:spPr>
          <a:xfrm>
            <a:off x="2627784" y="4486807"/>
            <a:ext cx="576064" cy="431059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4">
            <a:extLst>
              <a:ext uri="{FF2B5EF4-FFF2-40B4-BE49-F238E27FC236}">
                <a16:creationId xmlns:a16="http://schemas.microsoft.com/office/drawing/2014/main" id="{F5BCECCF-C357-0107-781C-268DF5251782}"/>
              </a:ext>
            </a:extLst>
          </p:cNvPr>
          <p:cNvSpPr txBox="1">
            <a:spLocks/>
          </p:cNvSpPr>
          <p:nvPr/>
        </p:nvSpPr>
        <p:spPr>
          <a:xfrm>
            <a:off x="457200" y="404664"/>
            <a:ext cx="8229600" cy="369332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anchor="ctr"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dirty="0" err="1"/>
              <a:t>Definice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14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Vstupní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čtyřpólu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kterým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čtyřpól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brání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průchodu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proudu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svým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vstupním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obvodem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Je to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kterým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čtyřpól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zatěžuje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zdroj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který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připojen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Čím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větší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menší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proud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teče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do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méně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čtyřpól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zatěžuje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zdroj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Proto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voltmetr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mít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vnitřní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)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co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největší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(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i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když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voltmetr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jen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dvojpól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že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).</a:t>
            </a: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Měření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: Jak se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zmenší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napětí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zdroje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když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něj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připojím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ten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čtyřpól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525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Příklad</a:t>
            </a:r>
            <a:endParaRPr lang="en-US" sz="2400" b="1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invertujícího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zesilovače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OZ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roven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rezistoru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</a:t>
            </a:r>
            <a:r>
              <a:rPr lang="en-US" sz="2400" b="1" baseline="-250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EF6A48-CF3F-00D1-E2A5-5E5AC11C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4640"/>
            <a:ext cx="6696744" cy="38954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633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Příklad</a:t>
            </a:r>
            <a:endParaRPr lang="en-US" sz="2400" b="1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dolní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propusti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musí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proud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tekoucí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do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vstupu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překonávat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nejen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rezistor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ale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kondenzátor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Proto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zde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nemluvíme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ale 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impedanci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To je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komplexní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veličina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závislá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kmitočtu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způsobuje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fázový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posun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mezi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vstupním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napětím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proudem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B39A562-6990-9289-7161-FB1E7C7A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5328592" cy="25828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941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Příklad</a:t>
            </a:r>
            <a:endParaRPr lang="en-US" sz="2400" b="1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osciloskopu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vstupní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impedance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paralelní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kombinací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kapacity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CB7AE-266B-4407-5E95-A87E5326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6" y="2292643"/>
            <a:ext cx="6515086" cy="3486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7F1432-C113-853D-7710-59E912F08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492896"/>
            <a:ext cx="3142971" cy="152503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63500" dir="11880000" sx="111000" sy="111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EC464E-D965-25F6-2462-B55F107F5082}"/>
              </a:ext>
            </a:extLst>
          </p:cNvPr>
          <p:cNvCxnSpPr>
            <a:cxnSpLocks/>
          </p:cNvCxnSpPr>
          <p:nvPr/>
        </p:nvCxnSpPr>
        <p:spPr>
          <a:xfrm flipV="1">
            <a:off x="5796136" y="3789040"/>
            <a:ext cx="1152128" cy="115212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5">
            <a:extLst>
              <a:ext uri="{FF2B5EF4-FFF2-40B4-BE49-F238E27FC236}">
                <a16:creationId xmlns:a16="http://schemas.microsoft.com/office/drawing/2014/main" id="{06A916EF-A9AA-C890-CE06-6DFDE21891B9}"/>
              </a:ext>
            </a:extLst>
          </p:cNvPr>
          <p:cNvSpPr txBox="1"/>
          <p:nvPr/>
        </p:nvSpPr>
        <p:spPr>
          <a:xfrm>
            <a:off x="323528" y="5775647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Zde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konkrétně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je to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 M</a:t>
            </a:r>
            <a:r>
              <a:rPr lang="el-GR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Ω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paralelně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 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11 </a:t>
            </a:r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pF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6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908720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b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čtyřpólu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který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brání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průchodu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proudu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z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výstupu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čtyřpólu</a:t>
            </a:r>
            <a:r>
              <a:rPr lang="en-US" sz="24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Je to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na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kterém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se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ztrácí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část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výkonu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který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jsme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chtěli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dodat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následujícím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obvodu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US" sz="240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Čím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větší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tím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větší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ztráty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předání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signálu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Proto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např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autobaterie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mít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vnitřní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)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co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nejmenší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aby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byla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schopná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dodat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co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největší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proud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při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startování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i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když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autobaterie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je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jen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dvojpól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že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).</a:t>
            </a:r>
          </a:p>
          <a:p>
            <a:endParaRPr lang="en-US" sz="24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Nízkofrekvenční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výkonový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zesilovač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má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mít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výstupní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odpor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co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nejmenší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, aby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byl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schopen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dodat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velký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výkon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do </a:t>
            </a:r>
            <a:r>
              <a:rPr lang="en-US" sz="2400" dirty="0" err="1">
                <a:highlight>
                  <a:srgbClr val="FFFFFF"/>
                </a:highlight>
                <a:latin typeface="Arial" panose="020B0604020202020204" pitchFamily="34" charset="0"/>
              </a:rPr>
              <a:t>reproduktoru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a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také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aby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dobře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tlumil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nežádoucí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kmity</a:t>
            </a:r>
            <a:r>
              <a:rPr lang="en-US" sz="2400" i="1" dirty="0"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400" i="1" dirty="0" err="1">
                <a:highlight>
                  <a:srgbClr val="FFFFFF"/>
                </a:highlight>
                <a:latin typeface="Arial" panose="020B0604020202020204" pitchFamily="34" charset="0"/>
              </a:rPr>
              <a:t>reproduktoru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094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Čtyřpóly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odpor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79512" y="908720"/>
                <a:ext cx="8784976" cy="487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Měření: Jak se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zmenší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napětí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výstupní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napětí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čtyřpólu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,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když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na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jeho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výstup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připojím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zátěž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?</a:t>
                </a: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Viz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např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.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měření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impedance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vypínací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smyčky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: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Síť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na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okamžik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zatížíme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velkým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proudem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a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měříme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pokles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 </a:t>
                </a:r>
                <a:r>
                  <a:rPr lang="en-US" sz="2400" dirty="0" err="1">
                    <a:highlight>
                      <a:srgbClr val="FFFFFF"/>
                    </a:highlight>
                    <a:latin typeface="Arial" panose="020B0604020202020204" pitchFamily="34" charset="0"/>
                  </a:rPr>
                  <a:t>napětí</a:t>
                </a:r>
                <a:r>
                  <a:rPr lang="en-US" sz="24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.</a:t>
                </a:r>
              </a:p>
              <a:p>
                <a:endParaRPr lang="en-US" sz="24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Příklad:</a:t>
                </a:r>
              </a:p>
              <a:p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Zásuvku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jsme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zatížili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vařičem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odběrem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10 A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Napětí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v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zásuvce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tím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snížilo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10 V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Jaká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je impedance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vypínací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smyčky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sz="2400" dirty="0">
                  <a:solidFill>
                    <a:srgbClr val="0000FF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sz="2400" b="1" i="0" smtClean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400" b="1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400" b="1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𝐀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0" smtClean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84976" cy="4878323"/>
              </a:xfrm>
              <a:prstGeom prst="rect">
                <a:avLst/>
              </a:prstGeom>
              <a:blipFill>
                <a:blip r:embed="rId3"/>
                <a:stretch>
                  <a:fillRect l="-1040" t="-875" r="-1040"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056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19050">
          <a:solidFill>
            <a:srgbClr val="0000FF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9976</TotalTime>
  <Words>1189</Words>
  <Application>Microsoft Office PowerPoint</Application>
  <PresentationFormat>Předvádění na obrazovce (4:3)</PresentationFormat>
  <Paragraphs>261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Definice</vt:lpstr>
      <vt:lpstr>Vstupní odpor</vt:lpstr>
      <vt:lpstr>Vstupní odpor</vt:lpstr>
      <vt:lpstr>Vstupní odpor</vt:lpstr>
      <vt:lpstr>Vstupní odpor</vt:lpstr>
      <vt:lpstr>Výstupní odpor</vt:lpstr>
      <vt:lpstr>Výstupní odpor</vt:lpstr>
      <vt:lpstr>Výstupní odpor</vt:lpstr>
      <vt:lpstr>Výstupní odpor</vt:lpstr>
      <vt:lpstr>Výstupní odpor</vt:lpstr>
      <vt:lpstr>Přenos</vt:lpstr>
      <vt:lpstr>Přenos</vt:lpstr>
      <vt:lpstr>Přenos</vt:lpstr>
      <vt:lpstr>Přenos</vt:lpstr>
      <vt:lpstr> </vt:lpstr>
      <vt:lpstr>Přenos</vt:lpstr>
      <vt:lpstr>Závislost přenosu na kmitočtu</vt:lpstr>
      <vt:lpstr>Závislost přenosu na kmitočtu</vt:lpstr>
      <vt:lpstr>Závislost přenosu na kmitočtu</vt:lpstr>
      <vt:lpstr>Závislost fáze na kmitočtu</vt:lpstr>
      <vt:lpstr>Závislost fáze na kmitočtu</vt:lpstr>
      <vt:lpstr>Tip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468</cp:revision>
  <dcterms:created xsi:type="dcterms:W3CDTF">2011-08-12T09:23:29Z</dcterms:created>
  <dcterms:modified xsi:type="dcterms:W3CDTF">2024-04-17T12:53:49Z</dcterms:modified>
</cp:coreProperties>
</file>