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2"/>
  </p:notesMasterIdLst>
  <p:handoutMasterIdLst>
    <p:handoutMasterId r:id="rId23"/>
  </p:handoutMasterIdLst>
  <p:sldIdLst>
    <p:sldId id="270" r:id="rId2"/>
    <p:sldId id="287" r:id="rId3"/>
    <p:sldId id="282" r:id="rId4"/>
    <p:sldId id="288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9" r:id="rId13"/>
    <p:sldId id="289" r:id="rId14"/>
    <p:sldId id="285" r:id="rId15"/>
    <p:sldId id="286" r:id="rId16"/>
    <p:sldId id="278" r:id="rId17"/>
    <p:sldId id="280" r:id="rId18"/>
    <p:sldId id="281" r:id="rId19"/>
    <p:sldId id="283" r:id="rId20"/>
    <p:sldId id="284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3399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20" autoAdjust="0"/>
  </p:normalViewPr>
  <p:slideViewPr>
    <p:cSldViewPr>
      <p:cViewPr varScale="1">
        <p:scale>
          <a:sx n="126" d="100"/>
          <a:sy n="126" d="100"/>
        </p:scale>
        <p:origin x="5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22.04.2025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22.04.2025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494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480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8352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0762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80093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421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35064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2502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3597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58850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311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466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407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1571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1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1921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8320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8728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475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RC dolní propust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RC filtry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RC dolní propust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RC filtry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RC dolní propust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RC filtry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neviditelnypes.lidovky.cz/veda/matematika-jak-se-kresli-epidemie.A200323_150717_p_veda_wag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ncompetech.com/graphpaper/logarithmic/" TargetMode="External"/><Relationship Id="rId4" Type="http://schemas.openxmlformats.org/officeDocument/2006/relationships/hyperlink" Target="http://www.itinnitus.cz/clanky/co_je_to_decibel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Qc5DaL0WMI" TargetMode="External"/><Relationship Id="rId6" Type="http://schemas.openxmlformats.org/officeDocument/2006/relationships/hyperlink" Target="https://www.youtube.com/watch?v=LQc5DaL0WMI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419746" y="2624869"/>
            <a:ext cx="82819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8000" b="1" dirty="0" err="1"/>
              <a:t>Decibely</a:t>
            </a:r>
            <a:endParaRPr lang="en-US" sz="8000" b="1" dirty="0"/>
          </a:p>
          <a:p>
            <a:pPr algn="ctr" eaLnBrk="1" hangingPunct="1"/>
            <a:endParaRPr lang="en-US" b="1" dirty="0"/>
          </a:p>
          <a:p>
            <a:pPr algn="ctr" eaLnBrk="1" hangingPunct="1"/>
            <a:endParaRPr lang="en-US" b="1" dirty="0"/>
          </a:p>
          <a:p>
            <a:pPr algn="ctr" eaLnBrk="1" hangingPunct="1"/>
            <a:r>
              <a:rPr lang="en-US" dirty="0"/>
              <a:t>Ing. Jaroslav Bernkopf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Decibely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Filtry, zesilovače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72133" y="323307"/>
            <a:ext cx="8229600" cy="369332"/>
          </a:xfrm>
        </p:spPr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  <a:effectLst/>
              </a:rPr>
              <a:t>Graf lineární</a:t>
            </a:r>
            <a:r>
              <a:rPr lang="en-US" dirty="0">
                <a:ln w="0" cap="sq" cmpd="sng">
                  <a:noFill/>
                  <a:miter lim="800000"/>
                </a:ln>
                <a:effectLst/>
              </a:rPr>
              <a:t> a </a:t>
            </a:r>
            <a:r>
              <a:rPr lang="en-US" dirty="0" err="1">
                <a:ln w="0" cap="sq" cmpd="sng">
                  <a:noFill/>
                  <a:miter lim="800000"/>
                </a:ln>
                <a:effectLst/>
              </a:rPr>
              <a:t>logaritmický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52817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124" name="TextovéPole 7"/>
              <p:cNvSpPr txBox="1">
                <a:spLocks noChangeArrowheads="1"/>
              </p:cNvSpPr>
              <p:nvPr/>
            </p:nvSpPr>
            <p:spPr bwMode="auto">
              <a:xfrm>
                <a:off x="472133" y="665409"/>
                <a:ext cx="8281987" cy="51384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cs-CZ" dirty="0"/>
                  <a:t>Použijme decibely.</a:t>
                </a:r>
              </a:p>
              <a:p>
                <a:pPr eaLnBrk="1" hangingPunct="1"/>
                <a:endParaRPr lang="cs-CZ" dirty="0"/>
              </a:p>
              <a:p>
                <a:pPr eaLnBrk="1" hangingPunct="1"/>
                <a:r>
                  <a:rPr lang="cs-CZ" dirty="0"/>
                  <a:t>Napěťové zesílení je definováno</a:t>
                </a: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sub>
                      </m:sSub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 i="1" smtClean="0">
                                  <a:latin typeface="Cambria Math" panose="02040503050406030204" pitchFamily="18" charset="0"/>
                                </a:rPr>
                                <m:t>𝑼</m:t>
                              </m:r>
                            </m:e>
                            <m:sub>
                              <m:r>
                                <a:rPr lang="cs-CZ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 i="1" smtClean="0">
                                  <a:latin typeface="Cambria Math" panose="02040503050406030204" pitchFamily="18" charset="0"/>
                                </a:rPr>
                                <m:t>𝑼</m:t>
                              </m:r>
                            </m:e>
                            <m:sub>
                              <m:r>
                                <a:rPr lang="cs-CZ" sz="28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800" b="1" dirty="0"/>
              </a:p>
              <a:p>
                <a:pPr eaLnBrk="1" hangingPunct="1"/>
                <a:r>
                  <a:rPr lang="cs-CZ" dirty="0"/>
                  <a:t>Zesílení v dB je definováno</a:t>
                </a: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 panose="02040503050406030204" pitchFamily="18" charset="0"/>
                            </a:rPr>
                            <m:t>𝒖𝒅𝑩</m:t>
                          </m:r>
                        </m:sub>
                      </m:sSub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𝟐𝟎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unc>
                        <m:funcPr>
                          <m:ctrlPr>
                            <a:rPr lang="cs-CZ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cs-CZ" sz="28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d>
                            <m:dPr>
                              <m:ctrlPr>
                                <a:rPr lang="cs-CZ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𝑨</m:t>
                                  </m:r>
                                </m:e>
                                <m:sub>
                                  <m:r>
                                    <a:rPr lang="cs-CZ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𝒖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cs-CZ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2800" b="1" i="1">
                          <a:latin typeface="Cambria Math" panose="02040503050406030204" pitchFamily="18" charset="0"/>
                        </a:rPr>
                        <m:t>𝟐𝟎</m:t>
                      </m:r>
                      <m:r>
                        <a:rPr lang="cs-CZ" sz="2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unc>
                        <m:funcPr>
                          <m:ctrlPr>
                            <a:rPr lang="cs-CZ" sz="2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cs-CZ" sz="2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𝒍𝒐𝒈</m:t>
                          </m:r>
                        </m:fName>
                        <m:e>
                          <m:d>
                            <m:dPr>
                              <m:ctrlPr>
                                <a:rPr lang="cs-CZ" sz="2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28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s-CZ" sz="28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800" b="1" i="1">
                                          <a:latin typeface="Cambria Math" panose="02040503050406030204" pitchFamily="18" charset="0"/>
                                        </a:rPr>
                                        <m:t>𝑼</m:t>
                                      </m:r>
                                    </m:e>
                                    <m:sub>
                                      <m:r>
                                        <a:rPr lang="cs-CZ" sz="28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cs-CZ" sz="28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800" b="1" i="1">
                                          <a:latin typeface="Cambria Math" panose="02040503050406030204" pitchFamily="18" charset="0"/>
                                        </a:rPr>
                                        <m:t>𝑼</m:t>
                                      </m:r>
                                    </m:e>
                                    <m:sub>
                                      <m:r>
                                        <a:rPr lang="cs-CZ" sz="2800" b="1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cs-CZ" sz="2800" b="1" dirty="0"/>
              </a:p>
              <a:p>
                <a:pPr eaLnBrk="1" hangingPunct="1"/>
                <a:endParaRPr lang="cs-CZ" dirty="0"/>
              </a:p>
              <a:p>
                <a:pPr eaLnBrk="1" hangingPunct="1"/>
                <a:r>
                  <a:rPr lang="cs-CZ" dirty="0"/>
                  <a:t>Předchozí </a:t>
                </a:r>
                <a:r>
                  <a:rPr lang="en-US" dirty="0" err="1"/>
                  <a:t>výpočet</a:t>
                </a:r>
                <a:r>
                  <a:rPr lang="en-US" dirty="0"/>
                  <a:t> </a:t>
                </a:r>
                <a:r>
                  <a:rPr lang="en-US" dirty="0" err="1"/>
                  <a:t>přenosu</a:t>
                </a:r>
                <a:r>
                  <a:rPr lang="cs-CZ" dirty="0"/>
                  <a:t> se zjednoduší. Násobení se zredukuje na sčítání.</a:t>
                </a:r>
              </a:p>
              <a:p>
                <a:pPr eaLnBrk="1" hangingPunct="1"/>
                <a:r>
                  <a:rPr lang="cs-CZ" dirty="0"/>
                  <a:t>Anténní zesilovač má přenos </a:t>
                </a:r>
                <a:r>
                  <a:rPr lang="cs-CZ" b="1" dirty="0"/>
                  <a:t>30 dB</a:t>
                </a:r>
                <a:r>
                  <a:rPr lang="cs-CZ" dirty="0"/>
                  <a:t>, kabel má přenos </a:t>
                </a:r>
                <a:r>
                  <a:rPr lang="cs-CZ" b="1" dirty="0"/>
                  <a:t>-3</a:t>
                </a:r>
                <a:r>
                  <a:rPr lang="cs-CZ" dirty="0"/>
                  <a:t> </a:t>
                </a:r>
                <a:r>
                  <a:rPr lang="cs-CZ" b="1" dirty="0"/>
                  <a:t>dB</a:t>
                </a:r>
                <a:r>
                  <a:rPr lang="cs-CZ" dirty="0"/>
                  <a:t>, rozbočovač má přenos </a:t>
                </a:r>
                <a:r>
                  <a:rPr lang="cs-CZ" b="1" dirty="0"/>
                  <a:t>-4</a:t>
                </a:r>
                <a:r>
                  <a:rPr lang="cs-CZ" dirty="0"/>
                  <a:t> </a:t>
                </a:r>
                <a:r>
                  <a:rPr lang="cs-CZ" b="1" dirty="0"/>
                  <a:t>dB</a:t>
                </a:r>
                <a:r>
                  <a:rPr lang="cs-CZ" dirty="0"/>
                  <a:t>. Celkový přenos trasy je</a:t>
                </a:r>
              </a:p>
              <a:p>
                <a:pPr eaLnBrk="1" hangingPunct="1"/>
                <a:endParaRPr lang="cs-CZ" dirty="0"/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cs-CZ" sz="2800" b="1" i="1">
                              <a:latin typeface="Cambria Math" panose="02040503050406030204" pitchFamily="18" charset="0"/>
                            </a:rPr>
                            <m:t>𝒖𝒅𝑩</m:t>
                          </m:r>
                        </m:sub>
                      </m:sSub>
                      <m:r>
                        <a:rPr lang="cs-CZ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𝟐𝟑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𝒅𝑩</m:t>
                      </m:r>
                    </m:oMath>
                  </m:oMathPara>
                </a14:m>
                <a:endParaRPr lang="cs-CZ" sz="2800" b="1" dirty="0"/>
              </a:p>
              <a:p>
                <a:pPr eaLnBrk="1" hangingPunct="1"/>
                <a:endParaRPr lang="en-US" dirty="0"/>
              </a:p>
            </p:txBody>
          </p:sp>
        </mc:Choice>
        <mc:Fallback xmlns="">
          <p:sp>
            <p:nvSpPr>
              <p:cNvPr id="5124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2133" y="665409"/>
                <a:ext cx="8281987" cy="5138458"/>
              </a:xfrm>
              <a:prstGeom prst="rect">
                <a:avLst/>
              </a:prstGeom>
              <a:blipFill>
                <a:blip r:embed="rId3"/>
                <a:stretch>
                  <a:fillRect l="-589" t="-59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Decibely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Filtry, zesilovače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72133" y="323307"/>
            <a:ext cx="8229600" cy="369332"/>
          </a:xfrm>
        </p:spPr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  <a:effectLst/>
              </a:rPr>
              <a:t>Decibely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95581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472133" y="665409"/>
            <a:ext cx="8281987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Vypadá to složitě, ta komplikace s logaritmy.</a:t>
            </a:r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Jenže když se domluví výrobci, instalační firmy, opraváři – a budou decibely používat všichni, tak vlastně nikdo z nich logaritmy </a:t>
            </a:r>
            <a:r>
              <a:rPr lang="en-US" dirty="0" err="1"/>
              <a:t>nemusí</a:t>
            </a:r>
            <a:r>
              <a:rPr lang="en-US" dirty="0"/>
              <a:t> </a:t>
            </a:r>
            <a:r>
              <a:rPr lang="en-US" dirty="0" err="1"/>
              <a:t>používat</a:t>
            </a:r>
            <a:r>
              <a:rPr lang="cs-CZ" dirty="0"/>
              <a:t>.</a:t>
            </a:r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A místo složitého násobení budou pro výpočet přenosu používat jednoduše sčítání.</a:t>
            </a:r>
            <a:endParaRPr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Decibely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Filtry, zesilovače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72133" y="323307"/>
            <a:ext cx="8229600" cy="369332"/>
          </a:xfrm>
        </p:spPr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  <a:effectLst/>
              </a:rPr>
              <a:t>Decibely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73169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472133" y="665409"/>
            <a:ext cx="82819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/>
              <a:t>Příklady:</a:t>
            </a:r>
            <a:endParaRPr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Decibely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Filtry, zesilovače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72133" y="323307"/>
            <a:ext cx="8229600" cy="369332"/>
          </a:xfrm>
        </p:spPr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  <a:effectLst/>
              </a:rPr>
              <a:t>Decibely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ulka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61525052"/>
                  </p:ext>
                </p:extLst>
              </p:nvPr>
            </p:nvGraphicFramePr>
            <p:xfrm>
              <a:off x="1619672" y="943866"/>
              <a:ext cx="6288360" cy="5572812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3144180">
                      <a:extLst>
                        <a:ext uri="{9D8B030D-6E8A-4147-A177-3AD203B41FA5}">
                          <a16:colId xmlns:a16="http://schemas.microsoft.com/office/drawing/2014/main" val="696555678"/>
                        </a:ext>
                      </a:extLst>
                    </a:gridCol>
                    <a:gridCol w="3144180">
                      <a:extLst>
                        <a:ext uri="{9D8B030D-6E8A-4147-A177-3AD203B41FA5}">
                          <a16:colId xmlns:a16="http://schemas.microsoft.com/office/drawing/2014/main" val="3336897405"/>
                        </a:ext>
                      </a:extLst>
                    </a:gridCol>
                  </a:tblGrid>
                  <a:tr h="3980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Přenos</a:t>
                          </a:r>
                          <a:r>
                            <a:rPr lang="cs-CZ" sz="2000" baseline="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[ ]</a:t>
                          </a:r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Přenos</a:t>
                          </a:r>
                          <a:r>
                            <a:rPr lang="cs-CZ" sz="2000" baseline="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[dB]</a:t>
                          </a:r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29936959"/>
                      </a:ext>
                    </a:extLst>
                  </a:tr>
                  <a:tr h="3980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0,001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-60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84432007"/>
                      </a:ext>
                    </a:extLst>
                  </a:tr>
                  <a:tr h="3980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0,01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-40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063214021"/>
                      </a:ext>
                    </a:extLst>
                  </a:tr>
                  <a:tr h="3980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0,1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-20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04228030"/>
                      </a:ext>
                    </a:extLst>
                  </a:tr>
                  <a:tr h="3980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06111314"/>
                      </a:ext>
                    </a:extLst>
                  </a:tr>
                  <a:tr h="3980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73832432"/>
                      </a:ext>
                    </a:extLst>
                  </a:tr>
                  <a:tr h="3980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60557169"/>
                      </a:ext>
                    </a:extLst>
                  </a:tr>
                  <a:tr h="3980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1000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64538774"/>
                      </a:ext>
                    </a:extLst>
                  </a:tr>
                  <a:tr h="398058">
                    <a:tc>
                      <a:txBody>
                        <a:bodyPr/>
                        <a:lstStyle/>
                        <a:p>
                          <a:pPr algn="ctr"/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43080647"/>
                      </a:ext>
                    </a:extLst>
                  </a:tr>
                  <a:tr h="3980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0,5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396796"/>
                      </a:ext>
                    </a:extLst>
                  </a:tr>
                  <a:tr h="3980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0.7079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21121452"/>
                      </a:ext>
                    </a:extLst>
                  </a:tr>
                  <a:tr h="3980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11476236"/>
                      </a:ext>
                    </a:extLst>
                  </a:tr>
                  <a:tr h="3980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97307013"/>
                      </a:ext>
                    </a:extLst>
                  </a:tr>
                  <a:tr h="3980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cs-CZ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≅</m:t>
                              </m:r>
                            </m:oMath>
                          </a14:m>
                          <a:r>
                            <a:rPr lang="cs-CZ" sz="2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3684263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ulka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61525052"/>
                  </p:ext>
                </p:extLst>
              </p:nvPr>
            </p:nvGraphicFramePr>
            <p:xfrm>
              <a:off x="1619672" y="943866"/>
              <a:ext cx="6288360" cy="5572812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3144180">
                      <a:extLst>
                        <a:ext uri="{9D8B030D-6E8A-4147-A177-3AD203B41FA5}">
                          <a16:colId xmlns:a16="http://schemas.microsoft.com/office/drawing/2014/main" val="696555678"/>
                        </a:ext>
                      </a:extLst>
                    </a:gridCol>
                    <a:gridCol w="3144180">
                      <a:extLst>
                        <a:ext uri="{9D8B030D-6E8A-4147-A177-3AD203B41FA5}">
                          <a16:colId xmlns:a16="http://schemas.microsoft.com/office/drawing/2014/main" val="3336897405"/>
                        </a:ext>
                      </a:extLst>
                    </a:gridCol>
                  </a:tblGrid>
                  <a:tr h="3980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Přenos</a:t>
                          </a:r>
                          <a:r>
                            <a:rPr lang="cs-CZ" sz="2000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[ ]</a:t>
                          </a:r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Přenos</a:t>
                          </a:r>
                          <a:r>
                            <a:rPr lang="cs-CZ" sz="2000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[dB]</a:t>
                          </a:r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29936959"/>
                      </a:ext>
                    </a:extLst>
                  </a:tr>
                  <a:tr h="3980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0,001</a:t>
                          </a:r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-60</a:t>
                          </a:r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84432007"/>
                      </a:ext>
                    </a:extLst>
                  </a:tr>
                  <a:tr h="3980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0,01</a:t>
                          </a:r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-40</a:t>
                          </a:r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063214021"/>
                      </a:ext>
                    </a:extLst>
                  </a:tr>
                  <a:tr h="3980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0,1</a:t>
                          </a:r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-20</a:t>
                          </a:r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04228030"/>
                      </a:ext>
                    </a:extLst>
                  </a:tr>
                  <a:tr h="3980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06111314"/>
                      </a:ext>
                    </a:extLst>
                  </a:tr>
                  <a:tr h="3980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</a:t>
                          </a:r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20</a:t>
                          </a:r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73832432"/>
                      </a:ext>
                    </a:extLst>
                  </a:tr>
                  <a:tr h="3980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100</a:t>
                          </a:r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40</a:t>
                          </a:r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60557169"/>
                      </a:ext>
                    </a:extLst>
                  </a:tr>
                  <a:tr h="3980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1000</a:t>
                          </a:r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60</a:t>
                          </a:r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64538774"/>
                      </a:ext>
                    </a:extLst>
                  </a:tr>
                  <a:tr h="398058">
                    <a:tc>
                      <a:txBody>
                        <a:bodyPr/>
                        <a:lstStyle/>
                        <a:p>
                          <a:pPr algn="ctr"/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43080647"/>
                      </a:ext>
                    </a:extLst>
                  </a:tr>
                  <a:tr h="3980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0,5</a:t>
                          </a:r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-6</a:t>
                          </a:r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396796"/>
                      </a:ext>
                    </a:extLst>
                  </a:tr>
                  <a:tr h="3980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0.7079</a:t>
                          </a:r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-3</a:t>
                          </a:r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21121452"/>
                      </a:ext>
                    </a:extLst>
                  </a:tr>
                  <a:tr h="3980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11476236"/>
                      </a:ext>
                    </a:extLst>
                  </a:tr>
                  <a:tr h="3980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</a:t>
                          </a:r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97307013"/>
                      </a:ext>
                    </a:extLst>
                  </a:tr>
                  <a:tr h="3980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cs-CZ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388" t="-1315385" r="-388" b="-276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3684263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993050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336F3EB-872E-A5ED-BA33-30848810E3B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RC dolní propust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0851233-BB8D-CFCD-9F8B-96728C9EAAE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RC filtry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5007C14-315B-0152-32DD-110DA3A130F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11D8186F-22C1-00F5-F1E2-98D79C78F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683441F-0AAE-A3B4-EA07-0DFA59B5D280}"/>
              </a:ext>
            </a:extLst>
          </p:cNvPr>
          <p:cNvSpPr txBox="1"/>
          <p:nvPr/>
        </p:nvSpPr>
        <p:spPr>
          <a:xfrm>
            <a:off x="611560" y="1916832"/>
            <a:ext cx="7344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600" b="1" dirty="0">
                <a:solidFill>
                  <a:srgbClr val="FF0000"/>
                </a:solidFill>
              </a:rPr>
              <a:t>M3A 27/3/25</a:t>
            </a:r>
          </a:p>
        </p:txBody>
      </p:sp>
    </p:spTree>
    <p:extLst>
      <p:ext uri="{BB962C8B-B14F-4D97-AF65-F5344CB8AC3E}">
        <p14:creationId xmlns:p14="http://schemas.microsoft.com/office/powerpoint/2010/main" val="2677398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124" name="TextovéPole 7"/>
              <p:cNvSpPr txBox="1">
                <a:spLocks noChangeArrowheads="1"/>
              </p:cNvSpPr>
              <p:nvPr/>
            </p:nvSpPr>
            <p:spPr bwMode="auto">
              <a:xfrm>
                <a:off x="472133" y="665409"/>
                <a:ext cx="8281987" cy="31393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cs-CZ" dirty="0"/>
                  <a:t>Příklad:</a:t>
                </a:r>
              </a:p>
              <a:p>
                <a:pPr eaLnBrk="1" hangingPunct="1"/>
                <a:r>
                  <a:rPr lang="cs-CZ" dirty="0"/>
                  <a:t>S využitím tabulky z předchozího snímku vypočtěte přibližně zesílení A</a:t>
                </a:r>
                <a:r>
                  <a:rPr lang="cs-CZ" baseline="-25000" dirty="0"/>
                  <a:t>u</a:t>
                </a:r>
                <a:r>
                  <a:rPr lang="cs-CZ" dirty="0"/>
                  <a:t> zesilovače, jehož </a:t>
                </a:r>
                <a:r>
                  <a:rPr lang="cs-CZ" dirty="0" err="1"/>
                  <a:t>A</a:t>
                </a:r>
                <a:r>
                  <a:rPr lang="cs-CZ" baseline="-25000" dirty="0" err="1"/>
                  <a:t>udB</a:t>
                </a:r>
                <a:r>
                  <a:rPr lang="cs-CZ" dirty="0"/>
                  <a:t> = 50 dB.</a:t>
                </a:r>
              </a:p>
              <a:p>
                <a:pPr eaLnBrk="1" hangingPunct="1"/>
                <a:endParaRPr lang="cs-CZ" dirty="0"/>
              </a:p>
              <a:p>
                <a:pPr eaLnBrk="1" hangingPunct="1"/>
                <a:r>
                  <a:rPr lang="cs-CZ" dirty="0">
                    <a:solidFill>
                      <a:srgbClr val="0000FF"/>
                    </a:solidFill>
                  </a:rPr>
                  <a:t>Řešení:</a:t>
                </a:r>
              </a:p>
              <a:p>
                <a:pPr eaLnBrk="1" hangingPunct="1"/>
                <a:r>
                  <a:rPr lang="cs-CZ" dirty="0">
                    <a:solidFill>
                      <a:srgbClr val="0000FF"/>
                    </a:solidFill>
                  </a:rPr>
                  <a:t>Hodnota 50 dB v tabulce není. Ale je tam 40 dB (100x) a 10 dB (</a:t>
                </a:r>
                <a14:m>
                  <m:oMath xmlns:m="http://schemas.openxmlformats.org/officeDocument/2006/math">
                    <m:r>
                      <a:rPr lang="cs-CZ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</m:oMath>
                </a14:m>
                <a:r>
                  <a:rPr lang="cs-CZ" dirty="0">
                    <a:solidFill>
                      <a:srgbClr val="0000FF"/>
                    </a:solidFill>
                  </a:rPr>
                  <a:t>3x).</a:t>
                </a:r>
              </a:p>
              <a:p>
                <a:pPr eaLnBrk="1" hangingPunct="1"/>
                <a:endParaRPr lang="cs-CZ" dirty="0">
                  <a:solidFill>
                    <a:srgbClr val="0000FF"/>
                  </a:solidFill>
                </a:endParaRPr>
              </a:p>
              <a:p>
                <a:pPr algn="ctr"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𝟓𝟎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𝒅𝑩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𝟒𝟎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𝒅𝑩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𝒅𝑩</m:t>
                      </m:r>
                    </m:oMath>
                  </m:oMathPara>
                </a14:m>
                <a:endParaRPr lang="cs-CZ" b="1" i="1" dirty="0">
                  <a:solidFill>
                    <a:srgbClr val="0000FF"/>
                  </a:solidFill>
                  <a:latin typeface="Cambria Math" panose="02040503050406030204" pitchFamily="18" charset="0"/>
                </a:endParaRPr>
              </a:p>
              <a:p>
                <a:pPr algn="ctr"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𝟑𝟎𝟎</m:t>
                      </m:r>
                      <m:r>
                        <a:rPr lang="cs-CZ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cs-CZ" b="1" dirty="0">
                  <a:solidFill>
                    <a:srgbClr val="0000FF"/>
                  </a:solidFill>
                </a:endParaRPr>
              </a:p>
              <a:p>
                <a:pPr algn="ctr" eaLnBrk="1" hangingPunct="1"/>
                <a:endParaRPr lang="cs-CZ" dirty="0">
                  <a:solidFill>
                    <a:srgbClr val="0000FF"/>
                  </a:solidFill>
                </a:endParaRPr>
              </a:p>
              <a:p>
                <a:pPr eaLnBrk="1" hangingPunct="1"/>
                <a:r>
                  <a:rPr lang="cs-CZ" b="1" dirty="0">
                    <a:solidFill>
                      <a:srgbClr val="0000FF"/>
                    </a:solidFill>
                  </a:rPr>
                  <a:t>Zesílení A</a:t>
                </a:r>
                <a:r>
                  <a:rPr lang="cs-CZ" b="1" baseline="-25000" dirty="0">
                    <a:solidFill>
                      <a:srgbClr val="0000FF"/>
                    </a:solidFill>
                  </a:rPr>
                  <a:t>u</a:t>
                </a:r>
                <a:r>
                  <a:rPr lang="cs-CZ" b="1" dirty="0">
                    <a:solidFill>
                      <a:srgbClr val="0000FF"/>
                    </a:solidFill>
                  </a:rPr>
                  <a:t> zesilovače je přibližně 300.</a:t>
                </a:r>
                <a:endParaRPr lang="en-US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124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2133" y="665409"/>
                <a:ext cx="8281987" cy="3139321"/>
              </a:xfrm>
              <a:prstGeom prst="rect">
                <a:avLst/>
              </a:prstGeom>
              <a:blipFill>
                <a:blip r:embed="rId3"/>
                <a:stretch>
                  <a:fillRect l="-589" t="-971" b="-213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Decibely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Filtry, zesilovače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72133" y="323307"/>
            <a:ext cx="8229600" cy="369332"/>
          </a:xfrm>
        </p:spPr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  <a:effectLst/>
              </a:rPr>
              <a:t>Decibely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98218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124" name="TextovéPole 7"/>
              <p:cNvSpPr txBox="1">
                <a:spLocks noChangeArrowheads="1"/>
              </p:cNvSpPr>
              <p:nvPr/>
            </p:nvSpPr>
            <p:spPr bwMode="auto">
              <a:xfrm>
                <a:off x="472133" y="665409"/>
                <a:ext cx="8281987" cy="31393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cs-CZ" dirty="0"/>
                  <a:t>Příklad:</a:t>
                </a:r>
              </a:p>
              <a:p>
                <a:pPr eaLnBrk="1" hangingPunct="1"/>
                <a:r>
                  <a:rPr lang="cs-CZ" dirty="0"/>
                  <a:t>S využitím tabulky vypočtěte zesílení </a:t>
                </a:r>
                <a:r>
                  <a:rPr lang="cs-CZ" dirty="0" err="1"/>
                  <a:t>A</a:t>
                </a:r>
                <a:r>
                  <a:rPr lang="cs-CZ" baseline="-25000" dirty="0" err="1"/>
                  <a:t>udB</a:t>
                </a:r>
                <a:r>
                  <a:rPr lang="cs-CZ" dirty="0"/>
                  <a:t> zesilovače, jehož A</a:t>
                </a:r>
                <a:r>
                  <a:rPr lang="cs-CZ" baseline="-25000" dirty="0"/>
                  <a:t>u</a:t>
                </a:r>
                <a:r>
                  <a:rPr lang="cs-CZ" dirty="0"/>
                  <a:t>= 200.</a:t>
                </a:r>
              </a:p>
              <a:p>
                <a:pPr eaLnBrk="1" hangingPunct="1"/>
                <a:endParaRPr lang="cs-CZ" dirty="0"/>
              </a:p>
              <a:p>
                <a:pPr eaLnBrk="1" hangingPunct="1"/>
                <a:r>
                  <a:rPr lang="cs-CZ" dirty="0">
                    <a:solidFill>
                      <a:srgbClr val="0000FF"/>
                    </a:solidFill>
                  </a:rPr>
                  <a:t>Řešení:</a:t>
                </a:r>
              </a:p>
              <a:p>
                <a:pPr eaLnBrk="1" hangingPunct="1"/>
                <a:r>
                  <a:rPr lang="cs-CZ" dirty="0">
                    <a:solidFill>
                      <a:srgbClr val="0000FF"/>
                    </a:solidFill>
                  </a:rPr>
                  <a:t>Hodnota 200 v tabulce není. Ale je tam 100 (40 dB) a 2 (6 dB).</a:t>
                </a:r>
              </a:p>
              <a:p>
                <a:pPr eaLnBrk="1" hangingPunct="1"/>
                <a:endParaRPr lang="cs-CZ" dirty="0">
                  <a:solidFill>
                    <a:srgbClr val="0000FF"/>
                  </a:solidFill>
                </a:endParaRPr>
              </a:p>
              <a:p>
                <a:pPr algn="ctr" eaLnBrk="1" hangingPunct="1"/>
                <a:r>
                  <a:rPr lang="cs-CZ" b="1" dirty="0">
                    <a:solidFill>
                      <a:srgbClr val="0000FF"/>
                    </a:solidFill>
                  </a:rPr>
                  <a:t>2</a:t>
                </a:r>
                <a14:m>
                  <m:oMath xmlns:m="http://schemas.openxmlformats.org/officeDocument/2006/math">
                    <m:r>
                      <a:rPr lang="cs-CZ" b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𝟎𝟎</m:t>
                    </m:r>
                    <m:r>
                      <a:rPr lang="cs-CZ" b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𝟏𝟎𝟎</m:t>
                    </m:r>
                    <m:r>
                      <a:rPr lang="cs-CZ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cs-CZ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cs-CZ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cs-CZ" b="1" dirty="0">
                    <a:solidFill>
                      <a:srgbClr val="0000FF"/>
                    </a:solidFill>
                  </a:rPr>
                  <a:t>2</a:t>
                </a:r>
              </a:p>
              <a:p>
                <a:pPr eaLnBrk="1" hangingPunct="1"/>
                <a:endParaRPr lang="cs-CZ" dirty="0">
                  <a:solidFill>
                    <a:srgbClr val="0000FF"/>
                  </a:solidFill>
                </a:endParaRPr>
              </a:p>
              <a:p>
                <a:pPr algn="ctr"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𝟒𝟔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𝒅𝑩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𝟒𝟎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𝒅𝑩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𝒅𝑩</m:t>
                      </m:r>
                    </m:oMath>
                  </m:oMathPara>
                </a14:m>
                <a:endParaRPr lang="cs-CZ" b="1" i="1" dirty="0">
                  <a:solidFill>
                    <a:srgbClr val="0000FF"/>
                  </a:solidFill>
                  <a:latin typeface="Cambria Math" panose="02040503050406030204" pitchFamily="18" charset="0"/>
                </a:endParaRPr>
              </a:p>
              <a:p>
                <a:pPr algn="ctr" eaLnBrk="1" hangingPunct="1"/>
                <a:endParaRPr lang="cs-CZ" dirty="0">
                  <a:solidFill>
                    <a:srgbClr val="0000FF"/>
                  </a:solidFill>
                </a:endParaRPr>
              </a:p>
              <a:p>
                <a:pPr eaLnBrk="1" hangingPunct="1"/>
                <a:r>
                  <a:rPr lang="cs-CZ" b="1" dirty="0">
                    <a:solidFill>
                      <a:srgbClr val="0000FF"/>
                    </a:solidFill>
                  </a:rPr>
                  <a:t>Zesílení </a:t>
                </a:r>
                <a:r>
                  <a:rPr lang="cs-CZ" b="1" dirty="0" err="1">
                    <a:solidFill>
                      <a:srgbClr val="0000FF"/>
                    </a:solidFill>
                  </a:rPr>
                  <a:t>A</a:t>
                </a:r>
                <a:r>
                  <a:rPr lang="cs-CZ" b="1" baseline="-25000" dirty="0" err="1">
                    <a:solidFill>
                      <a:srgbClr val="0000FF"/>
                    </a:solidFill>
                  </a:rPr>
                  <a:t>udB</a:t>
                </a:r>
                <a:r>
                  <a:rPr lang="cs-CZ" b="1" dirty="0">
                    <a:solidFill>
                      <a:srgbClr val="0000FF"/>
                    </a:solidFill>
                  </a:rPr>
                  <a:t> zesilovače je 46 dB (tentokrát přesně).</a:t>
                </a:r>
                <a:endParaRPr lang="en-US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124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2133" y="665409"/>
                <a:ext cx="8281987" cy="3139321"/>
              </a:xfrm>
              <a:prstGeom prst="rect">
                <a:avLst/>
              </a:prstGeom>
              <a:blipFill>
                <a:blip r:embed="rId3"/>
                <a:stretch>
                  <a:fillRect l="-589" t="-971" b="-213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Decibely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Filtry, zesilovače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72133" y="323307"/>
            <a:ext cx="8229600" cy="369332"/>
          </a:xfrm>
        </p:spPr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  <a:effectLst/>
              </a:rPr>
              <a:t>Decibely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9923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472133" y="665409"/>
            <a:ext cx="8281987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/>
              <a:t>Když chtějí počítat jednoduše, s decibely, a přitom mít ponětí, jaká napětí jsou v obvodu, použijí jednotku </a:t>
            </a:r>
            <a:r>
              <a:rPr lang="cs-CZ" b="1" dirty="0">
                <a:ln w="0" cap="sq" cmpd="sng">
                  <a:noFill/>
                  <a:miter lim="800000"/>
                </a:ln>
              </a:rPr>
              <a:t>dB</a:t>
            </a:r>
            <a:r>
              <a:rPr lang="el-GR" b="1" dirty="0">
                <a:ln w="0" cap="sq" cmpd="sng">
                  <a:noFill/>
                  <a:miter lim="800000"/>
                </a:ln>
              </a:rPr>
              <a:t>μ</a:t>
            </a:r>
            <a:r>
              <a:rPr lang="cs-CZ" b="1" dirty="0">
                <a:ln w="0" cap="sq" cmpd="sng">
                  <a:noFill/>
                  <a:miter lim="800000"/>
                </a:ln>
              </a:rPr>
              <a:t>V</a:t>
            </a:r>
            <a:r>
              <a:rPr lang="cs-CZ" dirty="0">
                <a:ln w="0" cap="sq" cmpd="sng">
                  <a:noFill/>
                  <a:miter lim="800000"/>
                </a:ln>
              </a:rPr>
              <a:t>.</a:t>
            </a:r>
          </a:p>
          <a:p>
            <a:pPr eaLnBrk="1" hangingPunct="1"/>
            <a:endParaRPr lang="cs-CZ" dirty="0">
              <a:ln w="0" cap="sq" cmpd="sng">
                <a:noFill/>
                <a:miter lim="800000"/>
              </a:ln>
            </a:endParaRPr>
          </a:p>
          <a:p>
            <a:pPr eaLnBrk="1" hangingPunct="1"/>
            <a:r>
              <a:rPr lang="cs-CZ" dirty="0">
                <a:ln w="0" cap="sq" cmpd="sng">
                  <a:noFill/>
                  <a:miter lim="800000"/>
                </a:ln>
              </a:rPr>
              <a:t>Jednotka "</a:t>
            </a:r>
            <a:r>
              <a:rPr lang="cs-CZ" b="1" dirty="0">
                <a:ln w="0" cap="sq" cmpd="sng">
                  <a:noFill/>
                  <a:miter lim="800000"/>
                </a:ln>
              </a:rPr>
              <a:t>dB</a:t>
            </a:r>
            <a:r>
              <a:rPr lang="el-GR" b="1" dirty="0">
                <a:ln w="0" cap="sq" cmpd="sng">
                  <a:noFill/>
                  <a:miter lim="800000"/>
                </a:ln>
              </a:rPr>
              <a:t>μ</a:t>
            </a:r>
            <a:r>
              <a:rPr lang="cs-CZ" b="1" dirty="0">
                <a:ln w="0" cap="sq" cmpd="sng">
                  <a:noFill/>
                  <a:miter lim="800000"/>
                </a:ln>
              </a:rPr>
              <a:t>V</a:t>
            </a:r>
            <a:r>
              <a:rPr lang="cs-CZ" dirty="0">
                <a:ln w="0" cap="sq" cmpd="sng">
                  <a:noFill/>
                  <a:miter lim="800000"/>
                </a:ln>
              </a:rPr>
              <a:t>" se čte "decibely nad mikrovoltem".</a:t>
            </a:r>
          </a:p>
          <a:p>
            <a:pPr eaLnBrk="1" hangingPunct="1"/>
            <a:r>
              <a:rPr lang="cs-CZ" dirty="0">
                <a:ln w="0" cap="sq" cmpd="sng">
                  <a:noFill/>
                  <a:miter lim="800000"/>
                </a:ln>
              </a:rPr>
              <a:t>Údaj "</a:t>
            </a:r>
            <a:r>
              <a:rPr lang="cs-CZ" b="1" dirty="0">
                <a:ln w="0" cap="sq" cmpd="sng">
                  <a:noFill/>
                  <a:miter lim="800000"/>
                </a:ln>
              </a:rPr>
              <a:t>40 dB</a:t>
            </a:r>
            <a:r>
              <a:rPr lang="el-GR" b="1" dirty="0">
                <a:ln w="0" cap="sq" cmpd="sng">
                  <a:noFill/>
                  <a:miter lim="800000"/>
                </a:ln>
              </a:rPr>
              <a:t>μ</a:t>
            </a:r>
            <a:r>
              <a:rPr lang="cs-CZ" b="1" dirty="0">
                <a:ln w="0" cap="sq" cmpd="sng">
                  <a:noFill/>
                  <a:miter lim="800000"/>
                </a:ln>
              </a:rPr>
              <a:t>V</a:t>
            </a:r>
            <a:r>
              <a:rPr lang="cs-CZ" dirty="0">
                <a:ln w="0" cap="sq" cmpd="sng">
                  <a:noFill/>
                  <a:miter lim="800000"/>
                </a:ln>
              </a:rPr>
              <a:t>" pak např. znamená: </a:t>
            </a:r>
          </a:p>
          <a:p>
            <a:pPr eaLnBrk="1" hangingPunct="1"/>
            <a:r>
              <a:rPr lang="en-US" dirty="0">
                <a:ln w="0" cap="sq" cmpd="sng">
                  <a:noFill/>
                  <a:miter lim="800000"/>
                </a:ln>
              </a:rPr>
              <a:t>		</a:t>
            </a:r>
            <a:r>
              <a:rPr lang="cs-CZ" dirty="0">
                <a:ln w="0" cap="sq" cmpd="sng">
                  <a:noFill/>
                  <a:miter lim="800000"/>
                </a:ln>
              </a:rPr>
              <a:t>Je tam napětí o </a:t>
            </a:r>
            <a:r>
              <a:rPr lang="cs-CZ" b="1" dirty="0">
                <a:ln w="0" cap="sq" cmpd="sng">
                  <a:noFill/>
                  <a:miter lim="800000"/>
                </a:ln>
              </a:rPr>
              <a:t>40 dB </a:t>
            </a:r>
            <a:r>
              <a:rPr lang="cs-CZ" dirty="0">
                <a:ln w="0" cap="sq" cmpd="sng">
                  <a:noFill/>
                  <a:miter lim="800000"/>
                </a:ln>
              </a:rPr>
              <a:t>větší než </a:t>
            </a:r>
            <a:r>
              <a:rPr lang="cs-CZ" b="1" dirty="0">
                <a:ln w="0" cap="sq" cmpd="sng">
                  <a:noFill/>
                  <a:miter lim="800000"/>
                </a:ln>
              </a:rPr>
              <a:t>1</a:t>
            </a:r>
            <a:r>
              <a:rPr lang="el-GR" b="1" dirty="0">
                <a:ln w="0" cap="sq" cmpd="sng">
                  <a:noFill/>
                  <a:miter lim="800000"/>
                </a:ln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cs-CZ" b="1" dirty="0">
                <a:ln w="0" cap="sq" cmpd="sng">
                  <a:noFill/>
                  <a:miter lim="800000"/>
                </a:ln>
              </a:rPr>
              <a:t>V</a:t>
            </a:r>
            <a:r>
              <a:rPr lang="cs-CZ" dirty="0">
                <a:ln w="0" cap="sq" cmpd="sng">
                  <a:noFill/>
                  <a:miter lim="800000"/>
                </a:ln>
              </a:rPr>
              <a:t>.</a:t>
            </a:r>
          </a:p>
          <a:p>
            <a:pPr eaLnBrk="1" hangingPunct="1"/>
            <a:r>
              <a:rPr lang="cs-CZ" dirty="0">
                <a:ln w="0" cap="sq" cmpd="sng">
                  <a:noFill/>
                  <a:miter lim="800000"/>
                </a:ln>
              </a:rPr>
              <a:t>To znamená napětí </a:t>
            </a:r>
            <a:r>
              <a:rPr lang="cs-CZ" b="1" dirty="0">
                <a:ln w="0" cap="sq" cmpd="sng">
                  <a:noFill/>
                  <a:miter lim="800000"/>
                </a:ln>
              </a:rPr>
              <a:t>100x</a:t>
            </a:r>
            <a:r>
              <a:rPr lang="cs-CZ" dirty="0">
                <a:ln w="0" cap="sq" cmpd="sng">
                  <a:noFill/>
                  <a:miter lim="800000"/>
                </a:ln>
              </a:rPr>
              <a:t> větší než </a:t>
            </a:r>
            <a:r>
              <a:rPr lang="cs-CZ" b="1" dirty="0">
                <a:ln w="0" cap="sq" cmpd="sng">
                  <a:noFill/>
                  <a:miter lim="800000"/>
                </a:ln>
              </a:rPr>
              <a:t>1</a:t>
            </a:r>
            <a:r>
              <a:rPr lang="el-GR" b="1" dirty="0">
                <a:ln w="0" cap="sq" cmpd="sng">
                  <a:noFill/>
                  <a:miter lim="800000"/>
                </a:ln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cs-CZ" b="1" dirty="0">
                <a:ln w="0" cap="sq" cmpd="sng">
                  <a:noFill/>
                  <a:miter lim="800000"/>
                </a:ln>
              </a:rPr>
              <a:t>V</a:t>
            </a:r>
            <a:r>
              <a:rPr lang="cs-CZ" dirty="0">
                <a:ln w="0" cap="sq" cmpd="sng">
                  <a:noFill/>
                  <a:miter lim="800000"/>
                </a:ln>
              </a:rPr>
              <a:t>, tj. </a:t>
            </a:r>
            <a:r>
              <a:rPr lang="cs-CZ" b="1" dirty="0">
                <a:ln w="0" cap="sq" cmpd="sng">
                  <a:noFill/>
                  <a:miter lim="800000"/>
                </a:ln>
              </a:rPr>
              <a:t>100 </a:t>
            </a:r>
            <a:r>
              <a:rPr lang="el-GR" b="1" dirty="0">
                <a:ln w="0" cap="sq" cmpd="sng">
                  <a:noFill/>
                  <a:miter lim="800000"/>
                </a:ln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cs-CZ" b="1" dirty="0">
                <a:ln w="0" cap="sq" cmpd="sng">
                  <a:noFill/>
                  <a:miter lim="800000"/>
                </a:ln>
              </a:rPr>
              <a:t>V</a:t>
            </a:r>
            <a:r>
              <a:rPr lang="cs-CZ" dirty="0">
                <a:ln w="0" cap="sq" cmpd="sng">
                  <a:noFill/>
                  <a:miter lim="800000"/>
                </a:ln>
              </a:rPr>
              <a:t> (viz tabulka výše).</a:t>
            </a:r>
          </a:p>
          <a:p>
            <a:pPr eaLnBrk="1" hangingPunct="1"/>
            <a:endParaRPr lang="cs-CZ" dirty="0">
              <a:ln w="0" cap="sq" cmpd="sng">
                <a:noFill/>
                <a:miter lim="800000"/>
              </a:ln>
            </a:endParaRPr>
          </a:p>
          <a:p>
            <a:pPr eaLnBrk="1" hangingPunct="1"/>
            <a:r>
              <a:rPr lang="cs-CZ" dirty="0">
                <a:ln w="0" cap="sq" cmpd="sng">
                  <a:noFill/>
                  <a:miter lim="800000"/>
                </a:ln>
              </a:rPr>
              <a:t>Pak např. při návrhu rozvodu kabelové televize se pořád počítá s </a:t>
            </a:r>
            <a:r>
              <a:rPr lang="cs-CZ" b="1" dirty="0">
                <a:ln w="0" cap="sq" cmpd="sng">
                  <a:noFill/>
                  <a:miter lim="800000"/>
                </a:ln>
              </a:rPr>
              <a:t>dB</a:t>
            </a:r>
            <a:r>
              <a:rPr lang="el-GR" b="1" dirty="0">
                <a:ln w="0" cap="sq" cmpd="sng">
                  <a:noFill/>
                  <a:miter lim="800000"/>
                </a:ln>
              </a:rPr>
              <a:t>μ</a:t>
            </a:r>
            <a:r>
              <a:rPr lang="cs-CZ" b="1" dirty="0">
                <a:ln w="0" cap="sq" cmpd="sng">
                  <a:noFill/>
                  <a:miter lim="800000"/>
                </a:ln>
              </a:rPr>
              <a:t>V</a:t>
            </a:r>
            <a:r>
              <a:rPr lang="cs-CZ" dirty="0">
                <a:ln w="0" cap="sq" cmpd="sng">
                  <a:noFill/>
                  <a:miter lim="800000"/>
                </a:ln>
              </a:rPr>
              <a:t>. </a:t>
            </a:r>
          </a:p>
          <a:p>
            <a:pPr eaLnBrk="1" hangingPunct="1"/>
            <a:r>
              <a:rPr lang="cs-CZ" dirty="0">
                <a:ln w="0" cap="sq" cmpd="sng">
                  <a:noFill/>
                  <a:miter lim="800000"/>
                </a:ln>
              </a:rPr>
              <a:t>Úbytky na trase se určí jednoduchým sčítáním decibelů (kladné hodnoty pro zesílení, záporné pro útlum).</a:t>
            </a:r>
          </a:p>
          <a:p>
            <a:pPr eaLnBrk="1" hangingPunct="1"/>
            <a:endParaRPr lang="cs-CZ" dirty="0">
              <a:ln w="0" cap="sq" cmpd="sng">
                <a:noFill/>
                <a:miter lim="800000"/>
              </a:ln>
            </a:endParaRPr>
          </a:p>
          <a:p>
            <a:pPr eaLnBrk="1" hangingPunct="1"/>
            <a:r>
              <a:rPr lang="cs-CZ" dirty="0">
                <a:ln w="0" cap="sq" cmpd="sng">
                  <a:noFill/>
                  <a:miter lim="800000"/>
                </a:ln>
              </a:rPr>
              <a:t>Koho by to zajímalo, může si skutečné napětí v </a:t>
            </a:r>
            <a:r>
              <a:rPr lang="el-GR" b="1" dirty="0">
                <a:ln w="0" cap="sq" cmpd="sng">
                  <a:noFill/>
                  <a:miter lim="800000"/>
                </a:ln>
              </a:rPr>
              <a:t>μ</a:t>
            </a:r>
            <a:r>
              <a:rPr lang="cs-CZ" b="1" dirty="0">
                <a:ln w="0" cap="sq" cmpd="sng">
                  <a:noFill/>
                  <a:miter lim="800000"/>
                </a:ln>
              </a:rPr>
              <a:t>V</a:t>
            </a:r>
            <a:r>
              <a:rPr lang="cs-CZ" dirty="0">
                <a:ln w="0" cap="sq" cmpd="sng">
                  <a:noFill/>
                  <a:miter lim="800000"/>
                </a:ln>
              </a:rPr>
              <a:t> vypočítat z </a:t>
            </a:r>
            <a:r>
              <a:rPr lang="cs-CZ" b="1" dirty="0">
                <a:ln w="0" cap="sq" cmpd="sng">
                  <a:noFill/>
                  <a:miter lim="800000"/>
                </a:ln>
              </a:rPr>
              <a:t>dB</a:t>
            </a:r>
            <a:r>
              <a:rPr lang="el-GR" b="1" dirty="0">
                <a:ln w="0" cap="sq" cmpd="sng">
                  <a:noFill/>
                  <a:miter lim="800000"/>
                </a:ln>
              </a:rPr>
              <a:t>μ</a:t>
            </a:r>
            <a:r>
              <a:rPr lang="cs-CZ" b="1" dirty="0">
                <a:ln w="0" cap="sq" cmpd="sng">
                  <a:noFill/>
                  <a:miter lim="800000"/>
                </a:ln>
              </a:rPr>
              <a:t>V</a:t>
            </a:r>
            <a:r>
              <a:rPr lang="cs-CZ" dirty="0">
                <a:ln w="0" cap="sq" cmpd="sng">
                  <a:noFill/>
                  <a:miter lim="800000"/>
                </a:ln>
              </a:rPr>
              <a:t> pomocí výše uvedené definice.</a:t>
            </a:r>
          </a:p>
          <a:p>
            <a:pPr eaLnBrk="1" hangingPunct="1"/>
            <a:endParaRPr lang="cs-CZ" dirty="0">
              <a:ln w="0" cap="sq" cmpd="sng">
                <a:noFill/>
                <a:miter lim="800000"/>
              </a:ln>
            </a:endParaRPr>
          </a:p>
          <a:p>
            <a:pPr eaLnBrk="1" hangingPunct="1"/>
            <a:r>
              <a:rPr lang="cs-CZ" dirty="0">
                <a:ln w="0" cap="sq" cmpd="sng">
                  <a:noFill/>
                  <a:miter lim="800000"/>
                </a:ln>
              </a:rPr>
              <a:t>Jenže když se domluvili a používají to všichni, tak napětí v </a:t>
            </a:r>
            <a:r>
              <a:rPr lang="el-GR" b="1" dirty="0">
                <a:ln w="0" cap="sq" cmpd="sng">
                  <a:noFill/>
                  <a:miter lim="800000"/>
                </a:ln>
              </a:rPr>
              <a:t>μ</a:t>
            </a:r>
            <a:r>
              <a:rPr lang="cs-CZ" b="1" dirty="0">
                <a:ln w="0" cap="sq" cmpd="sng">
                  <a:noFill/>
                  <a:miter lim="800000"/>
                </a:ln>
              </a:rPr>
              <a:t>V</a:t>
            </a:r>
            <a:r>
              <a:rPr lang="cs-CZ" dirty="0">
                <a:ln w="0" cap="sq" cmpd="sng">
                  <a:noFill/>
                  <a:miter lim="800000"/>
                </a:ln>
              </a:rPr>
              <a:t> vlastně nikoho ani nezajímá.</a:t>
            </a:r>
            <a:endParaRPr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Decibely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Filtry, zesilovače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72133" y="323307"/>
            <a:ext cx="8229600" cy="369332"/>
          </a:xfrm>
        </p:spPr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  <a:effectLst/>
              </a:rPr>
              <a:t>dB</a:t>
            </a:r>
            <a:r>
              <a:rPr lang="el-GR" dirty="0">
                <a:ln w="0" cap="sq" cmpd="sng">
                  <a:noFill/>
                  <a:miter lim="800000"/>
                </a:ln>
                <a:effectLst/>
              </a:rPr>
              <a:t>μ</a:t>
            </a:r>
            <a:r>
              <a:rPr lang="cs-CZ" dirty="0">
                <a:ln w="0" cap="sq" cmpd="sng">
                  <a:noFill/>
                  <a:miter lim="800000"/>
                </a:ln>
                <a:effectLst/>
              </a:rPr>
              <a:t>V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73632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472133" y="665409"/>
            <a:ext cx="8281987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b="1" dirty="0"/>
              <a:t>Příklad</a:t>
            </a:r>
          </a:p>
          <a:p>
            <a:pPr eaLnBrk="1" hangingPunct="1"/>
            <a:r>
              <a:rPr lang="cs-CZ" dirty="0"/>
              <a:t>Společná anténa v panelovém domě: Úroveň na výstupu anténního zesilovače na půdě je </a:t>
            </a:r>
            <a:r>
              <a:rPr lang="cs-CZ" b="1" dirty="0"/>
              <a:t>L</a:t>
            </a:r>
            <a:r>
              <a:rPr lang="cs-CZ" b="1" baseline="-25000" dirty="0"/>
              <a:t>1</a:t>
            </a:r>
            <a:r>
              <a:rPr lang="cs-CZ" b="1" dirty="0"/>
              <a:t> =100 </a:t>
            </a:r>
            <a:r>
              <a:rPr lang="cs-CZ" b="1" dirty="0" err="1"/>
              <a:t>dBμV</a:t>
            </a:r>
            <a:r>
              <a:rPr lang="cs-CZ" dirty="0"/>
              <a:t>. Útlum rozbočovače je </a:t>
            </a:r>
            <a:r>
              <a:rPr lang="cs-CZ" b="1" dirty="0"/>
              <a:t>A</a:t>
            </a:r>
            <a:r>
              <a:rPr lang="cs-CZ" b="1" baseline="-25000" dirty="0"/>
              <a:t>r</a:t>
            </a:r>
            <a:r>
              <a:rPr lang="cs-CZ" b="1" dirty="0"/>
              <a:t> = 4 </a:t>
            </a:r>
            <a:r>
              <a:rPr lang="cs-CZ" b="1" dirty="0" err="1"/>
              <a:t>dBμV</a:t>
            </a:r>
            <a:r>
              <a:rPr lang="cs-CZ" dirty="0"/>
              <a:t>, měrný útlum kabelu</a:t>
            </a:r>
            <a:r>
              <a:rPr lang="en-US" dirty="0"/>
              <a:t> na </a:t>
            </a:r>
            <a:r>
              <a:rPr lang="en-US" dirty="0" err="1"/>
              <a:t>metr</a:t>
            </a:r>
            <a:r>
              <a:rPr lang="en-US" dirty="0"/>
              <a:t> </a:t>
            </a:r>
            <a:r>
              <a:rPr lang="en-US" dirty="0" err="1"/>
              <a:t>délky</a:t>
            </a:r>
            <a:r>
              <a:rPr lang="cs-CZ" dirty="0"/>
              <a:t> je </a:t>
            </a:r>
            <a:r>
              <a:rPr lang="cs-CZ" b="1" dirty="0" err="1"/>
              <a:t>A</a:t>
            </a:r>
            <a:r>
              <a:rPr lang="cs-CZ" b="1" baseline="-25000" dirty="0" err="1"/>
              <a:t>k</a:t>
            </a:r>
            <a:r>
              <a:rPr lang="cs-CZ" b="1" dirty="0"/>
              <a:t> = 0,2  </a:t>
            </a:r>
            <a:r>
              <a:rPr lang="cs-CZ" b="1" dirty="0" err="1"/>
              <a:t>dBμV</a:t>
            </a:r>
            <a:r>
              <a:rPr lang="cs-CZ" b="1" dirty="0"/>
              <a:t>/m</a:t>
            </a:r>
            <a:r>
              <a:rPr lang="cs-CZ" dirty="0"/>
              <a:t>. Signál k poslední zásuvce v rozvodu vede přes tři rozbočovače, kabel má celkovou délku </a:t>
            </a:r>
            <a:r>
              <a:rPr lang="cs-CZ" b="1" dirty="0"/>
              <a:t>l = 30 m</a:t>
            </a:r>
            <a:r>
              <a:rPr lang="cs-CZ" dirty="0"/>
              <a:t>. Jaká je úroveň </a:t>
            </a:r>
          </a:p>
          <a:p>
            <a:pPr eaLnBrk="1" hangingPunct="1"/>
            <a:r>
              <a:rPr lang="cs-CZ" dirty="0"/>
              <a:t>signálu </a:t>
            </a:r>
            <a:r>
              <a:rPr lang="cs-CZ" b="1" dirty="0"/>
              <a:t>L</a:t>
            </a:r>
            <a:r>
              <a:rPr lang="cs-CZ" b="1" baseline="-25000" dirty="0"/>
              <a:t>2</a:t>
            </a:r>
            <a:r>
              <a:rPr lang="cs-CZ" dirty="0"/>
              <a:t> v </a:t>
            </a:r>
            <a:r>
              <a:rPr lang="cs-CZ" b="1" dirty="0" err="1"/>
              <a:t>dBμV</a:t>
            </a:r>
            <a:r>
              <a:rPr lang="cs-CZ" dirty="0"/>
              <a:t> na poslední zásuvce?</a:t>
            </a:r>
            <a:endParaRPr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Decibely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>
          <a:xfrm>
            <a:off x="0" y="6453741"/>
            <a:ext cx="9144000" cy="365125"/>
          </a:xfrm>
        </p:spPr>
        <p:txBody>
          <a:bodyPr/>
          <a:lstStyle/>
          <a:p>
            <a:pPr algn="ctr">
              <a:defRPr/>
            </a:pPr>
            <a:r>
              <a:rPr lang="cs-CZ" dirty="0"/>
              <a:t>Filtry, zesilovače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72133" y="323307"/>
            <a:ext cx="8229600" cy="369332"/>
          </a:xfrm>
        </p:spPr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  <a:effectLst/>
              </a:rPr>
              <a:t>dB</a:t>
            </a:r>
            <a:r>
              <a:rPr lang="el-GR" dirty="0">
                <a:ln w="0" cap="sq" cmpd="sng">
                  <a:noFill/>
                  <a:miter lim="800000"/>
                </a:ln>
                <a:effectLst/>
              </a:rPr>
              <a:t>μ</a:t>
            </a:r>
            <a:r>
              <a:rPr lang="cs-CZ" dirty="0">
                <a:ln w="0" cap="sq" cmpd="sng">
                  <a:noFill/>
                  <a:miter lim="800000"/>
                </a:ln>
                <a:effectLst/>
              </a:rPr>
              <a:t>V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1259633" y="3356992"/>
            <a:ext cx="1008112" cy="792088"/>
          </a:xfrm>
          <a:prstGeom prst="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Zesilovač</a:t>
            </a:r>
          </a:p>
        </p:txBody>
      </p:sp>
      <p:cxnSp>
        <p:nvCxnSpPr>
          <p:cNvPr id="42" name="Přímá spojnice 41"/>
          <p:cNvCxnSpPr/>
          <p:nvPr/>
        </p:nvCxnSpPr>
        <p:spPr>
          <a:xfrm>
            <a:off x="2267745" y="3753036"/>
            <a:ext cx="1008111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822995" y="3753036"/>
            <a:ext cx="436637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822995" y="2600908"/>
            <a:ext cx="0" cy="115212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611560" y="2600908"/>
            <a:ext cx="188045" cy="27364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 flipH="1">
            <a:off x="822995" y="2604274"/>
            <a:ext cx="218318" cy="27027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147496" y="3779748"/>
            <a:ext cx="933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Anténa</a:t>
            </a:r>
          </a:p>
        </p:txBody>
      </p:sp>
      <p:sp>
        <p:nvSpPr>
          <p:cNvPr id="48" name="Obdélník 47"/>
          <p:cNvSpPr/>
          <p:nvPr/>
        </p:nvSpPr>
        <p:spPr>
          <a:xfrm>
            <a:off x="2699932" y="3356992"/>
            <a:ext cx="1243974" cy="792088"/>
          </a:xfrm>
          <a:prstGeom prst="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Rozbočovač</a:t>
            </a:r>
          </a:p>
        </p:txBody>
      </p:sp>
      <p:sp>
        <p:nvSpPr>
          <p:cNvPr id="49" name="Obdélník 48"/>
          <p:cNvSpPr/>
          <p:nvPr/>
        </p:nvSpPr>
        <p:spPr>
          <a:xfrm>
            <a:off x="4303946" y="3356992"/>
            <a:ext cx="1243974" cy="792088"/>
          </a:xfrm>
          <a:prstGeom prst="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Rozbočovač</a:t>
            </a:r>
          </a:p>
        </p:txBody>
      </p:sp>
      <p:sp>
        <p:nvSpPr>
          <p:cNvPr id="50" name="Obdélník 49"/>
          <p:cNvSpPr/>
          <p:nvPr/>
        </p:nvSpPr>
        <p:spPr>
          <a:xfrm>
            <a:off x="5907960" y="3378013"/>
            <a:ext cx="1243974" cy="792088"/>
          </a:xfrm>
          <a:prstGeom prst="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Rozbočovač</a:t>
            </a:r>
          </a:p>
        </p:txBody>
      </p:sp>
      <p:sp>
        <p:nvSpPr>
          <p:cNvPr id="51" name="Obdélník 50"/>
          <p:cNvSpPr/>
          <p:nvPr/>
        </p:nvSpPr>
        <p:spPr>
          <a:xfrm>
            <a:off x="7510146" y="3356992"/>
            <a:ext cx="1022294" cy="792088"/>
          </a:xfrm>
          <a:prstGeom prst="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Zásuvka</a:t>
            </a:r>
          </a:p>
        </p:txBody>
      </p:sp>
      <p:cxnSp>
        <p:nvCxnSpPr>
          <p:cNvPr id="52" name="Přímá spojnice 51"/>
          <p:cNvCxnSpPr>
            <a:endCxn id="49" idx="1"/>
          </p:cNvCxnSpPr>
          <p:nvPr/>
        </p:nvCxnSpPr>
        <p:spPr>
          <a:xfrm>
            <a:off x="3943906" y="3748624"/>
            <a:ext cx="360040" cy="44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>
            <a:off x="5547006" y="3748624"/>
            <a:ext cx="360040" cy="44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>
            <a:off x="7150106" y="3744212"/>
            <a:ext cx="360040" cy="44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bdélník 54"/>
          <p:cNvSpPr/>
          <p:nvPr/>
        </p:nvSpPr>
        <p:spPr>
          <a:xfrm>
            <a:off x="1975122" y="2792484"/>
            <a:ext cx="15969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L</a:t>
            </a:r>
            <a:r>
              <a:rPr lang="cs-CZ" b="1" baseline="-25000" dirty="0"/>
              <a:t>1</a:t>
            </a:r>
            <a:r>
              <a:rPr lang="cs-CZ" b="1" dirty="0"/>
              <a:t>=100 </a:t>
            </a:r>
            <a:r>
              <a:rPr lang="cs-CZ" b="1" dirty="0" err="1"/>
              <a:t>dBμV</a:t>
            </a:r>
            <a:endParaRPr lang="cs-CZ" b="1" dirty="0"/>
          </a:p>
        </p:txBody>
      </p:sp>
      <p:sp>
        <p:nvSpPr>
          <p:cNvPr id="56" name="Obdélník 55"/>
          <p:cNvSpPr/>
          <p:nvPr/>
        </p:nvSpPr>
        <p:spPr>
          <a:xfrm>
            <a:off x="7678534" y="2880451"/>
            <a:ext cx="1481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L</a:t>
            </a:r>
            <a:r>
              <a:rPr lang="cs-CZ" b="1" baseline="-25000" dirty="0"/>
              <a:t>2</a:t>
            </a:r>
            <a:r>
              <a:rPr lang="cs-CZ" b="1" dirty="0"/>
              <a:t> = ? </a:t>
            </a:r>
            <a:r>
              <a:rPr lang="cs-CZ" b="1" dirty="0" err="1"/>
              <a:t>dBμV</a:t>
            </a:r>
            <a:endParaRPr lang="cs-CZ" b="1" dirty="0"/>
          </a:p>
        </p:txBody>
      </p:sp>
      <p:cxnSp>
        <p:nvCxnSpPr>
          <p:cNvPr id="57" name="Přímá spojnice 56"/>
          <p:cNvCxnSpPr/>
          <p:nvPr/>
        </p:nvCxnSpPr>
        <p:spPr>
          <a:xfrm>
            <a:off x="3321919" y="4170101"/>
            <a:ext cx="0" cy="115212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/>
          <p:nvPr/>
        </p:nvCxnSpPr>
        <p:spPr>
          <a:xfrm>
            <a:off x="4925933" y="4149080"/>
            <a:ext cx="0" cy="115212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58"/>
          <p:cNvCxnSpPr/>
          <p:nvPr/>
        </p:nvCxnSpPr>
        <p:spPr>
          <a:xfrm>
            <a:off x="6529947" y="4169257"/>
            <a:ext cx="0" cy="115212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bdélník 59"/>
          <p:cNvSpPr/>
          <p:nvPr/>
        </p:nvSpPr>
        <p:spPr>
          <a:xfrm>
            <a:off x="2810772" y="5329014"/>
            <a:ext cx="1022294" cy="792088"/>
          </a:xfrm>
          <a:prstGeom prst="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Zásuvka</a:t>
            </a:r>
          </a:p>
        </p:txBody>
      </p:sp>
      <p:sp>
        <p:nvSpPr>
          <p:cNvPr id="61" name="Obdélník 60"/>
          <p:cNvSpPr/>
          <p:nvPr/>
        </p:nvSpPr>
        <p:spPr>
          <a:xfrm>
            <a:off x="4414786" y="5329014"/>
            <a:ext cx="1022294" cy="792088"/>
          </a:xfrm>
          <a:prstGeom prst="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Zásuvka</a:t>
            </a:r>
          </a:p>
        </p:txBody>
      </p:sp>
      <p:sp>
        <p:nvSpPr>
          <p:cNvPr id="62" name="Obdélník 61"/>
          <p:cNvSpPr/>
          <p:nvPr/>
        </p:nvSpPr>
        <p:spPr>
          <a:xfrm>
            <a:off x="6018800" y="5329014"/>
            <a:ext cx="1022294" cy="792088"/>
          </a:xfrm>
          <a:prstGeom prst="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Zásuvka</a:t>
            </a:r>
          </a:p>
        </p:txBody>
      </p:sp>
      <p:cxnSp>
        <p:nvCxnSpPr>
          <p:cNvPr id="29" name="Přímá spojnice 28"/>
          <p:cNvCxnSpPr/>
          <p:nvPr/>
        </p:nvCxnSpPr>
        <p:spPr>
          <a:xfrm>
            <a:off x="8532440" y="3750830"/>
            <a:ext cx="360040" cy="44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>
            <a:off x="8604448" y="3249783"/>
            <a:ext cx="213363" cy="425785"/>
          </a:xfrm>
          <a:prstGeom prst="straightConnector1">
            <a:avLst/>
          </a:prstGeom>
          <a:ln w="412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flipH="1" flipV="1">
            <a:off x="4925933" y="6140417"/>
            <a:ext cx="4318" cy="29400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H="1" flipV="1">
            <a:off x="3317601" y="6132377"/>
            <a:ext cx="4318" cy="29400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 flipH="1" flipV="1">
            <a:off x="6529947" y="6127246"/>
            <a:ext cx="4318" cy="29400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 flipH="1">
            <a:off x="2339752" y="3156083"/>
            <a:ext cx="216024" cy="519485"/>
          </a:xfrm>
          <a:prstGeom prst="straightConnector1">
            <a:avLst/>
          </a:prstGeom>
          <a:ln w="412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9774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124" name="TextovéPole 7"/>
              <p:cNvSpPr txBox="1">
                <a:spLocks noChangeArrowheads="1"/>
              </p:cNvSpPr>
              <p:nvPr/>
            </p:nvSpPr>
            <p:spPr bwMode="auto">
              <a:xfrm>
                <a:off x="472133" y="665409"/>
                <a:ext cx="8281987" cy="20249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cs-CZ" b="1" dirty="0">
                    <a:solidFill>
                      <a:srgbClr val="0000FF"/>
                    </a:solidFill>
                  </a:rPr>
                  <a:t>Řešení</a:t>
                </a:r>
              </a:p>
              <a:p>
                <a:pPr marL="1800000" eaLnBrk="1" hangingPunct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cs-CZ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cs-CZ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cs-CZ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𝑨𝒓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𝒍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𝑨𝒌</m:t>
                      </m:r>
                    </m:oMath>
                  </m:oMathPara>
                </a14:m>
                <a:endParaRPr lang="cs-CZ" b="1" baseline="-25000" dirty="0">
                  <a:solidFill>
                    <a:srgbClr val="0000FF"/>
                  </a:solidFill>
                </a:endParaRPr>
              </a:p>
              <a:p>
                <a:pPr marL="1800000" eaLnBrk="1" hangingPunct="1"/>
                <a:endParaRPr lang="cs-CZ" b="1" dirty="0">
                  <a:solidFill>
                    <a:srgbClr val="0000FF"/>
                  </a:solidFill>
                </a:endParaRPr>
              </a:p>
              <a:p>
                <a:pPr marL="1800000"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𝑳</m:t>
                        </m:r>
                      </m:e>
                      <m:sub>
                        <m:r>
                          <a:rPr lang="cs-CZ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cs-CZ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𝟏𝟎𝟎</m:t>
                    </m:r>
                    <m:r>
                      <m:rPr>
                        <m:nor/>
                      </m:rPr>
                      <a:rPr lang="en-US" b="0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cs-CZ" dirty="0">
                        <a:solidFill>
                          <a:srgbClr val="0000FF"/>
                        </a:solidFill>
                      </a:rPr>
                      <m:t>dBμV</m:t>
                    </m:r>
                    <m:r>
                      <a:rPr lang="cs-CZ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cs-CZ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cs-CZ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cs-CZ" b="1" dirty="0" smtClean="0">
                        <a:solidFill>
                          <a:srgbClr val="0000FF"/>
                        </a:solidFill>
                      </a:rPr>
                      <m:t>dBμV</m:t>
                    </m:r>
                    <m:r>
                      <a:rPr lang="cs-CZ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𝟑𝟎</m:t>
                    </m:r>
                    <m:r>
                      <a:rPr lang="en-US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cs-CZ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cs-CZ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cs-CZ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cs-CZ" b="1" dirty="0"/>
                  <a:t> </a:t>
                </a:r>
                <a:r>
                  <a:rPr lang="cs-CZ" b="1" dirty="0">
                    <a:solidFill>
                      <a:srgbClr val="0000FF"/>
                    </a:solidFill>
                  </a:rPr>
                  <a:t>dBμV/m</a:t>
                </a:r>
              </a:p>
              <a:p>
                <a:pPr marL="1800000" eaLnBrk="1" hangingPunct="1"/>
                <a:endParaRPr lang="cs-CZ" b="1" dirty="0">
                  <a:solidFill>
                    <a:srgbClr val="0000FF"/>
                  </a:solidFill>
                </a:endParaRPr>
              </a:p>
              <a:p>
                <a:pPr marL="1800000" eaLnBrk="1" hangingPunct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cs-CZ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cs-CZ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r>
                        <m:rPr>
                          <m:nor/>
                        </m:rPr>
                        <a:rPr lang="cs-CZ" dirty="0">
                          <a:solidFill>
                            <a:srgbClr val="0000FF"/>
                          </a:solidFill>
                        </a:rPr>
                        <m:t>dBμV</m:t>
                      </m:r>
                      <m:r>
                        <a:rPr lang="cs-CZ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m:rPr>
                          <m:nor/>
                        </m:rPr>
                        <a:rPr lang="cs-CZ" dirty="0">
                          <a:solidFill>
                            <a:srgbClr val="0000FF"/>
                          </a:solidFill>
                        </a:rPr>
                        <m:t>dBμV</m:t>
                      </m:r>
                      <m:r>
                        <a:rPr lang="cs-CZ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m:rPr>
                          <m:nor/>
                        </m:rPr>
                        <a:rPr lang="cs-CZ" dirty="0">
                          <a:solidFill>
                            <a:srgbClr val="0000FF"/>
                          </a:solidFill>
                        </a:rPr>
                        <m:t>dBμV</m:t>
                      </m:r>
                      <m:r>
                        <a:rPr lang="cs-CZ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𝟖𝟐</m:t>
                      </m:r>
                      <m:r>
                        <m:rPr>
                          <m:nor/>
                        </m:rPr>
                        <a:rPr lang="cs-CZ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dirty="0">
                          <a:solidFill>
                            <a:srgbClr val="0000FF"/>
                          </a:solidFill>
                        </a:rPr>
                        <m:t>dBμV</m:t>
                      </m:r>
                    </m:oMath>
                  </m:oMathPara>
                </a14:m>
                <a:endParaRPr lang="cs-CZ" b="1" dirty="0">
                  <a:solidFill>
                    <a:srgbClr val="0000FF"/>
                  </a:solidFill>
                </a:endParaRPr>
              </a:p>
              <a:p>
                <a:pPr eaLnBrk="1" hangingPunct="1"/>
                <a:endParaRPr lang="cs-CZ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124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2133" y="665409"/>
                <a:ext cx="8281987" cy="2024978"/>
              </a:xfrm>
              <a:prstGeom prst="rect">
                <a:avLst/>
              </a:prstGeom>
              <a:blipFill>
                <a:blip r:embed="rId3"/>
                <a:stretch>
                  <a:fillRect l="-589" t="-150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Decibely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>
          <a:xfrm>
            <a:off x="0" y="6453741"/>
            <a:ext cx="9144000" cy="365125"/>
          </a:xfrm>
        </p:spPr>
        <p:txBody>
          <a:bodyPr/>
          <a:lstStyle/>
          <a:p>
            <a:pPr algn="ctr">
              <a:defRPr/>
            </a:pPr>
            <a:r>
              <a:rPr lang="cs-CZ" dirty="0"/>
              <a:t>Filtry, zesilovače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72133" y="323307"/>
            <a:ext cx="8229600" cy="369332"/>
          </a:xfrm>
        </p:spPr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  <a:effectLst/>
              </a:rPr>
              <a:t>dB</a:t>
            </a:r>
            <a:r>
              <a:rPr lang="el-GR" dirty="0">
                <a:ln w="0" cap="sq" cmpd="sng">
                  <a:noFill/>
                  <a:miter lim="800000"/>
                </a:ln>
                <a:effectLst/>
              </a:rPr>
              <a:t>μ</a:t>
            </a:r>
            <a:r>
              <a:rPr lang="cs-CZ" dirty="0">
                <a:ln w="0" cap="sq" cmpd="sng">
                  <a:noFill/>
                  <a:miter lim="800000"/>
                </a:ln>
                <a:effectLst/>
              </a:rPr>
              <a:t>V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1259633" y="3356992"/>
            <a:ext cx="1008112" cy="792088"/>
          </a:xfrm>
          <a:prstGeom prst="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Zesilovač</a:t>
            </a:r>
          </a:p>
        </p:txBody>
      </p:sp>
      <p:cxnSp>
        <p:nvCxnSpPr>
          <p:cNvPr id="34" name="Přímá spojnice 33"/>
          <p:cNvCxnSpPr/>
          <p:nvPr/>
        </p:nvCxnSpPr>
        <p:spPr>
          <a:xfrm>
            <a:off x="2267745" y="3753036"/>
            <a:ext cx="1008111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>
            <a:off x="822995" y="3753036"/>
            <a:ext cx="436637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822995" y="2600908"/>
            <a:ext cx="0" cy="115212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611560" y="2600908"/>
            <a:ext cx="188045" cy="27364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 flipH="1">
            <a:off x="822995" y="2604274"/>
            <a:ext cx="218318" cy="27027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bdélník 43"/>
          <p:cNvSpPr/>
          <p:nvPr/>
        </p:nvSpPr>
        <p:spPr>
          <a:xfrm>
            <a:off x="2699932" y="3356992"/>
            <a:ext cx="1243974" cy="792088"/>
          </a:xfrm>
          <a:prstGeom prst="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Rozbočovač</a:t>
            </a:r>
          </a:p>
        </p:txBody>
      </p:sp>
      <p:sp>
        <p:nvSpPr>
          <p:cNvPr id="45" name="Obdélník 44"/>
          <p:cNvSpPr/>
          <p:nvPr/>
        </p:nvSpPr>
        <p:spPr>
          <a:xfrm>
            <a:off x="4303946" y="3356992"/>
            <a:ext cx="1243974" cy="792088"/>
          </a:xfrm>
          <a:prstGeom prst="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Rozbočovač</a:t>
            </a:r>
          </a:p>
        </p:txBody>
      </p:sp>
      <p:sp>
        <p:nvSpPr>
          <p:cNvPr id="46" name="Obdélník 45"/>
          <p:cNvSpPr/>
          <p:nvPr/>
        </p:nvSpPr>
        <p:spPr>
          <a:xfrm>
            <a:off x="5907960" y="3378013"/>
            <a:ext cx="1243974" cy="792088"/>
          </a:xfrm>
          <a:prstGeom prst="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Rozbočovač</a:t>
            </a:r>
          </a:p>
        </p:txBody>
      </p:sp>
      <p:sp>
        <p:nvSpPr>
          <p:cNvPr id="47" name="Obdélník 46"/>
          <p:cNvSpPr/>
          <p:nvPr/>
        </p:nvSpPr>
        <p:spPr>
          <a:xfrm>
            <a:off x="7510146" y="3356992"/>
            <a:ext cx="1022294" cy="792088"/>
          </a:xfrm>
          <a:prstGeom prst="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Zásuvka</a:t>
            </a:r>
          </a:p>
        </p:txBody>
      </p:sp>
      <p:cxnSp>
        <p:nvCxnSpPr>
          <p:cNvPr id="48" name="Přímá spojnice 47"/>
          <p:cNvCxnSpPr>
            <a:endCxn id="45" idx="1"/>
          </p:cNvCxnSpPr>
          <p:nvPr/>
        </p:nvCxnSpPr>
        <p:spPr>
          <a:xfrm>
            <a:off x="3943906" y="3748624"/>
            <a:ext cx="360040" cy="44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>
            <a:off x="5547006" y="3748624"/>
            <a:ext cx="360040" cy="44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>
            <a:off x="7150106" y="3744212"/>
            <a:ext cx="360040" cy="44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3321919" y="4170101"/>
            <a:ext cx="0" cy="115212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>
            <a:off x="4925933" y="4149080"/>
            <a:ext cx="0" cy="115212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>
            <a:off x="6529947" y="4169257"/>
            <a:ext cx="0" cy="115212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bdélník 54"/>
          <p:cNvSpPr/>
          <p:nvPr/>
        </p:nvSpPr>
        <p:spPr>
          <a:xfrm>
            <a:off x="2810772" y="5329014"/>
            <a:ext cx="1022294" cy="792088"/>
          </a:xfrm>
          <a:prstGeom prst="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Zásuvka</a:t>
            </a:r>
          </a:p>
        </p:txBody>
      </p:sp>
      <p:sp>
        <p:nvSpPr>
          <p:cNvPr id="56" name="Obdélník 55"/>
          <p:cNvSpPr/>
          <p:nvPr/>
        </p:nvSpPr>
        <p:spPr>
          <a:xfrm>
            <a:off x="4414786" y="5329014"/>
            <a:ext cx="1022294" cy="792088"/>
          </a:xfrm>
          <a:prstGeom prst="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Zásuvka</a:t>
            </a:r>
          </a:p>
        </p:txBody>
      </p:sp>
      <p:sp>
        <p:nvSpPr>
          <p:cNvPr id="57" name="Obdélník 56"/>
          <p:cNvSpPr/>
          <p:nvPr/>
        </p:nvSpPr>
        <p:spPr>
          <a:xfrm>
            <a:off x="6018800" y="5329014"/>
            <a:ext cx="1022294" cy="792088"/>
          </a:xfrm>
          <a:prstGeom prst="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Zásuvka</a:t>
            </a:r>
          </a:p>
        </p:txBody>
      </p:sp>
      <p:cxnSp>
        <p:nvCxnSpPr>
          <p:cNvPr id="58" name="Přímá spojnice 57"/>
          <p:cNvCxnSpPr/>
          <p:nvPr/>
        </p:nvCxnSpPr>
        <p:spPr>
          <a:xfrm>
            <a:off x="8532440" y="3750830"/>
            <a:ext cx="360040" cy="441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 flipH="1">
            <a:off x="2339752" y="3156083"/>
            <a:ext cx="216024" cy="519485"/>
          </a:xfrm>
          <a:prstGeom prst="straightConnector1">
            <a:avLst/>
          </a:prstGeom>
          <a:ln w="412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se šipkou 59"/>
          <p:cNvCxnSpPr/>
          <p:nvPr/>
        </p:nvCxnSpPr>
        <p:spPr>
          <a:xfrm>
            <a:off x="8604448" y="3249783"/>
            <a:ext cx="213363" cy="425785"/>
          </a:xfrm>
          <a:prstGeom prst="straightConnector1">
            <a:avLst/>
          </a:prstGeom>
          <a:ln w="412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 flipH="1" flipV="1">
            <a:off x="4925933" y="6140417"/>
            <a:ext cx="4318" cy="29400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/>
          <p:nvPr/>
        </p:nvCxnSpPr>
        <p:spPr>
          <a:xfrm flipH="1" flipV="1">
            <a:off x="3317601" y="6132377"/>
            <a:ext cx="4318" cy="29400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/>
          <p:cNvCxnSpPr/>
          <p:nvPr/>
        </p:nvCxnSpPr>
        <p:spPr>
          <a:xfrm flipH="1" flipV="1">
            <a:off x="6529947" y="6127246"/>
            <a:ext cx="4318" cy="29400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bdélník 32"/>
          <p:cNvSpPr/>
          <p:nvPr/>
        </p:nvSpPr>
        <p:spPr>
          <a:xfrm>
            <a:off x="7678534" y="2880451"/>
            <a:ext cx="15969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solidFill>
                  <a:srgbClr val="0000FF"/>
                </a:solidFill>
              </a:rPr>
              <a:t>L</a:t>
            </a:r>
            <a:r>
              <a:rPr lang="cs-CZ" b="1" baseline="-25000" dirty="0">
                <a:solidFill>
                  <a:srgbClr val="0000FF"/>
                </a:solidFill>
              </a:rPr>
              <a:t>2</a:t>
            </a:r>
            <a:r>
              <a:rPr lang="cs-CZ" b="1" dirty="0">
                <a:solidFill>
                  <a:srgbClr val="0000FF"/>
                </a:solidFill>
              </a:rPr>
              <a:t> = </a:t>
            </a:r>
            <a:r>
              <a:rPr lang="en-US" b="1" dirty="0">
                <a:solidFill>
                  <a:srgbClr val="0000FF"/>
                </a:solidFill>
              </a:rPr>
              <a:t>82</a:t>
            </a:r>
            <a:r>
              <a:rPr lang="cs-CZ" b="1" dirty="0">
                <a:solidFill>
                  <a:srgbClr val="0000FF"/>
                </a:solidFill>
              </a:rPr>
              <a:t> </a:t>
            </a:r>
            <a:r>
              <a:rPr lang="cs-CZ" b="1" dirty="0" err="1">
                <a:solidFill>
                  <a:srgbClr val="0000FF"/>
                </a:solidFill>
              </a:rPr>
              <a:t>dBμV</a:t>
            </a:r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1975122" y="2792484"/>
            <a:ext cx="15969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L</a:t>
            </a:r>
            <a:r>
              <a:rPr lang="cs-CZ" b="1" baseline="-25000" dirty="0"/>
              <a:t>1</a:t>
            </a:r>
            <a:r>
              <a:rPr lang="cs-CZ" b="1" dirty="0"/>
              <a:t>=100 </a:t>
            </a:r>
            <a:r>
              <a:rPr lang="cs-CZ" b="1" dirty="0" err="1"/>
              <a:t>dBμV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733881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472133" y="665409"/>
            <a:ext cx="8281987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b="1" dirty="0">
                <a:hlinkClick r:id="rId3"/>
              </a:rPr>
              <a:t>Jak se kreslí epidemie</a:t>
            </a:r>
            <a:endParaRPr lang="en-US" b="1" dirty="0"/>
          </a:p>
          <a:p>
            <a:pPr eaLnBrk="1" hangingPunct="1"/>
            <a:r>
              <a:rPr lang="en-US" b="1" dirty="0"/>
              <a:t>Marian </a:t>
            </a:r>
            <a:r>
              <a:rPr lang="en-US" b="1" dirty="0" err="1"/>
              <a:t>Kechlibar</a:t>
            </a:r>
            <a:endParaRPr lang="en-US" b="1" dirty="0"/>
          </a:p>
          <a:p>
            <a:pPr eaLnBrk="1" hangingPunct="1"/>
            <a:r>
              <a:rPr lang="en-US" dirty="0" err="1"/>
              <a:t>Článek</a:t>
            </a:r>
            <a:r>
              <a:rPr lang="en-US" dirty="0"/>
              <a:t> o </a:t>
            </a:r>
            <a:r>
              <a:rPr lang="en-US" dirty="0" err="1"/>
              <a:t>grafech</a:t>
            </a:r>
            <a:r>
              <a:rPr lang="en-US" dirty="0"/>
              <a:t> </a:t>
            </a:r>
            <a:r>
              <a:rPr lang="en-US" dirty="0" err="1"/>
              <a:t>lineárních</a:t>
            </a:r>
            <a:r>
              <a:rPr lang="en-US" dirty="0"/>
              <a:t> a </a:t>
            </a:r>
            <a:r>
              <a:rPr lang="en-US" dirty="0" err="1"/>
              <a:t>logaritmických</a:t>
            </a:r>
            <a:endParaRPr lang="en-US" dirty="0"/>
          </a:p>
          <a:p>
            <a:pPr eaLnBrk="1" hangingPunct="1"/>
            <a:endParaRPr lang="en-US" b="1" dirty="0"/>
          </a:p>
          <a:p>
            <a:pPr eaLnBrk="1" hangingPunct="1"/>
            <a:endParaRPr lang="en-US" b="1" dirty="0"/>
          </a:p>
          <a:p>
            <a:pPr eaLnBrk="1" hangingPunct="1"/>
            <a:endParaRPr lang="en-US" b="1" dirty="0"/>
          </a:p>
          <a:p>
            <a:pPr eaLnBrk="1" hangingPunct="1"/>
            <a:r>
              <a:rPr lang="en-US" b="1" dirty="0">
                <a:hlinkClick r:id="rId4"/>
              </a:rPr>
              <a:t>http://www.itinnitus.cz/clanky/co_je_to_decibel.pdf</a:t>
            </a:r>
            <a:endParaRPr lang="en-US" b="1" dirty="0"/>
          </a:p>
          <a:p>
            <a:pPr eaLnBrk="1" hangingPunct="1"/>
            <a:endParaRPr lang="en-US" b="1" dirty="0"/>
          </a:p>
          <a:p>
            <a:pPr eaLnBrk="1" hangingPunct="1"/>
            <a:r>
              <a:rPr lang="en-US" b="1" dirty="0" err="1"/>
              <a:t>Generování</a:t>
            </a:r>
            <a:r>
              <a:rPr lang="en-US" b="1" dirty="0"/>
              <a:t> </a:t>
            </a:r>
            <a:r>
              <a:rPr lang="en-US" b="1"/>
              <a:t>stupnic</a:t>
            </a:r>
            <a:endParaRPr lang="en-US" b="1" dirty="0"/>
          </a:p>
          <a:p>
            <a:pPr eaLnBrk="1" hangingPunct="1"/>
            <a:r>
              <a:rPr lang="cs-CZ" b="1" dirty="0">
                <a:hlinkClick r:id="rId5"/>
              </a:rPr>
              <a:t>https://incompetech.com/graphpaper/logarithmic/</a:t>
            </a:r>
            <a:endParaRPr lang="en-US" b="1" dirty="0"/>
          </a:p>
          <a:p>
            <a:pPr eaLnBrk="1" hangingPunct="1"/>
            <a:endParaRPr lang="cs-CZ" b="1" dirty="0"/>
          </a:p>
          <a:p>
            <a:pPr eaLnBrk="1" hangingPunct="1"/>
            <a:endParaRPr lang="cs-CZ" b="1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Decibely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>
          <a:xfrm>
            <a:off x="0" y="6453741"/>
            <a:ext cx="9144000" cy="365125"/>
          </a:xfrm>
        </p:spPr>
        <p:txBody>
          <a:bodyPr/>
          <a:lstStyle/>
          <a:p>
            <a:pPr algn="ctr">
              <a:defRPr/>
            </a:pPr>
            <a:r>
              <a:rPr lang="cs-CZ" dirty="0"/>
              <a:t>Filtry, zesilovače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72133" y="323307"/>
            <a:ext cx="8229600" cy="369332"/>
          </a:xfrm>
        </p:spPr>
        <p:txBody>
          <a:bodyPr/>
          <a:lstStyle/>
          <a:p>
            <a:r>
              <a:rPr lang="en-US" dirty="0" err="1">
                <a:ln w="0" cap="sq" cmpd="sng">
                  <a:noFill/>
                  <a:miter lim="800000"/>
                </a:ln>
                <a:effectLst/>
              </a:rPr>
              <a:t>Prameny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08945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472133" y="665409"/>
            <a:ext cx="82819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/>
              <a:t>Na obrázku je závislost zesílení na kmitočtu</a:t>
            </a:r>
            <a:r>
              <a:rPr lang="en-US" dirty="0"/>
              <a:t> pro </a:t>
            </a:r>
            <a:r>
              <a:rPr lang="cs-CZ" dirty="0"/>
              <a:t>nějak</a:t>
            </a:r>
            <a:r>
              <a:rPr lang="en-US" dirty="0"/>
              <a:t>ý</a:t>
            </a:r>
            <a:r>
              <a:rPr lang="cs-CZ" dirty="0"/>
              <a:t> zesilovač.</a:t>
            </a:r>
          </a:p>
          <a:p>
            <a:pPr eaLnBrk="1" hangingPunct="1"/>
            <a:r>
              <a:rPr lang="cs-CZ" dirty="0"/>
              <a:t>Úkol: </a:t>
            </a:r>
            <a:r>
              <a:rPr lang="cs-CZ" b="1" dirty="0"/>
              <a:t>Určete z grafu zesílení při kmitočtu 2 Hz.</a:t>
            </a:r>
            <a:endParaRPr lang="en-US" b="1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Decibely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Filtry, zesilovače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72133" y="323307"/>
            <a:ext cx="8229600" cy="369332"/>
          </a:xfrm>
        </p:spPr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  <a:effectLst/>
              </a:rPr>
              <a:t>Graf lineární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/>
          <a:srcRect t="11821"/>
          <a:stretch/>
        </p:blipFill>
        <p:spPr>
          <a:xfrm>
            <a:off x="1115616" y="1844824"/>
            <a:ext cx="7142574" cy="3903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368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59" y="636289"/>
            <a:ext cx="9117934" cy="5745039"/>
          </a:xfrm>
          <a:prstGeom prst="rect">
            <a:avLst/>
          </a:prstGeom>
        </p:spPr>
      </p:pic>
      <p:pic>
        <p:nvPicPr>
          <p:cNvPr id="5" name="LQc5DaL0WMI"/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-14641" y="1301600"/>
            <a:ext cx="9158641" cy="5151736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Decibely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>
          <a:xfrm>
            <a:off x="0" y="6453741"/>
            <a:ext cx="9144000" cy="365125"/>
          </a:xfrm>
        </p:spPr>
        <p:txBody>
          <a:bodyPr/>
          <a:lstStyle/>
          <a:p>
            <a:pPr algn="ctr">
              <a:defRPr/>
            </a:pPr>
            <a:r>
              <a:rPr lang="cs-CZ" dirty="0"/>
              <a:t>Filtry, zesilovače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72133" y="323307"/>
            <a:ext cx="8229600" cy="369332"/>
          </a:xfrm>
        </p:spPr>
        <p:txBody>
          <a:bodyPr/>
          <a:lstStyle/>
          <a:p>
            <a:r>
              <a:rPr lang="en-US" dirty="0"/>
              <a:t>Video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445939" y="6534693"/>
            <a:ext cx="8281987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1050" b="1" dirty="0" err="1">
                <a:solidFill>
                  <a:srgbClr val="0000FF"/>
                </a:solidFill>
              </a:rPr>
              <a:t>Logarithmic</a:t>
            </a:r>
            <a:r>
              <a:rPr lang="cs-CZ" sz="1050" b="1" dirty="0">
                <a:solidFill>
                  <a:srgbClr val="0000FF"/>
                </a:solidFill>
              </a:rPr>
              <a:t> and Semi-</a:t>
            </a:r>
            <a:r>
              <a:rPr lang="cs-CZ" sz="1050" b="1" dirty="0" err="1">
                <a:solidFill>
                  <a:srgbClr val="0000FF"/>
                </a:solidFill>
              </a:rPr>
              <a:t>Logarithmic</a:t>
            </a:r>
            <a:r>
              <a:rPr lang="cs-CZ" sz="1050" b="1" dirty="0">
                <a:solidFill>
                  <a:srgbClr val="0000FF"/>
                </a:solidFill>
              </a:rPr>
              <a:t> </a:t>
            </a:r>
            <a:r>
              <a:rPr lang="cs-CZ" sz="1050" b="1" dirty="0" err="1">
                <a:solidFill>
                  <a:srgbClr val="0000FF"/>
                </a:solidFill>
              </a:rPr>
              <a:t>Scale</a:t>
            </a:r>
            <a:r>
              <a:rPr lang="cs-CZ" sz="1050" b="1" dirty="0">
                <a:solidFill>
                  <a:srgbClr val="0000FF"/>
                </a:solidFill>
              </a:rPr>
              <a:t>                                                                    </a:t>
            </a:r>
            <a:r>
              <a:rPr lang="cs-CZ" sz="1050" dirty="0">
                <a:solidFill>
                  <a:srgbClr val="0000FF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https://www.youtube.com/watch?v=LQc5DaL0WMI</a:t>
            </a:r>
            <a:endParaRPr lang="cs-CZ" sz="105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57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Decibely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Filtry, zesilovače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72133" y="323307"/>
            <a:ext cx="8229600" cy="369332"/>
          </a:xfrm>
        </p:spPr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  <a:effectLst/>
              </a:rPr>
              <a:t>Graf lineární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23" name="TextovéPole 7"/>
          <p:cNvSpPr txBox="1">
            <a:spLocks noChangeArrowheads="1"/>
          </p:cNvSpPr>
          <p:nvPr/>
        </p:nvSpPr>
        <p:spPr bwMode="auto">
          <a:xfrm>
            <a:off x="472133" y="5757777"/>
            <a:ext cx="82819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b="1" dirty="0">
                <a:solidFill>
                  <a:srgbClr val="FF0000"/>
                </a:solidFill>
              </a:rPr>
              <a:t>Nejde, nejde ... Jak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to, že to nejde? Musí to jít !!!</a:t>
            </a:r>
          </a:p>
          <a:p>
            <a:pPr eaLnBrk="1" hangingPunct="1"/>
            <a:r>
              <a:rPr lang="cs-CZ" dirty="0"/>
              <a:t>Z tohoto grafu to opravdu nejde. Hodnoty jsou příliš nahuštěné.</a:t>
            </a:r>
            <a:endParaRPr lang="en-US" dirty="0"/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472133" y="665409"/>
            <a:ext cx="82819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/>
              <a:t>Na obrázku je závislost zesílení nějakého zesilovače na kmitočtu.</a:t>
            </a:r>
          </a:p>
          <a:p>
            <a:pPr eaLnBrk="1" hangingPunct="1"/>
            <a:r>
              <a:rPr lang="cs-CZ" dirty="0"/>
              <a:t>Úkol: </a:t>
            </a:r>
            <a:r>
              <a:rPr lang="cs-CZ" b="1" dirty="0"/>
              <a:t>Určete z grafu zesílení při kmitočtu 2 Hz.</a:t>
            </a:r>
            <a:endParaRPr lang="en-US" b="1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D31FEC7-52E7-08F1-F224-20DEC58DE0D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821"/>
          <a:stretch/>
        </p:blipFill>
        <p:spPr>
          <a:xfrm>
            <a:off x="1115616" y="1844824"/>
            <a:ext cx="7142574" cy="3903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103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472133" y="665409"/>
            <a:ext cx="82819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/>
              <a:t>Na obrázku je závislost zesílení na kmitočtu</a:t>
            </a:r>
            <a:r>
              <a:rPr lang="en-US" dirty="0"/>
              <a:t> pro </a:t>
            </a:r>
            <a:r>
              <a:rPr lang="cs-CZ" dirty="0"/>
              <a:t>nějak</a:t>
            </a:r>
            <a:r>
              <a:rPr lang="en-US" dirty="0"/>
              <a:t>ý</a:t>
            </a:r>
            <a:r>
              <a:rPr lang="cs-CZ" dirty="0"/>
              <a:t> zesilovač.</a:t>
            </a:r>
          </a:p>
          <a:p>
            <a:pPr eaLnBrk="1" hangingPunct="1"/>
            <a:r>
              <a:rPr lang="cs-CZ" dirty="0"/>
              <a:t>Úkol: </a:t>
            </a:r>
            <a:r>
              <a:rPr lang="cs-CZ" b="1" dirty="0"/>
              <a:t>Určete z grafu zesílení při kmitočtu 2 Hz.</a:t>
            </a:r>
            <a:endParaRPr lang="en-US" b="1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Decibely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Filtry, zesilovače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72133" y="323307"/>
            <a:ext cx="8229600" cy="369332"/>
          </a:xfrm>
        </p:spPr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  <a:effectLst/>
              </a:rPr>
              <a:t>Graf lineární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1321605"/>
            <a:ext cx="7142574" cy="4426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036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1316560"/>
            <a:ext cx="7142574" cy="4422902"/>
          </a:xfrm>
          <a:prstGeom prst="rect">
            <a:avLst/>
          </a:prstGeom>
        </p:spPr>
      </p:pic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472133" y="665409"/>
            <a:ext cx="82819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/>
              <a:t>Zkusme na vodorovné ose použít logaritmickou stupnici. </a:t>
            </a:r>
            <a:endParaRPr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Decibely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Filtry, zesilovače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72133" y="323307"/>
            <a:ext cx="8229600" cy="369332"/>
          </a:xfrm>
        </p:spPr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  <a:effectLst/>
              </a:rPr>
              <a:t>Graf semilogaritmický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23" name="TextovéPole 7"/>
          <p:cNvSpPr txBox="1">
            <a:spLocks noChangeArrowheads="1"/>
          </p:cNvSpPr>
          <p:nvPr/>
        </p:nvSpPr>
        <p:spPr bwMode="auto">
          <a:xfrm>
            <a:off x="472133" y="5757777"/>
            <a:ext cx="828198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/>
              <a:t>Kmitočty už odečteme snadno, ale hodnoty zesílení 0.35, 0.55, 0.22 ... rozhodně ne. Hodnoty jsou stále příliš nečitelné.</a:t>
            </a:r>
            <a:endParaRPr lang="en-US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469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1316560"/>
            <a:ext cx="7142574" cy="4422902"/>
          </a:xfrm>
          <a:prstGeom prst="rect">
            <a:avLst/>
          </a:prstGeom>
        </p:spPr>
      </p:pic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472133" y="665409"/>
            <a:ext cx="82819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/>
              <a:t>V tomto grafu je na svislé ose stupnice lineární, na vodorovné ose logaritmická.</a:t>
            </a:r>
          </a:p>
          <a:p>
            <a:pPr eaLnBrk="1" hangingPunct="1"/>
            <a:r>
              <a:rPr lang="cs-CZ" b="1" dirty="0"/>
              <a:t>Na lineární stupnici stejné vzdálenosti odpovídá stejný přírůstek </a:t>
            </a:r>
            <a:r>
              <a:rPr lang="cs-CZ" dirty="0"/>
              <a:t>"</a:t>
            </a:r>
            <a:r>
              <a:rPr lang="cs-CZ" b="1" u="sng" dirty="0"/>
              <a:t>o něco</a:t>
            </a:r>
            <a:r>
              <a:rPr lang="cs-CZ" dirty="0"/>
              <a:t>".</a:t>
            </a:r>
            <a:endParaRPr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Decibely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Filtry, zesilovače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72133" y="323307"/>
            <a:ext cx="8229600" cy="369332"/>
          </a:xfrm>
        </p:spPr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  <a:effectLst/>
              </a:rPr>
              <a:t>Co je logaritmická stupnice?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23" name="TextovéPole 7"/>
          <p:cNvSpPr txBox="1">
            <a:spLocks noChangeArrowheads="1"/>
          </p:cNvSpPr>
          <p:nvPr/>
        </p:nvSpPr>
        <p:spPr bwMode="auto">
          <a:xfrm>
            <a:off x="472133" y="5757777"/>
            <a:ext cx="82819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err="1"/>
              <a:t>Viz</a:t>
            </a:r>
            <a:r>
              <a:rPr lang="en-US" dirty="0"/>
              <a:t> </a:t>
            </a:r>
            <a:r>
              <a:rPr lang="en-US" dirty="0" err="1"/>
              <a:t>vlevo</a:t>
            </a:r>
            <a:r>
              <a:rPr lang="en-US" dirty="0"/>
              <a:t>, </a:t>
            </a:r>
            <a:r>
              <a:rPr lang="en-US" dirty="0" err="1"/>
              <a:t>svisle</a:t>
            </a:r>
            <a:r>
              <a:rPr lang="en-US" dirty="0"/>
              <a:t>: n</a:t>
            </a:r>
            <a:r>
              <a:rPr lang="cs-CZ" dirty="0" err="1"/>
              <a:t>apř</a:t>
            </a:r>
            <a:r>
              <a:rPr lang="cs-CZ" dirty="0"/>
              <a:t>. 200 je </a:t>
            </a:r>
            <a:r>
              <a:rPr lang="cs-CZ" b="1" u="sng" dirty="0"/>
              <a:t>o</a:t>
            </a:r>
            <a:r>
              <a:rPr lang="cs-CZ" dirty="0"/>
              <a:t> 100 víc než 100, 300 je </a:t>
            </a:r>
            <a:r>
              <a:rPr lang="cs-CZ" b="1" u="sng" dirty="0"/>
              <a:t>o</a:t>
            </a:r>
            <a:r>
              <a:rPr lang="cs-CZ" dirty="0"/>
              <a:t> 100 víc než 200 atd.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627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1316560"/>
            <a:ext cx="7142574" cy="4422902"/>
          </a:xfrm>
          <a:prstGeom prst="rect">
            <a:avLst/>
          </a:prstGeom>
        </p:spPr>
      </p:pic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0" y="665409"/>
            <a:ext cx="914399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/>
              <a:t>V tomto grafu je na svislé ose stupnice lineární, na vodorovné ose logaritmická.</a:t>
            </a:r>
          </a:p>
          <a:p>
            <a:pPr eaLnBrk="1" hangingPunct="1"/>
            <a:r>
              <a:rPr lang="cs-CZ" b="1" dirty="0"/>
              <a:t>Na logaritmické stupnici stejné vzdálenosti odpovídá stejný přírůstek "krát".</a:t>
            </a:r>
            <a:endParaRPr lang="en-US" b="1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Decibely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Filtry, zesilovače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72133" y="323307"/>
            <a:ext cx="8229600" cy="369332"/>
          </a:xfrm>
        </p:spPr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  <a:effectLst/>
              </a:rPr>
              <a:t>Co je logaritmická stupnice?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23" name="TextovéPole 7"/>
          <p:cNvSpPr txBox="1">
            <a:spLocks noChangeArrowheads="1"/>
          </p:cNvSpPr>
          <p:nvPr/>
        </p:nvSpPr>
        <p:spPr bwMode="auto">
          <a:xfrm>
            <a:off x="472133" y="5757777"/>
            <a:ext cx="82819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err="1"/>
              <a:t>Viz</a:t>
            </a:r>
            <a:r>
              <a:rPr lang="en-US" dirty="0"/>
              <a:t> dole, </a:t>
            </a:r>
            <a:r>
              <a:rPr lang="en-US" dirty="0" err="1"/>
              <a:t>vodorovně</a:t>
            </a:r>
            <a:r>
              <a:rPr lang="en-US" dirty="0"/>
              <a:t>: n</a:t>
            </a:r>
            <a:r>
              <a:rPr lang="cs-CZ" dirty="0" err="1"/>
              <a:t>apř</a:t>
            </a:r>
            <a:r>
              <a:rPr lang="cs-CZ" dirty="0"/>
              <a:t>. 10 je </a:t>
            </a:r>
            <a:r>
              <a:rPr lang="cs-CZ" b="1" u="sng" dirty="0"/>
              <a:t>10x </a:t>
            </a:r>
            <a:r>
              <a:rPr lang="cs-CZ" dirty="0"/>
              <a:t>víc než 1, 100 je </a:t>
            </a:r>
            <a:r>
              <a:rPr lang="cs-CZ" b="1" u="sng" dirty="0"/>
              <a:t>10x</a:t>
            </a:r>
            <a:r>
              <a:rPr lang="cs-CZ" dirty="0"/>
              <a:t> víc než 10 atd.</a:t>
            </a:r>
          </a:p>
          <a:p>
            <a:pPr eaLnBrk="1" hangingPunct="1"/>
            <a:r>
              <a:rPr lang="cs-CZ" dirty="0"/>
              <a:t>Zkuste vysledovat rozteče „dvakrát“, např. 1-2, 2-4, 4-8. Jsou všechny stejné.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544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472133" y="665409"/>
            <a:ext cx="82819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/>
              <a:t>Zkusme použít logaritmickou stupnici i na svislé ose. </a:t>
            </a:r>
            <a:endParaRPr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Decibely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Filtry, zesilovače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72133" y="323307"/>
            <a:ext cx="8229600" cy="369332"/>
          </a:xfrm>
        </p:spPr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  <a:effectLst/>
              </a:rPr>
              <a:t>Graf logaritmický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23" name="TextovéPole 7"/>
          <p:cNvSpPr txBox="1">
            <a:spLocks noChangeArrowheads="1"/>
          </p:cNvSpPr>
          <p:nvPr/>
        </p:nvSpPr>
        <p:spPr bwMode="auto">
          <a:xfrm>
            <a:off x="472133" y="5757777"/>
            <a:ext cx="82819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/>
              <a:t>Teď snadno odečteme malé kmitočty i malá zesílení. </a:t>
            </a:r>
          </a:p>
          <a:p>
            <a:pPr eaLnBrk="1" hangingPunct="1"/>
            <a:r>
              <a:rPr lang="cs-CZ" dirty="0"/>
              <a:t>Přitom se dají pohodlně odečítat i velké hodnoty.</a:t>
            </a:r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524" y="1209952"/>
            <a:ext cx="7180952" cy="44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022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472133" y="665409"/>
            <a:ext cx="8281987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/>
              <a:t>Zesilovač signál zesiluje, jeho výstupní napětí je větší než vstupní. Jeho přenos je větší než 1. Zesiluje např. 31.6 krát.</a:t>
            </a:r>
          </a:p>
          <a:p>
            <a:pPr eaLnBrk="1" hangingPunct="1"/>
            <a:r>
              <a:rPr lang="cs-CZ" dirty="0"/>
              <a:t>Ostatní prvky, např. kabely, signál zeslabují, jejich výstupní napětí je menší než vstupní. Jejich přenos je menší než 1. </a:t>
            </a:r>
          </a:p>
          <a:p>
            <a:pPr eaLnBrk="1" hangingPunct="1"/>
            <a:r>
              <a:rPr lang="cs-CZ" dirty="0"/>
              <a:t>Abychom vypočítali celkový přenos, musíme všechny přenosy po trase vynásobit.</a:t>
            </a:r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Když anténní zesilovač má přenos 31.6, kabel má přenos 0.708, rozbočovač má přenos 0.63, tak celkový přenos trasy je </a:t>
            </a:r>
          </a:p>
          <a:p>
            <a:pPr eaLnBrk="1" hangingPunct="1"/>
            <a:endParaRPr lang="cs-CZ" dirty="0"/>
          </a:p>
          <a:p>
            <a:pPr algn="ctr" eaLnBrk="1" hangingPunct="1"/>
            <a:r>
              <a:rPr lang="cs-CZ" b="1" dirty="0"/>
              <a:t>A</a:t>
            </a:r>
            <a:r>
              <a:rPr lang="cs-CZ" b="1" baseline="-25000" dirty="0"/>
              <a:t>u</a:t>
            </a:r>
            <a:r>
              <a:rPr lang="cs-CZ" b="1" dirty="0"/>
              <a:t> = 31.6 x 0.708 x 0.63 = 14.1</a:t>
            </a:r>
          </a:p>
          <a:p>
            <a:pPr eaLnBrk="1" hangingPunct="1"/>
            <a:r>
              <a:rPr lang="cs-CZ" dirty="0"/>
              <a:t>Složité násobení!</a:t>
            </a:r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Kdybychom šikovně využili vlastností logaritmů, násobení by se převedlo na sčítání a bylo by to jednodušší.</a:t>
            </a:r>
            <a:endParaRPr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Decibely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Filtry, zesilovače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72133" y="323307"/>
            <a:ext cx="8229600" cy="369332"/>
          </a:xfrm>
        </p:spPr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  <a:effectLst/>
              </a:rPr>
              <a:t>Decibely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502177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10533</TotalTime>
  <Words>1201</Words>
  <Application>Microsoft Office PowerPoint</Application>
  <PresentationFormat>On-screen Show (4:3)</PresentationFormat>
  <Paragraphs>255</Paragraphs>
  <Slides>20</Slides>
  <Notes>19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Cambria Math</vt:lpstr>
      <vt:lpstr>Lucida Sans Unicode</vt:lpstr>
      <vt:lpstr>Verdana</vt:lpstr>
      <vt:lpstr>Wingdings 2</vt:lpstr>
      <vt:lpstr>Wingdings 3</vt:lpstr>
      <vt:lpstr>Shluk</vt:lpstr>
      <vt:lpstr>Graf lineární a logaritmický</vt:lpstr>
      <vt:lpstr>Graf lineární</vt:lpstr>
      <vt:lpstr>Graf lineární</vt:lpstr>
      <vt:lpstr>Graf lineární</vt:lpstr>
      <vt:lpstr>Graf semilogaritmický</vt:lpstr>
      <vt:lpstr>Co je logaritmická stupnice?</vt:lpstr>
      <vt:lpstr>Co je logaritmická stupnice?</vt:lpstr>
      <vt:lpstr>Graf logaritmický</vt:lpstr>
      <vt:lpstr>Decibely</vt:lpstr>
      <vt:lpstr>Decibely</vt:lpstr>
      <vt:lpstr>Decibely</vt:lpstr>
      <vt:lpstr>Decibely</vt:lpstr>
      <vt:lpstr> </vt:lpstr>
      <vt:lpstr>Decibely</vt:lpstr>
      <vt:lpstr>Decibely</vt:lpstr>
      <vt:lpstr>dBμV</vt:lpstr>
      <vt:lpstr>dBμV</vt:lpstr>
      <vt:lpstr>dBμV</vt:lpstr>
      <vt:lpstr>Prameny</vt:lpstr>
      <vt:lpstr>Video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450</cp:revision>
  <dcterms:created xsi:type="dcterms:W3CDTF">2011-08-12T09:23:29Z</dcterms:created>
  <dcterms:modified xsi:type="dcterms:W3CDTF">2025-04-22T09:51:04Z</dcterms:modified>
</cp:coreProperties>
</file>