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70" r:id="rId2"/>
    <p:sldId id="312" r:id="rId3"/>
    <p:sldId id="289" r:id="rId4"/>
    <p:sldId id="299" r:id="rId5"/>
    <p:sldId id="300" r:id="rId6"/>
    <p:sldId id="301" r:id="rId7"/>
    <p:sldId id="302" r:id="rId8"/>
    <p:sldId id="303" r:id="rId9"/>
    <p:sldId id="313" r:id="rId10"/>
    <p:sldId id="315" r:id="rId11"/>
    <p:sldId id="316" r:id="rId12"/>
    <p:sldId id="314" r:id="rId13"/>
    <p:sldId id="305" r:id="rId14"/>
    <p:sldId id="306" r:id="rId15"/>
    <p:sldId id="307" r:id="rId16"/>
    <p:sldId id="310" r:id="rId17"/>
    <p:sldId id="311" r:id="rId18"/>
    <p:sldId id="286" r:id="rId19"/>
    <p:sldId id="308" r:id="rId20"/>
    <p:sldId id="258" r:id="rId21"/>
    <p:sldId id="256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26" d="100"/>
          <a:sy n="126" d="100"/>
        </p:scale>
        <p:origin x="58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07.03.2025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07.03.2025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49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353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772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2079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039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1768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8730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0515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3401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75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0449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B60202-5841-4D57-A49B-70061A72C6A1}" type="slidenum">
              <a:rPr lang="cs-CZ" smtClean="0"/>
              <a:pPr eaLnBrk="1" hangingPunct="1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9905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E87500-338F-4FF9-B240-58FD5543459C}" type="slidenum">
              <a:rPr lang="cs-CZ" smtClean="0"/>
              <a:pPr eaLnBrk="1" hangingPunct="1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606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786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468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65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644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31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6543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695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RC dolní propust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RC filtry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RC dolní propust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RC filtry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RC dolní propust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RC filtry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70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BM5T5_kgdI" TargetMode="External"/><Relationship Id="rId6" Type="http://schemas.openxmlformats.org/officeDocument/2006/relationships/image" Target="../media/image13.png"/><Relationship Id="rId5" Type="http://schemas.openxmlformats.org/officeDocument/2006/relationships/hyperlink" Target="https://www.youtube.com/watch?v=OBM5T5_kgdI&amp;feature=em-subs_digest-vrecs" TargetMode="Externa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agfhNjMuQM?feature=oembed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s://www.youtube.com/watch?v=lagfhNjMuQM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com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learn.open.ac.uk/" TargetMode="External"/><Relationship Id="rId5" Type="http://schemas.openxmlformats.org/officeDocument/2006/relationships/hyperlink" Target="http://www.animations.physics.unsw.edu.au/jw/calculus.htm" TargetMode="External"/><Relationship Id="rId4" Type="http://schemas.openxmlformats.org/officeDocument/2006/relationships/hyperlink" Target="http://www.thefreedictionary.com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82837" y="2473279"/>
            <a:ext cx="828198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3600" b="1" dirty="0"/>
              <a:t>Dolní propust </a:t>
            </a:r>
            <a:endParaRPr lang="en-US" sz="3600" b="1" dirty="0"/>
          </a:p>
          <a:p>
            <a:pPr algn="ctr" eaLnBrk="1" hangingPunct="1"/>
            <a:endParaRPr lang="en-US" dirty="0"/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/>
              <a:t>Ing. Jaroslav Bernkopf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RC filtry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 cap="sq" cmpd="sng">
                  <a:noFill/>
                  <a:miter lim="800000"/>
                </a:ln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2817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8582" y="3429000"/>
            <a:ext cx="4299295" cy="2938838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RC dolní propust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RC filtry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 cap="sq" cmpd="sng">
                  <a:noFill/>
                  <a:miter lim="800000"/>
                </a:ln>
              </a:rPr>
              <a:t>Fázorový diagram,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časové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průběhy</a:t>
            </a:r>
            <a:endParaRPr lang="cs-CZ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899428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Při malém kmitočtu </a:t>
            </a:r>
            <a:r>
              <a:rPr lang="cs-CZ" dirty="0"/>
              <a:t>stačí nabíjení – vybíjení kondenzátoru sledovat změny vstupního napětí. Výstupní napětí </a:t>
            </a:r>
            <a:r>
              <a:rPr lang="cs-CZ" b="1" dirty="0" err="1"/>
              <a:t>U</a:t>
            </a:r>
            <a:r>
              <a:rPr lang="cs-CZ" b="1" baseline="-25000" dirty="0" err="1"/>
              <a:t>out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b="1" dirty="0"/>
              <a:t>U</a:t>
            </a:r>
            <a:r>
              <a:rPr lang="cs-CZ" b="1" baseline="-25000" dirty="0"/>
              <a:t>C</a:t>
            </a:r>
            <a:r>
              <a:rPr lang="cs-CZ" dirty="0"/>
              <a:t> je skoro stejně velké jako napětí vstupní.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2811776" y="2106617"/>
            <a:ext cx="6231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Napětí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out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je za napětím </a:t>
            </a:r>
            <a:r>
              <a:rPr lang="cs-CZ" b="1" dirty="0" err="1">
                <a:solidFill>
                  <a:srgbClr val="FF0000"/>
                </a:solidFill>
              </a:rPr>
              <a:t>U</a:t>
            </a:r>
            <a:r>
              <a:rPr lang="cs-CZ" b="1" baseline="-25000" dirty="0" err="1">
                <a:solidFill>
                  <a:srgbClr val="FF0000"/>
                </a:solidFill>
              </a:rPr>
              <a:t>in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zpožděné jen nepatrně.</a:t>
            </a:r>
          </a:p>
          <a:p>
            <a:endParaRPr lang="cs-CZ" dirty="0"/>
          </a:p>
          <a:p>
            <a:r>
              <a:rPr lang="cs-CZ" dirty="0"/>
              <a:t>Proud tekoucí do kondenzátoru je při malém kmitočtu malý, proto úbytek napětí na rezistoru </a:t>
            </a:r>
            <a:r>
              <a:rPr lang="cs-CZ" b="1" dirty="0">
                <a:solidFill>
                  <a:srgbClr val="00B050"/>
                </a:solidFill>
              </a:rPr>
              <a:t>U</a:t>
            </a:r>
            <a:r>
              <a:rPr lang="cs-CZ" b="1" baseline="-25000" dirty="0">
                <a:solidFill>
                  <a:srgbClr val="00B050"/>
                </a:solidFill>
              </a:rPr>
              <a:t>R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je malý.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1512346" y="1958859"/>
            <a:ext cx="228889" cy="1"/>
          </a:xfrm>
          <a:prstGeom prst="straightConnector1">
            <a:avLst/>
          </a:prstGeom>
          <a:ln w="381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1475656" y="1958860"/>
            <a:ext cx="36690" cy="3657599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1734425" y="1899483"/>
            <a:ext cx="6810" cy="366087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1293036" y="5631130"/>
            <a:ext cx="542660" cy="140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1512346" y="1958859"/>
            <a:ext cx="228889" cy="3657600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11"/>
          <p:cNvSpPr txBox="1"/>
          <p:nvPr/>
        </p:nvSpPr>
        <p:spPr>
          <a:xfrm>
            <a:off x="1694966" y="1807626"/>
            <a:ext cx="5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rgbClr val="00B050"/>
                </a:solidFill>
              </a:rPr>
              <a:t>U</a:t>
            </a:r>
            <a:r>
              <a:rPr lang="cs-CZ" b="1" baseline="-25000" dirty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29" name="TextovéPole 11"/>
          <p:cNvSpPr txBox="1"/>
          <p:nvPr/>
        </p:nvSpPr>
        <p:spPr>
          <a:xfrm>
            <a:off x="215516" y="526320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out</a:t>
            </a:r>
            <a:endParaRPr lang="cs-CZ" b="1" baseline="-25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TextovéPole 11"/>
          <p:cNvSpPr txBox="1"/>
          <p:nvPr/>
        </p:nvSpPr>
        <p:spPr>
          <a:xfrm>
            <a:off x="1777625" y="5363924"/>
            <a:ext cx="5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err="1">
                <a:solidFill>
                  <a:srgbClr val="FF0000"/>
                </a:solidFill>
              </a:rPr>
              <a:t>U</a:t>
            </a:r>
            <a:r>
              <a:rPr lang="cs-CZ" b="1" baseline="-25000" dirty="0" err="1">
                <a:solidFill>
                  <a:srgbClr val="FF0000"/>
                </a:solidFill>
              </a:rPr>
              <a:t>in</a:t>
            </a:r>
            <a:endParaRPr lang="cs-CZ" b="1" baseline="-25000" dirty="0">
              <a:solidFill>
                <a:srgbClr val="FF0000"/>
              </a:solidFill>
            </a:endParaRPr>
          </a:p>
        </p:txBody>
      </p:sp>
      <p:sp>
        <p:nvSpPr>
          <p:cNvPr id="37" name="TextovéPole 11"/>
          <p:cNvSpPr txBox="1"/>
          <p:nvPr/>
        </p:nvSpPr>
        <p:spPr>
          <a:xfrm>
            <a:off x="199306" y="4091196"/>
            <a:ext cx="113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skoro 0°</a:t>
            </a:r>
            <a:endParaRPr lang="cs-CZ" b="1" baseline="-25000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940947" y="4373670"/>
            <a:ext cx="649444" cy="7200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11"/>
          <p:cNvSpPr txBox="1"/>
          <p:nvPr/>
        </p:nvSpPr>
        <p:spPr>
          <a:xfrm>
            <a:off x="6645055" y="5375689"/>
            <a:ext cx="5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err="1">
                <a:solidFill>
                  <a:srgbClr val="FF0000"/>
                </a:solidFill>
              </a:rPr>
              <a:t>U</a:t>
            </a:r>
            <a:r>
              <a:rPr lang="cs-CZ" b="1" baseline="-25000" dirty="0" err="1">
                <a:solidFill>
                  <a:srgbClr val="FF0000"/>
                </a:solidFill>
              </a:rPr>
              <a:t>in</a:t>
            </a:r>
            <a:endParaRPr lang="cs-CZ" b="1" baseline="-25000" dirty="0">
              <a:solidFill>
                <a:srgbClr val="FF0000"/>
              </a:solidFill>
            </a:endParaRPr>
          </a:p>
        </p:txBody>
      </p:sp>
      <p:sp>
        <p:nvSpPr>
          <p:cNvPr id="22" name="TextovéPole 11"/>
          <p:cNvSpPr txBox="1"/>
          <p:nvPr/>
        </p:nvSpPr>
        <p:spPr>
          <a:xfrm>
            <a:off x="6645055" y="439822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out</a:t>
            </a:r>
            <a:endParaRPr lang="cs-CZ" b="1" baseline="-25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3" name="Tabulka 25">
            <a:extLst>
              <a:ext uri="{FF2B5EF4-FFF2-40B4-BE49-F238E27FC236}">
                <a16:creationId xmlns:a16="http://schemas.microsoft.com/office/drawing/2014/main" id="{1C040F75-A6AC-F665-63AC-3E90CCF1A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922333"/>
              </p:ext>
            </p:extLst>
          </p:nvPr>
        </p:nvGraphicFramePr>
        <p:xfrm>
          <a:off x="5004046" y="4913194"/>
          <a:ext cx="4039120" cy="243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890">
                  <a:extLst>
                    <a:ext uri="{9D8B030D-6E8A-4147-A177-3AD203B41FA5}">
                      <a16:colId xmlns:a16="http://schemas.microsoft.com/office/drawing/2014/main" val="3910578443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1878849478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592837317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759111966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977320886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1733007463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280599995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1496813119"/>
                    </a:ext>
                  </a:extLst>
                </a:gridCol>
              </a:tblGrid>
              <a:tr h="243998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6244192"/>
                  </a:ext>
                </a:extLst>
              </a:tr>
            </a:tbl>
          </a:graphicData>
        </a:graphic>
      </p:graphicFrame>
      <p:graphicFrame>
        <p:nvGraphicFramePr>
          <p:cNvPr id="25" name="Tabulka 41">
            <a:extLst>
              <a:ext uri="{FF2B5EF4-FFF2-40B4-BE49-F238E27FC236}">
                <a16:creationId xmlns:a16="http://schemas.microsoft.com/office/drawing/2014/main" id="{86CB88B3-E9DB-05F0-1558-C22E39DD9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718791"/>
              </p:ext>
            </p:extLst>
          </p:nvPr>
        </p:nvGraphicFramePr>
        <p:xfrm>
          <a:off x="4354314" y="3356992"/>
          <a:ext cx="444268" cy="3096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268">
                  <a:extLst>
                    <a:ext uri="{9D8B030D-6E8A-4147-A177-3AD203B41FA5}">
                      <a16:colId xmlns:a16="http://schemas.microsoft.com/office/drawing/2014/main" val="1475338311"/>
                    </a:ext>
                  </a:extLst>
                </a:gridCol>
              </a:tblGrid>
              <a:tr h="28148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971803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409758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8676569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635843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682034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517196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82143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862452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182925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94651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40820"/>
                  </a:ext>
                </a:extLst>
              </a:tr>
            </a:tbl>
          </a:graphicData>
        </a:graphic>
      </p:graphicFrame>
      <p:cxnSp>
        <p:nvCxnSpPr>
          <p:cNvPr id="26" name="Spojnice: zakřivená 27">
            <a:extLst>
              <a:ext uri="{FF2B5EF4-FFF2-40B4-BE49-F238E27FC236}">
                <a16:creationId xmlns:a16="http://schemas.microsoft.com/office/drawing/2014/main" id="{FD6F9B94-4219-6667-61A0-B66F05D6FD5B}"/>
              </a:ext>
            </a:extLst>
          </p:cNvPr>
          <p:cNvCxnSpPr>
            <a:cxnSpLocks/>
          </p:cNvCxnSpPr>
          <p:nvPr/>
        </p:nvCxnSpPr>
        <p:spPr>
          <a:xfrm rot="10800000" flipV="1">
            <a:off x="1478644" y="5178905"/>
            <a:ext cx="239167" cy="16445"/>
          </a:xfrm>
          <a:prstGeom prst="curvedConnector3">
            <a:avLst>
              <a:gd name="adj1" fmla="val 36346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3">
            <a:extLst>
              <a:ext uri="{FF2B5EF4-FFF2-40B4-BE49-F238E27FC236}">
                <a16:creationId xmlns:a16="http://schemas.microsoft.com/office/drawing/2014/main" id="{0FFE2CBB-9B3C-7107-C9E1-BDE43E656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84984"/>
            <a:ext cx="2129416" cy="10321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69819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3551" y="3356992"/>
            <a:ext cx="4255030" cy="2942702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RC filtry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 cap="sq" cmpd="sng">
                  <a:noFill/>
                  <a:miter lim="800000"/>
                </a:ln>
              </a:rPr>
              <a:t>Fázorový diagram,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časové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průběhy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899428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Při</a:t>
            </a:r>
            <a:r>
              <a:rPr lang="en-US" b="1" dirty="0"/>
              <a:t> </a:t>
            </a:r>
            <a:r>
              <a:rPr lang="en-US" b="1" dirty="0" err="1"/>
              <a:t>mezním</a:t>
            </a:r>
            <a:r>
              <a:rPr lang="en-US" b="1" dirty="0"/>
              <a:t> </a:t>
            </a:r>
            <a:r>
              <a:rPr lang="en-US" b="1" dirty="0" err="1"/>
              <a:t>kmitočtu</a:t>
            </a:r>
            <a:r>
              <a:rPr lang="en-US" b="1" dirty="0"/>
              <a:t> </a:t>
            </a:r>
            <a:r>
              <a:rPr lang="en-US" dirty="0" err="1"/>
              <a:t>jsou</a:t>
            </a:r>
            <a:r>
              <a:rPr lang="en-US" dirty="0"/>
              <a:t> impedance </a:t>
            </a:r>
            <a:r>
              <a:rPr lang="en-US" dirty="0" err="1"/>
              <a:t>rezistoru</a:t>
            </a:r>
            <a:r>
              <a:rPr lang="en-US" dirty="0"/>
              <a:t> a </a:t>
            </a:r>
            <a:r>
              <a:rPr lang="en-US" dirty="0" err="1"/>
              <a:t>kondenzátoru</a:t>
            </a:r>
            <a:r>
              <a:rPr lang="en-US" dirty="0"/>
              <a:t> </a:t>
            </a:r>
            <a:r>
              <a:rPr lang="en-US" dirty="0" err="1"/>
              <a:t>stejné</a:t>
            </a:r>
            <a:r>
              <a:rPr lang="en-US" dirty="0"/>
              <a:t>. Proto se </a:t>
            </a:r>
            <a:r>
              <a:rPr lang="en-US" dirty="0" err="1"/>
              <a:t>vstupní</a:t>
            </a:r>
            <a:r>
              <a:rPr lang="en-US" dirty="0"/>
              <a:t> </a:t>
            </a:r>
            <a:r>
              <a:rPr lang="en-US" dirty="0" err="1"/>
              <a:t>napětí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U</a:t>
            </a:r>
            <a:r>
              <a:rPr lang="en-US" b="1" baseline="-25000" dirty="0" err="1">
                <a:solidFill>
                  <a:srgbClr val="FF0000"/>
                </a:solidFill>
              </a:rPr>
              <a:t>in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ně</a:t>
            </a:r>
            <a:r>
              <a:rPr lang="en-US" dirty="0"/>
              <a:t> </a:t>
            </a:r>
            <a:r>
              <a:rPr lang="en-US" dirty="0" err="1"/>
              <a:t>rozdělí</a:t>
            </a:r>
            <a:r>
              <a:rPr lang="en-US" dirty="0"/>
              <a:t> </a:t>
            </a:r>
            <a:r>
              <a:rPr lang="en-US" dirty="0" err="1"/>
              <a:t>rovným</a:t>
            </a:r>
            <a:r>
              <a:rPr lang="en-US" dirty="0"/>
              <a:t> </a:t>
            </a:r>
            <a:r>
              <a:rPr lang="en-US" dirty="0" err="1"/>
              <a:t>dílem</a:t>
            </a:r>
            <a:r>
              <a:rPr lang="en-US" dirty="0"/>
              <a:t>.</a:t>
            </a:r>
            <a:endParaRPr lang="cs-CZ" dirty="0"/>
          </a:p>
          <a:p>
            <a:endParaRPr lang="en-US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5508104" y="1846272"/>
            <a:ext cx="3535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Napětí</a:t>
            </a:r>
            <a:r>
              <a:rPr lang="en-US" dirty="0"/>
              <a:t>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en-US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en-US" b="1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out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napětím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U</a:t>
            </a:r>
            <a:r>
              <a:rPr lang="en-US" b="1" baseline="-25000" dirty="0" err="1">
                <a:solidFill>
                  <a:srgbClr val="FF0000"/>
                </a:solidFill>
              </a:rPr>
              <a:t>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zpožděné</a:t>
            </a:r>
            <a:r>
              <a:rPr lang="en-US" dirty="0"/>
              <a:t> o 45°.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683568" y="2045075"/>
            <a:ext cx="2606040" cy="0"/>
          </a:xfrm>
          <a:prstGeom prst="straightConnector1">
            <a:avLst/>
          </a:prstGeom>
          <a:ln w="381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rot="5400000">
            <a:off x="-619452" y="3348095"/>
            <a:ext cx="2606040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274968" y="1988840"/>
            <a:ext cx="14640" cy="28803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585863" y="4651115"/>
            <a:ext cx="2834009" cy="46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683568" y="2045075"/>
            <a:ext cx="2606040" cy="2606040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11"/>
          <p:cNvSpPr txBox="1"/>
          <p:nvPr/>
        </p:nvSpPr>
        <p:spPr>
          <a:xfrm>
            <a:off x="3012599" y="1654548"/>
            <a:ext cx="5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B050"/>
                </a:solidFill>
              </a:rPr>
              <a:t>U</a:t>
            </a:r>
            <a:r>
              <a:rPr lang="en-US" b="1" baseline="-25000" dirty="0">
                <a:solidFill>
                  <a:srgbClr val="00B050"/>
                </a:solidFill>
              </a:rPr>
              <a:t>R</a:t>
            </a:r>
            <a:endParaRPr lang="cs-CZ" b="1" baseline="-25000" dirty="0">
              <a:solidFill>
                <a:srgbClr val="00B050"/>
              </a:solidFill>
            </a:endParaRPr>
          </a:p>
        </p:txBody>
      </p:sp>
      <p:sp>
        <p:nvSpPr>
          <p:cNvPr id="29" name="TextovéPole 11"/>
          <p:cNvSpPr txBox="1"/>
          <p:nvPr/>
        </p:nvSpPr>
        <p:spPr>
          <a:xfrm>
            <a:off x="228381" y="468449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en-US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en-US" b="1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out</a:t>
            </a:r>
            <a:endParaRPr lang="cs-CZ" b="1" baseline="-25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TextovéPole 11"/>
          <p:cNvSpPr txBox="1"/>
          <p:nvPr/>
        </p:nvSpPr>
        <p:spPr>
          <a:xfrm>
            <a:off x="3261212" y="4700950"/>
            <a:ext cx="5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>
                <a:solidFill>
                  <a:srgbClr val="FF0000"/>
                </a:solidFill>
              </a:rPr>
              <a:t>U</a:t>
            </a:r>
            <a:r>
              <a:rPr lang="en-US" b="1" baseline="-25000" dirty="0" err="1">
                <a:solidFill>
                  <a:srgbClr val="FF0000"/>
                </a:solidFill>
              </a:rPr>
              <a:t>in</a:t>
            </a:r>
            <a:endParaRPr lang="cs-CZ" b="1" baseline="-25000" dirty="0">
              <a:solidFill>
                <a:srgbClr val="FF0000"/>
              </a:solidFill>
            </a:endParaRPr>
          </a:p>
        </p:txBody>
      </p:sp>
      <p:sp>
        <p:nvSpPr>
          <p:cNvPr id="37" name="TextovéPole 11"/>
          <p:cNvSpPr txBox="1"/>
          <p:nvPr/>
        </p:nvSpPr>
        <p:spPr>
          <a:xfrm>
            <a:off x="621641" y="2373917"/>
            <a:ext cx="5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45°</a:t>
            </a:r>
            <a:endParaRPr lang="cs-CZ" b="1" baseline="-25000" dirty="0"/>
          </a:p>
        </p:txBody>
      </p:sp>
      <p:sp>
        <p:nvSpPr>
          <p:cNvPr id="22" name="TextovéPole 11"/>
          <p:cNvSpPr txBox="1"/>
          <p:nvPr/>
        </p:nvSpPr>
        <p:spPr>
          <a:xfrm>
            <a:off x="6804248" y="403457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out</a:t>
            </a:r>
            <a:endParaRPr lang="cs-CZ" b="1" baseline="-25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ovéPole 11"/>
          <p:cNvSpPr txBox="1"/>
          <p:nvPr/>
        </p:nvSpPr>
        <p:spPr>
          <a:xfrm>
            <a:off x="6527239" y="5204505"/>
            <a:ext cx="5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err="1">
                <a:solidFill>
                  <a:srgbClr val="FF0000"/>
                </a:solidFill>
              </a:rPr>
              <a:t>U</a:t>
            </a:r>
            <a:r>
              <a:rPr lang="cs-CZ" b="1" baseline="-25000" dirty="0" err="1">
                <a:solidFill>
                  <a:srgbClr val="FF0000"/>
                </a:solidFill>
              </a:rPr>
              <a:t>in</a:t>
            </a:r>
            <a:endParaRPr lang="cs-CZ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25" name="Tabulka 25">
            <a:extLst>
              <a:ext uri="{FF2B5EF4-FFF2-40B4-BE49-F238E27FC236}">
                <a16:creationId xmlns:a16="http://schemas.microsoft.com/office/drawing/2014/main" id="{1C040F75-A6AC-F665-63AC-3E90CCF1A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44966"/>
              </p:ext>
            </p:extLst>
          </p:nvPr>
        </p:nvGraphicFramePr>
        <p:xfrm>
          <a:off x="4971226" y="4860946"/>
          <a:ext cx="4039120" cy="243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890">
                  <a:extLst>
                    <a:ext uri="{9D8B030D-6E8A-4147-A177-3AD203B41FA5}">
                      <a16:colId xmlns:a16="http://schemas.microsoft.com/office/drawing/2014/main" val="3910578443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1878849478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592837317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759111966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977320886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1733007463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280599995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1496813119"/>
                    </a:ext>
                  </a:extLst>
                </a:gridCol>
              </a:tblGrid>
              <a:tr h="243998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6244192"/>
                  </a:ext>
                </a:extLst>
              </a:tr>
            </a:tbl>
          </a:graphicData>
        </a:graphic>
      </p:graphicFrame>
      <p:graphicFrame>
        <p:nvGraphicFramePr>
          <p:cNvPr id="26" name="Tabulka 41">
            <a:extLst>
              <a:ext uri="{FF2B5EF4-FFF2-40B4-BE49-F238E27FC236}">
                <a16:creationId xmlns:a16="http://schemas.microsoft.com/office/drawing/2014/main" id="{86CB88B3-E9DB-05F0-1558-C22E39DD9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274460"/>
              </p:ext>
            </p:extLst>
          </p:nvPr>
        </p:nvGraphicFramePr>
        <p:xfrm>
          <a:off x="4354314" y="3356992"/>
          <a:ext cx="444268" cy="3024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268">
                  <a:extLst>
                    <a:ext uri="{9D8B030D-6E8A-4147-A177-3AD203B41FA5}">
                      <a16:colId xmlns:a16="http://schemas.microsoft.com/office/drawing/2014/main" val="1475338311"/>
                    </a:ext>
                  </a:extLst>
                </a:gridCol>
              </a:tblGrid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971803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409758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8676569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635843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682034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517196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82143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862452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182925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94651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40820"/>
                  </a:ext>
                </a:extLst>
              </a:tr>
            </a:tbl>
          </a:graphicData>
        </a:graphic>
      </p:graphicFrame>
      <p:cxnSp>
        <p:nvCxnSpPr>
          <p:cNvPr id="28" name="Spojnice: zakřivená 27">
            <a:extLst>
              <a:ext uri="{FF2B5EF4-FFF2-40B4-BE49-F238E27FC236}">
                <a16:creationId xmlns:a16="http://schemas.microsoft.com/office/drawing/2014/main" id="{FD6F9B94-4219-6667-61A0-B66F05D6FD5B}"/>
              </a:ext>
            </a:extLst>
          </p:cNvPr>
          <p:cNvCxnSpPr>
            <a:cxnSpLocks/>
          </p:cNvCxnSpPr>
          <p:nvPr/>
        </p:nvCxnSpPr>
        <p:spPr>
          <a:xfrm flipH="1">
            <a:off x="697325" y="2581543"/>
            <a:ext cx="478334" cy="125840"/>
          </a:xfrm>
          <a:prstGeom prst="curvedConnector3">
            <a:avLst>
              <a:gd name="adj1" fmla="val 10556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>
            <a:extLst>
              <a:ext uri="{FF2B5EF4-FFF2-40B4-BE49-F238E27FC236}">
                <a16:creationId xmlns:a16="http://schemas.microsoft.com/office/drawing/2014/main" id="{DAF26EEB-7A71-1B73-95CD-EA134B5B3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924944"/>
            <a:ext cx="2129416" cy="10321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775172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548" y="3356309"/>
            <a:ext cx="4223798" cy="2947410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RC dolní propust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RC filtry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 cap="sq" cmpd="sng">
                  <a:noFill/>
                  <a:miter lim="800000"/>
                </a:ln>
              </a:rPr>
              <a:t>Fázorový diagram,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časové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průběhy</a:t>
            </a:r>
            <a:endParaRPr lang="cs-CZ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899428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Při velkém kmitočtu </a:t>
            </a:r>
            <a:r>
              <a:rPr lang="cs-CZ" dirty="0"/>
              <a:t>nabíjení – vybíjení kondenzátoru vůbec nestačí sledovat změny vstupního napětí. </a:t>
            </a:r>
          </a:p>
          <a:p>
            <a:r>
              <a:rPr lang="cs-CZ" dirty="0"/>
              <a:t>Proto je výstupní napětí </a:t>
            </a:r>
            <a:r>
              <a:rPr lang="cs-CZ" b="1" dirty="0" err="1"/>
              <a:t>U</a:t>
            </a:r>
            <a:r>
              <a:rPr lang="cs-CZ" b="1" baseline="-25000" dirty="0" err="1"/>
              <a:t>out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b="1" dirty="0"/>
              <a:t>U</a:t>
            </a:r>
            <a:r>
              <a:rPr lang="cs-CZ" b="1" baseline="-25000" dirty="0"/>
              <a:t>C</a:t>
            </a:r>
            <a:r>
              <a:rPr lang="cs-CZ" dirty="0"/>
              <a:t> maličké a velmi zpožděné za vstupním.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218404" y="5111884"/>
            <a:ext cx="4497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Při velkém kmitočtu nestačí nabíjení – vybíjení kondenzátoru sledovat změny vstupního napětí. </a:t>
            </a:r>
            <a:endParaRPr lang="en-US" dirty="0"/>
          </a:p>
          <a:p>
            <a:r>
              <a:rPr lang="cs-CZ" dirty="0"/>
              <a:t>Fázový posun je největší, skoro 90°.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4996956" y="2133531"/>
            <a:ext cx="386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Výstupní napětí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out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je </a:t>
            </a:r>
          </a:p>
          <a:p>
            <a:r>
              <a:rPr lang="cs-CZ" dirty="0"/>
              <a:t>za napětím vstupním </a:t>
            </a:r>
            <a:r>
              <a:rPr lang="cs-CZ" b="1" dirty="0" err="1">
                <a:solidFill>
                  <a:srgbClr val="FF0000"/>
                </a:solidFill>
              </a:rPr>
              <a:t>U</a:t>
            </a:r>
            <a:r>
              <a:rPr lang="cs-CZ" b="1" baseline="-25000" dirty="0" err="1">
                <a:solidFill>
                  <a:srgbClr val="FF0000"/>
                </a:solidFill>
              </a:rPr>
              <a:t>in</a:t>
            </a:r>
            <a:r>
              <a:rPr lang="cs-CZ" dirty="0"/>
              <a:t> zpožděné skoro o 90°.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683568" y="2742557"/>
            <a:ext cx="3678676" cy="0"/>
          </a:xfrm>
          <a:prstGeom prst="straightConnector1">
            <a:avLst/>
          </a:prstGeom>
          <a:ln w="381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683568" y="2742557"/>
            <a:ext cx="0" cy="167644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>
            <a:endCxn id="30" idx="1"/>
          </p:cNvCxnSpPr>
          <p:nvPr/>
        </p:nvCxnSpPr>
        <p:spPr>
          <a:xfrm>
            <a:off x="4347604" y="2590001"/>
            <a:ext cx="378" cy="5133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539552" y="2910201"/>
            <a:ext cx="3897894" cy="745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683568" y="2742557"/>
            <a:ext cx="3657600" cy="159789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11"/>
          <p:cNvSpPr txBox="1"/>
          <p:nvPr/>
        </p:nvSpPr>
        <p:spPr>
          <a:xfrm>
            <a:off x="3883428" y="2336245"/>
            <a:ext cx="5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rgbClr val="00B050"/>
                </a:solidFill>
              </a:rPr>
              <a:t>U</a:t>
            </a:r>
            <a:r>
              <a:rPr lang="cs-CZ" b="1" baseline="-25000" dirty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29" name="TextovéPole 11"/>
          <p:cNvSpPr txBox="1"/>
          <p:nvPr/>
        </p:nvSpPr>
        <p:spPr>
          <a:xfrm>
            <a:off x="35496" y="296278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out</a:t>
            </a:r>
            <a:endParaRPr lang="cs-CZ" b="1" baseline="-25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TextovéPole 11"/>
          <p:cNvSpPr txBox="1"/>
          <p:nvPr/>
        </p:nvSpPr>
        <p:spPr>
          <a:xfrm>
            <a:off x="4347982" y="2918646"/>
            <a:ext cx="5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err="1">
                <a:solidFill>
                  <a:srgbClr val="FF0000"/>
                </a:solidFill>
              </a:rPr>
              <a:t>U</a:t>
            </a:r>
            <a:r>
              <a:rPr lang="cs-CZ" b="1" baseline="-25000" dirty="0" err="1">
                <a:solidFill>
                  <a:srgbClr val="FF0000"/>
                </a:solidFill>
              </a:rPr>
              <a:t>in</a:t>
            </a:r>
            <a:endParaRPr lang="cs-CZ" b="1" baseline="-25000" dirty="0">
              <a:solidFill>
                <a:srgbClr val="FF0000"/>
              </a:solidFill>
            </a:endParaRPr>
          </a:p>
        </p:txBody>
      </p:sp>
      <p:sp>
        <p:nvSpPr>
          <p:cNvPr id="51" name="TextovéPole 11"/>
          <p:cNvSpPr txBox="1"/>
          <p:nvPr/>
        </p:nvSpPr>
        <p:spPr>
          <a:xfrm>
            <a:off x="1326297" y="3077375"/>
            <a:ext cx="1427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skoro 90°</a:t>
            </a:r>
            <a:endParaRPr lang="cs-CZ" b="1" baseline="-25000" dirty="0"/>
          </a:p>
        </p:txBody>
      </p:sp>
      <p:cxnSp>
        <p:nvCxnSpPr>
          <p:cNvPr id="52" name="Přímá spojnice 51"/>
          <p:cNvCxnSpPr/>
          <p:nvPr/>
        </p:nvCxnSpPr>
        <p:spPr>
          <a:xfrm>
            <a:off x="809004" y="2848045"/>
            <a:ext cx="864096" cy="2293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11"/>
          <p:cNvSpPr txBox="1"/>
          <p:nvPr/>
        </p:nvSpPr>
        <p:spPr>
          <a:xfrm>
            <a:off x="7164288" y="445340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cs-CZ" b="1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out</a:t>
            </a:r>
            <a:endParaRPr lang="cs-CZ" b="1" baseline="-25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8" name="TextovéPole 11"/>
          <p:cNvSpPr txBox="1"/>
          <p:nvPr/>
        </p:nvSpPr>
        <p:spPr>
          <a:xfrm>
            <a:off x="6376270" y="3560587"/>
            <a:ext cx="55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err="1">
                <a:solidFill>
                  <a:srgbClr val="FF0000"/>
                </a:solidFill>
              </a:rPr>
              <a:t>U</a:t>
            </a:r>
            <a:r>
              <a:rPr lang="cs-CZ" b="1" baseline="-25000" dirty="0" err="1">
                <a:solidFill>
                  <a:srgbClr val="FF0000"/>
                </a:solidFill>
              </a:rPr>
              <a:t>in</a:t>
            </a:r>
            <a:endParaRPr lang="cs-CZ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22" name="Tabulka 25">
            <a:extLst>
              <a:ext uri="{FF2B5EF4-FFF2-40B4-BE49-F238E27FC236}">
                <a16:creationId xmlns:a16="http://schemas.microsoft.com/office/drawing/2014/main" id="{1C040F75-A6AC-F665-63AC-3E90CCF1A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695535"/>
              </p:ext>
            </p:extLst>
          </p:nvPr>
        </p:nvGraphicFramePr>
        <p:xfrm>
          <a:off x="4971226" y="4860946"/>
          <a:ext cx="4039120" cy="243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890">
                  <a:extLst>
                    <a:ext uri="{9D8B030D-6E8A-4147-A177-3AD203B41FA5}">
                      <a16:colId xmlns:a16="http://schemas.microsoft.com/office/drawing/2014/main" val="3910578443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1878849478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592837317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759111966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977320886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1733007463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280599995"/>
                    </a:ext>
                  </a:extLst>
                </a:gridCol>
                <a:gridCol w="504890">
                  <a:extLst>
                    <a:ext uri="{9D8B030D-6E8A-4147-A177-3AD203B41FA5}">
                      <a16:colId xmlns:a16="http://schemas.microsoft.com/office/drawing/2014/main" val="1496813119"/>
                    </a:ext>
                  </a:extLst>
                </a:gridCol>
              </a:tblGrid>
              <a:tr h="243998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6244192"/>
                  </a:ext>
                </a:extLst>
              </a:tr>
            </a:tbl>
          </a:graphicData>
        </a:graphic>
      </p:graphicFrame>
      <p:graphicFrame>
        <p:nvGraphicFramePr>
          <p:cNvPr id="23" name="Tabulka 41">
            <a:extLst>
              <a:ext uri="{FF2B5EF4-FFF2-40B4-BE49-F238E27FC236}">
                <a16:creationId xmlns:a16="http://schemas.microsoft.com/office/drawing/2014/main" id="{86CB88B3-E9DB-05F0-1558-C22E39DD9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183858"/>
              </p:ext>
            </p:extLst>
          </p:nvPr>
        </p:nvGraphicFramePr>
        <p:xfrm>
          <a:off x="4354314" y="3304577"/>
          <a:ext cx="444268" cy="3024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268">
                  <a:extLst>
                    <a:ext uri="{9D8B030D-6E8A-4147-A177-3AD203B41FA5}">
                      <a16:colId xmlns:a16="http://schemas.microsoft.com/office/drawing/2014/main" val="1475338311"/>
                    </a:ext>
                  </a:extLst>
                </a:gridCol>
              </a:tblGrid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971803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409758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8676569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635843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682034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517196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82143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862452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182925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94651"/>
                  </a:ext>
                </a:extLst>
              </a:tr>
              <a:tr h="274940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40820"/>
                  </a:ext>
                </a:extLst>
              </a:tr>
            </a:tbl>
          </a:graphicData>
        </a:graphic>
      </p:graphicFrame>
      <p:cxnSp>
        <p:nvCxnSpPr>
          <p:cNvPr id="25" name="Spojnice: zakřivená 27">
            <a:extLst>
              <a:ext uri="{FF2B5EF4-FFF2-40B4-BE49-F238E27FC236}">
                <a16:creationId xmlns:a16="http://schemas.microsoft.com/office/drawing/2014/main" id="{FD6F9B94-4219-6667-61A0-B66F05D6FD5B}"/>
              </a:ext>
            </a:extLst>
          </p:cNvPr>
          <p:cNvCxnSpPr>
            <a:cxnSpLocks/>
          </p:cNvCxnSpPr>
          <p:nvPr/>
        </p:nvCxnSpPr>
        <p:spPr>
          <a:xfrm rot="10800000" flipV="1">
            <a:off x="683570" y="2784241"/>
            <a:ext cx="288030" cy="109255"/>
          </a:xfrm>
          <a:prstGeom prst="curvedConnector3">
            <a:avLst>
              <a:gd name="adj1" fmla="val 22788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>
            <a:extLst>
              <a:ext uri="{FF2B5EF4-FFF2-40B4-BE49-F238E27FC236}">
                <a16:creationId xmlns:a16="http://schemas.microsoft.com/office/drawing/2014/main" id="{BEB7DE19-1F30-32EC-B0E5-4395475FD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84984"/>
            <a:ext cx="2129416" cy="10321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600042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215706"/>
            <a:ext cx="3211501" cy="1556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RC filtry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Shrnutí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899428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 </a:t>
            </a:r>
            <a:r>
              <a:rPr lang="cs-CZ" b="1" dirty="0"/>
              <a:t>propustném pásmu </a:t>
            </a:r>
            <a:r>
              <a:rPr lang="cs-CZ" dirty="0"/>
              <a:t>všechny signály procházejí ze vstupu na výstup</a:t>
            </a:r>
            <a:r>
              <a:rPr lang="en-US" dirty="0"/>
              <a:t> </a:t>
            </a:r>
          </a:p>
          <a:p>
            <a:r>
              <a:rPr lang="en-US" dirty="0" err="1"/>
              <a:t>skoro</a:t>
            </a:r>
            <a:r>
              <a:rPr lang="en-US" dirty="0"/>
              <a:t> </a:t>
            </a:r>
            <a:r>
              <a:rPr lang="en-US" dirty="0" err="1"/>
              <a:t>beze</a:t>
            </a:r>
            <a:r>
              <a:rPr lang="en-US" dirty="0"/>
              <a:t> </a:t>
            </a:r>
            <a:r>
              <a:rPr lang="en-US" dirty="0" err="1"/>
              <a:t>změny</a:t>
            </a:r>
            <a:r>
              <a:rPr lang="cs-CZ" dirty="0"/>
              <a:t>.</a:t>
            </a:r>
            <a:endParaRPr lang="en-US" dirty="0"/>
          </a:p>
          <a:p>
            <a:pPr lvl="1"/>
            <a:r>
              <a:rPr lang="en-US" dirty="0"/>
              <a:t>Proto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Napěťový přenos </a:t>
            </a:r>
            <a:r>
              <a:rPr lang="cs-CZ" b="1" dirty="0" err="1"/>
              <a:t>A</a:t>
            </a:r>
            <a:r>
              <a:rPr lang="cs-CZ" b="1" baseline="-25000" dirty="0" err="1"/>
              <a:t>v</a:t>
            </a:r>
            <a:r>
              <a:rPr lang="cs-CZ" dirty="0"/>
              <a:t> je roven </a:t>
            </a:r>
            <a:r>
              <a:rPr lang="en-US" dirty="0" err="1"/>
              <a:t>skoro</a:t>
            </a:r>
            <a:r>
              <a:rPr lang="en-US" dirty="0"/>
              <a:t> </a:t>
            </a:r>
            <a:r>
              <a:rPr lang="cs-CZ" dirty="0"/>
              <a:t>jedné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b="1" dirty="0"/>
              <a:t>0 dB</a:t>
            </a:r>
            <a:r>
              <a:rPr lang="cs-CZ" dirty="0"/>
              <a:t>.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Fázový</a:t>
            </a:r>
            <a:r>
              <a:rPr lang="en-US" dirty="0"/>
              <a:t> </a:t>
            </a:r>
            <a:r>
              <a:rPr lang="en-US" dirty="0" err="1"/>
              <a:t>posun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vstupním</a:t>
            </a:r>
            <a:r>
              <a:rPr lang="en-US" dirty="0"/>
              <a:t> a </a:t>
            </a:r>
            <a:r>
              <a:rPr lang="en-US" dirty="0" err="1"/>
              <a:t>výstupním</a:t>
            </a:r>
            <a:r>
              <a:rPr lang="en-US" dirty="0"/>
              <a:t> </a:t>
            </a:r>
            <a:r>
              <a:rPr lang="en-US" dirty="0" err="1"/>
              <a:t>signálem</a:t>
            </a:r>
            <a:r>
              <a:rPr lang="en-US" dirty="0"/>
              <a:t> je </a:t>
            </a:r>
            <a:r>
              <a:rPr lang="en-US" dirty="0" err="1"/>
              <a:t>skoro</a:t>
            </a:r>
            <a:r>
              <a:rPr lang="en-US" dirty="0"/>
              <a:t> </a:t>
            </a:r>
            <a:r>
              <a:rPr lang="en-US" dirty="0" err="1"/>
              <a:t>nulový</a:t>
            </a:r>
            <a:r>
              <a:rPr lang="en-US" dirty="0"/>
              <a:t>.</a:t>
            </a:r>
            <a:endParaRPr lang="cs-CZ" dirty="0"/>
          </a:p>
        </p:txBody>
      </p:sp>
      <p:grpSp>
        <p:nvGrpSpPr>
          <p:cNvPr id="5" name="Skupina 4"/>
          <p:cNvGrpSpPr/>
          <p:nvPr/>
        </p:nvGrpSpPr>
        <p:grpSpPr>
          <a:xfrm>
            <a:off x="190185" y="2730572"/>
            <a:ext cx="5372348" cy="3722764"/>
            <a:chOff x="190185" y="2420889"/>
            <a:chExt cx="5372348" cy="3722764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496" y="2420889"/>
              <a:ext cx="5256037" cy="3677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0" name="Levá složená závorka 39"/>
            <p:cNvSpPr/>
            <p:nvPr/>
          </p:nvSpPr>
          <p:spPr>
            <a:xfrm rot="5400000">
              <a:off x="1720789" y="4644597"/>
              <a:ext cx="173276" cy="1963794"/>
            </a:xfrm>
            <a:prstGeom prst="leftBrac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" name="Levá složená závorka 40"/>
            <p:cNvSpPr/>
            <p:nvPr/>
          </p:nvSpPr>
          <p:spPr>
            <a:xfrm rot="5400000">
              <a:off x="4031135" y="4355803"/>
              <a:ext cx="173276" cy="2541381"/>
            </a:xfrm>
            <a:prstGeom prst="leftBrac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1187624" y="5262321"/>
              <a:ext cx="1440160" cy="276999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Propustné pásmo</a:t>
              </a:r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3347865" y="5266053"/>
              <a:ext cx="166448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Nepropustné pásmo</a:t>
              </a:r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190185" y="2651924"/>
              <a:ext cx="5775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-3 dB</a:t>
              </a:r>
            </a:p>
          </p:txBody>
        </p:sp>
        <p:cxnSp>
          <p:nvCxnSpPr>
            <p:cNvPr id="47" name="Přímá spojnice 46"/>
            <p:cNvCxnSpPr>
              <a:endCxn id="46" idx="3"/>
            </p:cNvCxnSpPr>
            <p:nvPr/>
          </p:nvCxnSpPr>
          <p:spPr>
            <a:xfrm flipH="1">
              <a:off x="767772" y="2787703"/>
              <a:ext cx="2252588" cy="2721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Přímá spojnice 48"/>
            <p:cNvCxnSpPr/>
            <p:nvPr/>
          </p:nvCxnSpPr>
          <p:spPr>
            <a:xfrm>
              <a:off x="2818204" y="2651924"/>
              <a:ext cx="0" cy="3234484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ovéPole 50"/>
            <p:cNvSpPr txBox="1"/>
            <p:nvPr/>
          </p:nvSpPr>
          <p:spPr>
            <a:xfrm>
              <a:off x="3020359" y="4846752"/>
              <a:ext cx="138620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Mezní kmitočet</a:t>
              </a:r>
            </a:p>
          </p:txBody>
        </p:sp>
        <p:cxnSp>
          <p:nvCxnSpPr>
            <p:cNvPr id="52" name="Přímá spojnice se šipkou 51"/>
            <p:cNvCxnSpPr/>
            <p:nvPr/>
          </p:nvCxnSpPr>
          <p:spPr>
            <a:xfrm flipH="1">
              <a:off x="2847083" y="5118311"/>
              <a:ext cx="577587" cy="421545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ovéPole 11"/>
            <p:cNvSpPr txBox="1"/>
            <p:nvPr/>
          </p:nvSpPr>
          <p:spPr>
            <a:xfrm>
              <a:off x="4926395" y="5847407"/>
              <a:ext cx="171904" cy="296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f</a:t>
              </a:r>
            </a:p>
          </p:txBody>
        </p:sp>
        <p:cxnSp>
          <p:nvCxnSpPr>
            <p:cNvPr id="54" name="Přímá spojovací šipka 8"/>
            <p:cNvCxnSpPr/>
            <p:nvPr/>
          </p:nvCxnSpPr>
          <p:spPr>
            <a:xfrm>
              <a:off x="5130607" y="5998363"/>
              <a:ext cx="343809" cy="1274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ovací šipka 8"/>
            <p:cNvCxnSpPr/>
            <p:nvPr/>
          </p:nvCxnSpPr>
          <p:spPr>
            <a:xfrm flipV="1">
              <a:off x="720922" y="3232026"/>
              <a:ext cx="0" cy="341520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bdélník 56"/>
            <p:cNvSpPr/>
            <p:nvPr/>
          </p:nvSpPr>
          <p:spPr>
            <a:xfrm>
              <a:off x="2699792" y="5995530"/>
              <a:ext cx="576064" cy="1025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3944497" y="3229510"/>
              <a:ext cx="1386208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Sklon:</a:t>
              </a:r>
            </a:p>
            <a:p>
              <a:r>
                <a:rPr lang="cs-CZ" sz="1200" dirty="0">
                  <a:solidFill>
                    <a:srgbClr val="0000FF"/>
                  </a:solidFill>
                </a:rPr>
                <a:t>-20 dB/dekádu</a:t>
              </a:r>
            </a:p>
            <a:p>
              <a:r>
                <a:rPr lang="cs-CZ" sz="1200" dirty="0">
                  <a:solidFill>
                    <a:srgbClr val="0000FF"/>
                  </a:solidFill>
                </a:rPr>
                <a:t>(-6 dB/oktávu)</a:t>
              </a:r>
            </a:p>
          </p:txBody>
        </p:sp>
        <p:cxnSp>
          <p:nvCxnSpPr>
            <p:cNvPr id="59" name="Přímá spojnice se šipkou 58"/>
            <p:cNvCxnSpPr/>
            <p:nvPr/>
          </p:nvCxnSpPr>
          <p:spPr>
            <a:xfrm flipH="1">
              <a:off x="3713464" y="3402786"/>
              <a:ext cx="266145" cy="231035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ovéPole 11"/>
          <p:cNvSpPr txBox="1"/>
          <p:nvPr/>
        </p:nvSpPr>
        <p:spPr>
          <a:xfrm>
            <a:off x="294300" y="3539193"/>
            <a:ext cx="46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A</a:t>
            </a:r>
            <a:r>
              <a:rPr lang="en-US" baseline="-25000" dirty="0"/>
              <a:t>v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1304359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215706"/>
            <a:ext cx="3211501" cy="1556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RC filtry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Shrnutí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899428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 </a:t>
            </a:r>
            <a:r>
              <a:rPr lang="cs-CZ" b="1" dirty="0"/>
              <a:t>nepropustném pásmu </a:t>
            </a:r>
            <a:r>
              <a:rPr lang="cs-CZ" dirty="0"/>
              <a:t>čím vyšší kmitočet, tím menší napěťový přenos </a:t>
            </a:r>
            <a:r>
              <a:rPr lang="cs-CZ" b="1" dirty="0" err="1"/>
              <a:t>A</a:t>
            </a:r>
            <a:r>
              <a:rPr lang="cs-CZ" b="1" baseline="-25000" dirty="0" err="1"/>
              <a:t>v</a:t>
            </a:r>
            <a:r>
              <a:rPr lang="cs-CZ" dirty="0"/>
              <a:t>.</a:t>
            </a:r>
          </a:p>
          <a:p>
            <a:r>
              <a:rPr lang="cs-CZ" dirty="0"/>
              <a:t>Napěťový přenos </a:t>
            </a:r>
            <a:r>
              <a:rPr lang="cs-CZ" b="1" dirty="0" err="1"/>
              <a:t>A</a:t>
            </a:r>
            <a:r>
              <a:rPr lang="cs-CZ" b="1" baseline="-25000" dirty="0" err="1"/>
              <a:t>v</a:t>
            </a:r>
            <a:r>
              <a:rPr lang="cs-CZ" dirty="0"/>
              <a:t> klesá o </a:t>
            </a:r>
            <a:r>
              <a:rPr lang="en-US" b="1" dirty="0"/>
              <a:t>20</a:t>
            </a:r>
            <a:r>
              <a:rPr lang="cs-CZ" b="1" dirty="0"/>
              <a:t> </a:t>
            </a:r>
            <a:r>
              <a:rPr lang="en-US" b="1" dirty="0"/>
              <a:t>dB </a:t>
            </a:r>
            <a:r>
              <a:rPr lang="cs-CZ" dirty="0"/>
              <a:t>na dekádu (nebo o </a:t>
            </a:r>
            <a:r>
              <a:rPr lang="en-US" b="1" dirty="0"/>
              <a:t>6</a:t>
            </a:r>
            <a:r>
              <a:rPr lang="cs-CZ" b="1" dirty="0"/>
              <a:t> </a:t>
            </a:r>
            <a:r>
              <a:rPr lang="en-US" b="1" dirty="0"/>
              <a:t>dB </a:t>
            </a:r>
            <a:r>
              <a:rPr lang="cs-CZ" dirty="0"/>
              <a:t>na oktávu, což vyjadřuje to samé)</a:t>
            </a:r>
            <a:r>
              <a:rPr lang="en-US" dirty="0"/>
              <a:t>. </a:t>
            </a:r>
            <a:endParaRPr lang="cs-CZ" dirty="0"/>
          </a:p>
          <a:p>
            <a:r>
              <a:rPr lang="cs-CZ" dirty="0"/>
              <a:t>Když kmitočet stoupne</a:t>
            </a:r>
            <a:r>
              <a:rPr lang="en-US" b="1" dirty="0"/>
              <a:t>10</a:t>
            </a:r>
            <a:r>
              <a:rPr lang="cs-CZ" b="1" dirty="0"/>
              <a:t>x</a:t>
            </a:r>
            <a:r>
              <a:rPr lang="cs-CZ" dirty="0"/>
              <a:t>, přenos se zmenší </a:t>
            </a:r>
            <a:r>
              <a:rPr lang="en-US" b="1" dirty="0"/>
              <a:t>10</a:t>
            </a:r>
            <a:r>
              <a:rPr lang="cs-CZ" b="1" dirty="0"/>
              <a:t>x</a:t>
            </a:r>
            <a:r>
              <a:rPr lang="en-US" dirty="0"/>
              <a:t> </a:t>
            </a:r>
            <a:r>
              <a:rPr lang="cs-CZ" dirty="0"/>
              <a:t>(t.j. o </a:t>
            </a:r>
            <a:r>
              <a:rPr lang="cs-CZ" b="1" dirty="0"/>
              <a:t>20 dB</a:t>
            </a:r>
            <a:r>
              <a:rPr lang="cs-CZ" dirty="0"/>
              <a:t>).</a:t>
            </a:r>
          </a:p>
          <a:p>
            <a:r>
              <a:rPr lang="cs-CZ" dirty="0"/>
              <a:t>Když kmitočet stoupne </a:t>
            </a:r>
            <a:r>
              <a:rPr lang="cs-CZ" b="1" dirty="0"/>
              <a:t>2x</a:t>
            </a:r>
            <a:r>
              <a:rPr lang="cs-CZ" dirty="0"/>
              <a:t>, přenos se zmenší </a:t>
            </a:r>
            <a:r>
              <a:rPr lang="cs-CZ" b="1" dirty="0"/>
              <a:t>2x</a:t>
            </a:r>
            <a:r>
              <a:rPr lang="cs-CZ" dirty="0"/>
              <a:t> (t.j. o </a:t>
            </a:r>
            <a:r>
              <a:rPr lang="cs-CZ" b="1" dirty="0"/>
              <a:t>6 dB</a:t>
            </a:r>
            <a:r>
              <a:rPr lang="cs-CZ" dirty="0"/>
              <a:t>).</a:t>
            </a:r>
            <a:endParaRPr lang="en-US" dirty="0"/>
          </a:p>
          <a:p>
            <a:endParaRPr lang="en-US" dirty="0"/>
          </a:p>
        </p:txBody>
      </p:sp>
      <p:grpSp>
        <p:nvGrpSpPr>
          <p:cNvPr id="26" name="Skupina 25"/>
          <p:cNvGrpSpPr/>
          <p:nvPr/>
        </p:nvGrpSpPr>
        <p:grpSpPr>
          <a:xfrm>
            <a:off x="190185" y="2730572"/>
            <a:ext cx="5372348" cy="3722764"/>
            <a:chOff x="190185" y="2420889"/>
            <a:chExt cx="5372348" cy="3722764"/>
          </a:xfrm>
        </p:grpSpPr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496" y="2420889"/>
              <a:ext cx="5256037" cy="3677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" name="Levá složená závorka 27"/>
            <p:cNvSpPr/>
            <p:nvPr/>
          </p:nvSpPr>
          <p:spPr>
            <a:xfrm rot="5400000">
              <a:off x="1720789" y="4644597"/>
              <a:ext cx="173276" cy="1963794"/>
            </a:xfrm>
            <a:prstGeom prst="leftBrac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Levá složená závorka 28"/>
            <p:cNvSpPr/>
            <p:nvPr/>
          </p:nvSpPr>
          <p:spPr>
            <a:xfrm rot="5400000">
              <a:off x="4031135" y="4355803"/>
              <a:ext cx="173276" cy="2541381"/>
            </a:xfrm>
            <a:prstGeom prst="leftBrac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1187624" y="5262321"/>
              <a:ext cx="144016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Propustné pásmo</a:t>
              </a:r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3347865" y="5266053"/>
              <a:ext cx="1664482" cy="276999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Nepropustné pásmo</a:t>
              </a:r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190185" y="2651924"/>
              <a:ext cx="5775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-3 dB</a:t>
              </a:r>
            </a:p>
          </p:txBody>
        </p:sp>
        <p:cxnSp>
          <p:nvCxnSpPr>
            <p:cNvPr id="33" name="Přímá spojnice 32"/>
            <p:cNvCxnSpPr>
              <a:endCxn id="32" idx="3"/>
            </p:cNvCxnSpPr>
            <p:nvPr/>
          </p:nvCxnSpPr>
          <p:spPr>
            <a:xfrm flipH="1">
              <a:off x="767772" y="2787703"/>
              <a:ext cx="2252588" cy="2721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>
              <a:off x="2818204" y="2651924"/>
              <a:ext cx="0" cy="3234484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ovéPole 35"/>
            <p:cNvSpPr txBox="1"/>
            <p:nvPr/>
          </p:nvSpPr>
          <p:spPr>
            <a:xfrm>
              <a:off x="3020359" y="4846752"/>
              <a:ext cx="138620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Mezní kmitočet</a:t>
              </a:r>
            </a:p>
          </p:txBody>
        </p:sp>
        <p:cxnSp>
          <p:nvCxnSpPr>
            <p:cNvPr id="37" name="Přímá spojnice se šipkou 36"/>
            <p:cNvCxnSpPr/>
            <p:nvPr/>
          </p:nvCxnSpPr>
          <p:spPr>
            <a:xfrm flipH="1">
              <a:off x="2847083" y="5118311"/>
              <a:ext cx="577587" cy="421545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ovéPole 11"/>
            <p:cNvSpPr txBox="1"/>
            <p:nvPr/>
          </p:nvSpPr>
          <p:spPr>
            <a:xfrm>
              <a:off x="4926395" y="5847407"/>
              <a:ext cx="171904" cy="296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f</a:t>
              </a:r>
            </a:p>
          </p:txBody>
        </p:sp>
        <p:cxnSp>
          <p:nvCxnSpPr>
            <p:cNvPr id="42" name="Přímá spojovací šipka 8"/>
            <p:cNvCxnSpPr/>
            <p:nvPr/>
          </p:nvCxnSpPr>
          <p:spPr>
            <a:xfrm>
              <a:off x="5130607" y="5998363"/>
              <a:ext cx="343809" cy="1274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ovací šipka 8"/>
            <p:cNvCxnSpPr/>
            <p:nvPr/>
          </p:nvCxnSpPr>
          <p:spPr>
            <a:xfrm flipV="1">
              <a:off x="720922" y="3232026"/>
              <a:ext cx="0" cy="341520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bdélník 49"/>
            <p:cNvSpPr/>
            <p:nvPr/>
          </p:nvSpPr>
          <p:spPr>
            <a:xfrm>
              <a:off x="2699792" y="5995530"/>
              <a:ext cx="576064" cy="1025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3944497" y="3229510"/>
              <a:ext cx="1386208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Sklon:</a:t>
              </a:r>
            </a:p>
            <a:p>
              <a:r>
                <a:rPr lang="cs-CZ" sz="1200" dirty="0">
                  <a:solidFill>
                    <a:srgbClr val="0000FF"/>
                  </a:solidFill>
                </a:rPr>
                <a:t>-20 dB/dekádu</a:t>
              </a:r>
            </a:p>
            <a:p>
              <a:r>
                <a:rPr lang="cs-CZ" sz="1200" dirty="0">
                  <a:solidFill>
                    <a:srgbClr val="0000FF"/>
                  </a:solidFill>
                </a:rPr>
                <a:t>(-6 dB/oktávu)</a:t>
              </a:r>
            </a:p>
          </p:txBody>
        </p:sp>
        <p:cxnSp>
          <p:nvCxnSpPr>
            <p:cNvPr id="60" name="Přímá spojnice se šipkou 59"/>
            <p:cNvCxnSpPr/>
            <p:nvPr/>
          </p:nvCxnSpPr>
          <p:spPr>
            <a:xfrm flipH="1">
              <a:off x="3713464" y="3402786"/>
              <a:ext cx="266145" cy="231035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ovéPole 11"/>
          <p:cNvSpPr txBox="1"/>
          <p:nvPr/>
        </p:nvSpPr>
        <p:spPr>
          <a:xfrm>
            <a:off x="323528" y="3539193"/>
            <a:ext cx="46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A</a:t>
            </a:r>
            <a:r>
              <a:rPr lang="en-US" baseline="-25000" dirty="0"/>
              <a:t>v</a:t>
            </a:r>
            <a:endParaRPr lang="cs-CZ" baseline="-250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5724128" y="2784982"/>
            <a:ext cx="321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Fázový</a:t>
            </a:r>
            <a:r>
              <a:rPr lang="en-US" dirty="0"/>
              <a:t> </a:t>
            </a:r>
            <a:r>
              <a:rPr lang="en-US" dirty="0" err="1"/>
              <a:t>posun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vstupním</a:t>
            </a:r>
            <a:r>
              <a:rPr lang="en-US" dirty="0"/>
              <a:t> a </a:t>
            </a:r>
            <a:r>
              <a:rPr lang="en-US" dirty="0" err="1"/>
              <a:t>výstupním</a:t>
            </a:r>
            <a:r>
              <a:rPr lang="en-US" dirty="0"/>
              <a:t> </a:t>
            </a:r>
            <a:r>
              <a:rPr lang="en-US" dirty="0" err="1"/>
              <a:t>signálem</a:t>
            </a:r>
            <a:r>
              <a:rPr lang="en-US" dirty="0"/>
              <a:t> je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velkých</a:t>
            </a:r>
            <a:r>
              <a:rPr lang="en-US" dirty="0"/>
              <a:t> </a:t>
            </a:r>
            <a:r>
              <a:rPr lang="en-US" dirty="0" err="1"/>
              <a:t>kmitočtech</a:t>
            </a:r>
            <a:r>
              <a:rPr lang="en-US" dirty="0"/>
              <a:t> </a:t>
            </a:r>
            <a:r>
              <a:rPr lang="en-US" dirty="0" err="1"/>
              <a:t>skoro</a:t>
            </a:r>
            <a:r>
              <a:rPr lang="en-US" dirty="0"/>
              <a:t> 90°.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644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215706"/>
            <a:ext cx="3211501" cy="1556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RC filtry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Shrnutí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395536" y="899428"/>
                <a:ext cx="8568952" cy="13356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Při </a:t>
                </a:r>
                <a:r>
                  <a:rPr lang="cs-CZ" b="1" dirty="0"/>
                  <a:t>mezním kmitočtu </a:t>
                </a:r>
                <a:r>
                  <a:rPr lang="cs-CZ" b="1" dirty="0" err="1"/>
                  <a:t>f</a:t>
                </a:r>
                <a:r>
                  <a:rPr lang="cs-CZ" b="1" baseline="-25000" dirty="0" err="1"/>
                  <a:t>c</a:t>
                </a:r>
                <a:r>
                  <a:rPr lang="cs-CZ" dirty="0"/>
                  <a:t> napěťový přenos </a:t>
                </a:r>
                <a:r>
                  <a:rPr lang="cs-CZ" b="1" dirty="0" err="1"/>
                  <a:t>A</a:t>
                </a:r>
                <a:r>
                  <a:rPr lang="cs-CZ" b="1" baseline="-25000" dirty="0" err="1"/>
                  <a:t>v</a:t>
                </a:r>
                <a:r>
                  <a:rPr lang="cs-CZ" dirty="0"/>
                  <a:t> klesá na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</a:rPr>
                      <m:t>.</m:t>
                    </m:r>
                    <m:r>
                      <a:rPr lang="cs-CZ" b="1" i="1" smtClean="0">
                        <a:latin typeface="Cambria Math"/>
                      </a:rPr>
                      <m:t>𝟕𝟎𝟕</m:t>
                    </m:r>
                  </m:oMath>
                </a14:m>
                <a:r>
                  <a:rPr lang="cs-CZ" dirty="0"/>
                  <a:t>.</a:t>
                </a:r>
                <a:endParaRPr lang="en-US" dirty="0"/>
              </a:p>
              <a:p>
                <a:r>
                  <a:rPr lang="cs-CZ" dirty="0"/>
                  <a:t>Jinými slovy</a:t>
                </a:r>
                <a:r>
                  <a:rPr lang="en-US"/>
                  <a:t>:</a:t>
                </a:r>
                <a:r>
                  <a:rPr lang="cs-CZ"/>
                  <a:t> </a:t>
                </a:r>
                <a:r>
                  <a:rPr lang="cs-CZ" dirty="0"/>
                  <a:t>přenos se zmenší o </a:t>
                </a:r>
                <a:r>
                  <a:rPr lang="cs-CZ" b="1" dirty="0"/>
                  <a:t>3 dB</a:t>
                </a:r>
                <a:r>
                  <a:rPr lang="cs-CZ" dirty="0"/>
                  <a:t>.</a:t>
                </a:r>
                <a:endParaRPr lang="en-US" dirty="0"/>
              </a:p>
              <a:p>
                <a:r>
                  <a:rPr lang="en-US" dirty="0" err="1"/>
                  <a:t>Fázový</a:t>
                </a:r>
                <a:r>
                  <a:rPr lang="en-US" dirty="0"/>
                  <a:t> </a:t>
                </a:r>
                <a:r>
                  <a:rPr lang="en-US" dirty="0" err="1"/>
                  <a:t>posun</a:t>
                </a:r>
                <a:r>
                  <a:rPr lang="en-US" dirty="0"/>
                  <a:t> </a:t>
                </a:r>
                <a:r>
                  <a:rPr lang="en-US" dirty="0" err="1"/>
                  <a:t>mezi</a:t>
                </a:r>
                <a:r>
                  <a:rPr lang="en-US" dirty="0"/>
                  <a:t> </a:t>
                </a:r>
                <a:r>
                  <a:rPr lang="en-US" dirty="0" err="1"/>
                  <a:t>vstupním</a:t>
                </a:r>
                <a:r>
                  <a:rPr lang="en-US" dirty="0"/>
                  <a:t> a </a:t>
                </a:r>
                <a:r>
                  <a:rPr lang="en-US" dirty="0" err="1"/>
                  <a:t>výstupním</a:t>
                </a:r>
                <a:r>
                  <a:rPr lang="en-US" dirty="0"/>
                  <a:t> </a:t>
                </a:r>
                <a:r>
                  <a:rPr lang="en-US" dirty="0" err="1"/>
                  <a:t>signálem</a:t>
                </a:r>
                <a:r>
                  <a:rPr lang="en-US" dirty="0"/>
                  <a:t> je </a:t>
                </a:r>
                <a:r>
                  <a:rPr lang="en-US" b="1" dirty="0"/>
                  <a:t>45°.</a:t>
                </a:r>
                <a:endParaRPr lang="cs-CZ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99428"/>
                <a:ext cx="8568952" cy="1335622"/>
              </a:xfrm>
              <a:prstGeom prst="rect">
                <a:avLst/>
              </a:prstGeom>
              <a:blipFill rotWithShape="0">
                <a:blip r:embed="rId4"/>
                <a:stretch>
                  <a:fillRect l="-6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5768859" y="2269343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cs-CZ" dirty="0" err="1"/>
              <a:t>zorec</a:t>
            </a:r>
            <a:r>
              <a:rPr lang="cs-CZ" dirty="0"/>
              <a:t> pro mezní kmitočet: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6377584" y="2672968"/>
                <a:ext cx="1358064" cy="6127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𝒇</m:t>
                      </m:r>
                      <m:r>
                        <a:rPr lang="cs-CZ" b="1" i="1" baseline="-25000" smtClean="0">
                          <a:solidFill>
                            <a:schemeClr val="tx1"/>
                          </a:solidFill>
                          <a:latin typeface="Cambria Math"/>
                        </a:rPr>
                        <m:t>𝒄</m:t>
                      </m:r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𝝅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𝑹𝑪</m:t>
                          </m:r>
                        </m:den>
                      </m:f>
                    </m:oMath>
                  </m:oMathPara>
                </a14:m>
                <a:endParaRPr lang="en-US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584" y="2672968"/>
                <a:ext cx="1358064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Skupina 38"/>
          <p:cNvGrpSpPr/>
          <p:nvPr/>
        </p:nvGrpSpPr>
        <p:grpSpPr>
          <a:xfrm>
            <a:off x="190185" y="2730572"/>
            <a:ext cx="5372348" cy="3722764"/>
            <a:chOff x="190185" y="2420889"/>
            <a:chExt cx="5372348" cy="3722764"/>
          </a:xfrm>
        </p:grpSpPr>
        <p:pic>
          <p:nvPicPr>
            <p:cNvPr id="40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496" y="2420889"/>
              <a:ext cx="5256037" cy="3677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" name="Levá složená závorka 40"/>
            <p:cNvSpPr/>
            <p:nvPr/>
          </p:nvSpPr>
          <p:spPr>
            <a:xfrm rot="5400000">
              <a:off x="1720789" y="4644597"/>
              <a:ext cx="173276" cy="1963794"/>
            </a:xfrm>
            <a:prstGeom prst="leftBrac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" name="Levá složená závorka 43"/>
            <p:cNvSpPr/>
            <p:nvPr/>
          </p:nvSpPr>
          <p:spPr>
            <a:xfrm rot="5400000">
              <a:off x="4031135" y="4355803"/>
              <a:ext cx="173276" cy="2541381"/>
            </a:xfrm>
            <a:prstGeom prst="leftBrac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1187624" y="5262321"/>
              <a:ext cx="144016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Propustné pásmo</a:t>
              </a:r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3347865" y="5266053"/>
              <a:ext cx="166448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Nepropustné pásmo</a:t>
              </a:r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190185" y="2651924"/>
              <a:ext cx="5775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-3 dB</a:t>
              </a:r>
            </a:p>
          </p:txBody>
        </p:sp>
        <p:cxnSp>
          <p:nvCxnSpPr>
            <p:cNvPr id="49" name="Přímá spojnice 48"/>
            <p:cNvCxnSpPr>
              <a:endCxn id="47" idx="3"/>
            </p:cNvCxnSpPr>
            <p:nvPr/>
          </p:nvCxnSpPr>
          <p:spPr>
            <a:xfrm flipH="1">
              <a:off x="767772" y="2787703"/>
              <a:ext cx="2252588" cy="2721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nice 50"/>
            <p:cNvCxnSpPr/>
            <p:nvPr/>
          </p:nvCxnSpPr>
          <p:spPr>
            <a:xfrm>
              <a:off x="2818204" y="2651924"/>
              <a:ext cx="0" cy="3234484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ovéPole 51"/>
            <p:cNvSpPr txBox="1"/>
            <p:nvPr/>
          </p:nvSpPr>
          <p:spPr>
            <a:xfrm>
              <a:off x="3020359" y="4846752"/>
              <a:ext cx="1386208" cy="276999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Mezní kmitočet</a:t>
              </a:r>
            </a:p>
          </p:txBody>
        </p:sp>
        <p:cxnSp>
          <p:nvCxnSpPr>
            <p:cNvPr id="54" name="Přímá spojnice se šipkou 53"/>
            <p:cNvCxnSpPr/>
            <p:nvPr/>
          </p:nvCxnSpPr>
          <p:spPr>
            <a:xfrm flipH="1">
              <a:off x="2847083" y="5118311"/>
              <a:ext cx="577587" cy="421545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ovéPole 11"/>
            <p:cNvSpPr txBox="1"/>
            <p:nvPr/>
          </p:nvSpPr>
          <p:spPr>
            <a:xfrm>
              <a:off x="4926395" y="5847407"/>
              <a:ext cx="171904" cy="296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f</a:t>
              </a:r>
            </a:p>
          </p:txBody>
        </p:sp>
        <p:cxnSp>
          <p:nvCxnSpPr>
            <p:cNvPr id="56" name="Přímá spojovací šipka 8"/>
            <p:cNvCxnSpPr/>
            <p:nvPr/>
          </p:nvCxnSpPr>
          <p:spPr>
            <a:xfrm>
              <a:off x="5130607" y="5998363"/>
              <a:ext cx="343809" cy="1274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ovací šipka 8"/>
            <p:cNvCxnSpPr/>
            <p:nvPr/>
          </p:nvCxnSpPr>
          <p:spPr>
            <a:xfrm flipV="1">
              <a:off x="720922" y="3232026"/>
              <a:ext cx="0" cy="341520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bdélník 58"/>
            <p:cNvSpPr/>
            <p:nvPr/>
          </p:nvSpPr>
          <p:spPr>
            <a:xfrm>
              <a:off x="2699792" y="5995530"/>
              <a:ext cx="576064" cy="1025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2" name="TextovéPole 61"/>
            <p:cNvSpPr txBox="1"/>
            <p:nvPr/>
          </p:nvSpPr>
          <p:spPr>
            <a:xfrm>
              <a:off x="3944497" y="3229510"/>
              <a:ext cx="1386208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rgbClr val="0000FF"/>
                  </a:solidFill>
                </a:rPr>
                <a:t>Sklon:</a:t>
              </a:r>
            </a:p>
            <a:p>
              <a:r>
                <a:rPr lang="cs-CZ" sz="1200" dirty="0">
                  <a:solidFill>
                    <a:srgbClr val="0000FF"/>
                  </a:solidFill>
                </a:rPr>
                <a:t>-20 dB/dekádu</a:t>
              </a:r>
            </a:p>
            <a:p>
              <a:r>
                <a:rPr lang="cs-CZ" sz="1200" dirty="0">
                  <a:solidFill>
                    <a:srgbClr val="0000FF"/>
                  </a:solidFill>
                </a:rPr>
                <a:t>(-6 dB/oktávu)</a:t>
              </a:r>
            </a:p>
          </p:txBody>
        </p:sp>
        <p:cxnSp>
          <p:nvCxnSpPr>
            <p:cNvPr id="63" name="Přímá spojnice se šipkou 62"/>
            <p:cNvCxnSpPr/>
            <p:nvPr/>
          </p:nvCxnSpPr>
          <p:spPr>
            <a:xfrm flipH="1">
              <a:off x="3713464" y="3402786"/>
              <a:ext cx="266145" cy="231035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ovéPole 11"/>
          <p:cNvSpPr txBox="1"/>
          <p:nvPr/>
        </p:nvSpPr>
        <p:spPr>
          <a:xfrm>
            <a:off x="366308" y="3539193"/>
            <a:ext cx="46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A</a:t>
            </a:r>
            <a:r>
              <a:rPr lang="en-US" baseline="-25000" dirty="0"/>
              <a:t>v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2590097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M5T5_kgdI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1282518"/>
            <a:ext cx="9144000" cy="5143500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RC filtry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Dolní propust – video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666028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b="1" dirty="0"/>
              <a:t>Passive RC low pass filter </a:t>
            </a:r>
          </a:p>
          <a:p>
            <a:pPr marL="0" lvl="1"/>
            <a:r>
              <a:rPr lang="cs-CZ" sz="1200" dirty="0">
                <a:hlinkClick r:id="rId5"/>
              </a:rPr>
              <a:t>https://www.youtube.com/watch?v=OBM5T5_kgdI&amp;feature=em-subs_digest-vrecs</a:t>
            </a:r>
            <a:endParaRPr lang="cs-CZ" sz="12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1695"/>
            <a:ext cx="6416799" cy="4465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595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RC filtry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Dolní propust – video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666028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b="1" dirty="0"/>
              <a:t>Passive RC low pass filter </a:t>
            </a:r>
          </a:p>
          <a:p>
            <a:pPr marL="0" lvl="1"/>
            <a:r>
              <a:rPr lang="cs-CZ" sz="1200" dirty="0">
                <a:hlinkClick r:id="rId4"/>
              </a:rPr>
              <a:t>https://www.youtube.com/watch?v=lagfhNjMuQM</a:t>
            </a:r>
            <a:endParaRPr lang="cs-CZ" sz="1200" dirty="0"/>
          </a:p>
        </p:txBody>
      </p:sp>
      <p:pic>
        <p:nvPicPr>
          <p:cNvPr id="11" name="Online médium 10" title="Low Pass Filters and High Pass Filters - RC and RL Circuits">
            <a:hlinkClick r:id="" action="ppaction://media"/>
            <a:extLst>
              <a:ext uri="{FF2B5EF4-FFF2-40B4-BE49-F238E27FC236}">
                <a16:creationId xmlns:a16="http://schemas.microsoft.com/office/drawing/2014/main" id="{90F3C931-1FDC-46C2-9021-801BBC6D611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0" y="1277868"/>
            <a:ext cx="9160120" cy="517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79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RC filtry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Úloha</a:t>
            </a:r>
            <a:endParaRPr lang="cs-CZ" dirty="0"/>
          </a:p>
        </p:txBody>
      </p:sp>
      <p:sp>
        <p:nvSpPr>
          <p:cNvPr id="25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dirty="0">
                <a:solidFill>
                  <a:srgbClr val="0000FF"/>
                </a:solidFill>
              </a:rPr>
              <a:t>Vypočítejte mezní kmitočet pro níže uvedený obvod a určete, je-li to dolní propust nebo horní propust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215706"/>
            <a:ext cx="3211501" cy="1556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0" name="TextovéPole 19"/>
          <p:cNvSpPr txBox="1"/>
          <p:nvPr/>
        </p:nvSpPr>
        <p:spPr>
          <a:xfrm>
            <a:off x="6732240" y="46531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10k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452320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10n</a:t>
            </a:r>
          </a:p>
        </p:txBody>
      </p:sp>
    </p:spTree>
    <p:extLst>
      <p:ext uri="{BB962C8B-B14F-4D97-AF65-F5344CB8AC3E}">
        <p14:creationId xmlns:p14="http://schemas.microsoft.com/office/powerpoint/2010/main" val="3520061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RC filtry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215706"/>
            <a:ext cx="3211501" cy="1556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0" name="TextovéPole 19"/>
          <p:cNvSpPr txBox="1"/>
          <p:nvPr/>
        </p:nvSpPr>
        <p:spPr>
          <a:xfrm>
            <a:off x="6732240" y="46531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10k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452320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10n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3385393" y="980728"/>
                <a:ext cx="2373214" cy="19642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r>
                        <a:rPr lang="cs-CZ" b="1" i="1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𝒄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𝝅</m:t>
                          </m:r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𝑹𝑪</m:t>
                          </m:r>
                        </m:den>
                      </m:f>
                    </m:oMath>
                  </m:oMathPara>
                </a14:m>
                <a:endParaRPr lang="cs-CZ" b="1" dirty="0">
                  <a:solidFill>
                    <a:srgbClr val="0000FF"/>
                  </a:solidFill>
                </a:endParaRPr>
              </a:p>
              <a:p>
                <a:pPr algn="ctr"/>
                <a:endParaRPr lang="cs-CZ" b="1" dirty="0">
                  <a:solidFill>
                    <a:srgbClr val="0000FF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r>
                        <a:rPr lang="cs-CZ" b="1" i="1" baseline="-25000">
                          <a:solidFill>
                            <a:srgbClr val="0000FF"/>
                          </a:solidFill>
                          <a:latin typeface="Cambria Math"/>
                        </a:rPr>
                        <m:t>𝒄</m:t>
                      </m:r>
                      <m:r>
                        <a:rPr lang="cs-CZ" b="1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cs-CZ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𝝅</m:t>
                          </m:r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cs-CZ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p>
                          </m:sSup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cs-CZ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𝟖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b="1" dirty="0">
                  <a:solidFill>
                    <a:srgbClr val="0000FF"/>
                  </a:solidFill>
                </a:endParaRPr>
              </a:p>
              <a:p>
                <a:pPr algn="ctr"/>
                <a:endParaRPr lang="cs-CZ" b="1" dirty="0">
                  <a:solidFill>
                    <a:srgbClr val="0000FF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r>
                        <a:rPr lang="cs-CZ" b="1" i="1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𝒄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𝟓𝟗𝟐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𝑯𝒛</m:t>
                      </m:r>
                    </m:oMath>
                  </m:oMathPara>
                </a14:m>
                <a:endParaRPr lang="en-US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393" y="980728"/>
                <a:ext cx="2373214" cy="1964256"/>
              </a:xfrm>
              <a:prstGeom prst="rect">
                <a:avLst/>
              </a:prstGeom>
              <a:blipFill>
                <a:blip r:embed="rId4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/>
          <p:cNvSpPr txBox="1"/>
          <p:nvPr/>
        </p:nvSpPr>
        <p:spPr>
          <a:xfrm>
            <a:off x="323528" y="3212976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Mezní kmitočet obvodu je 1 592 Hz.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30916" y="4326195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Signál nejnižšího kmitočtu – stejnosměrný signál – prochází přes rezistor, aniž by byl zmenšován kondenzátorem.</a:t>
            </a:r>
          </a:p>
          <a:p>
            <a:r>
              <a:rPr lang="cs-CZ" b="1" dirty="0">
                <a:solidFill>
                  <a:srgbClr val="0000FF"/>
                </a:solidFill>
              </a:rPr>
              <a:t>Obvod je dolní propust.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89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8000" y="900000"/>
            <a:ext cx="8281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Dolní propust je obvod, který propouští signály nízkých kmitočtů, ale potlačuje signály s kmitočty vyššími, než je mezní kmitočet. 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RC filtry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Definice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grpSp>
        <p:nvGrpSpPr>
          <p:cNvPr id="34" name="Skupina 33"/>
          <p:cNvGrpSpPr>
            <a:grpSpLocks noChangeAspect="1"/>
          </p:cNvGrpSpPr>
          <p:nvPr/>
        </p:nvGrpSpPr>
        <p:grpSpPr>
          <a:xfrm>
            <a:off x="1187624" y="1700808"/>
            <a:ext cx="6697733" cy="4641189"/>
            <a:chOff x="1187624" y="1700808"/>
            <a:chExt cx="6697733" cy="4641189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2629" y="1700808"/>
              <a:ext cx="6552728" cy="4584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Levá složená závorka 5"/>
            <p:cNvSpPr/>
            <p:nvPr/>
          </p:nvSpPr>
          <p:spPr>
            <a:xfrm rot="5400000">
              <a:off x="3095836" y="4473116"/>
              <a:ext cx="216024" cy="2448272"/>
            </a:xfrm>
            <a:prstGeom prst="leftBrac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Levá složená závorka 11"/>
            <p:cNvSpPr/>
            <p:nvPr/>
          </p:nvSpPr>
          <p:spPr>
            <a:xfrm rot="5400000">
              <a:off x="5976156" y="4113076"/>
              <a:ext cx="216024" cy="3168352"/>
            </a:xfrm>
            <a:prstGeom prst="leftBrac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2267744" y="5243236"/>
              <a:ext cx="194421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600" dirty="0">
                  <a:solidFill>
                    <a:srgbClr val="0000FF"/>
                  </a:solidFill>
                </a:rPr>
                <a:t>Propustné pásmo</a:t>
              </a: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5076056" y="5247888"/>
              <a:ext cx="2230538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600" dirty="0">
                  <a:solidFill>
                    <a:srgbClr val="0000FF"/>
                  </a:solidFill>
                </a:rPr>
                <a:t>Nepropustné pásmo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1187624" y="1988840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>
                  <a:solidFill>
                    <a:srgbClr val="0000FF"/>
                  </a:solidFill>
                </a:rPr>
                <a:t>-3 dB</a:t>
              </a:r>
            </a:p>
          </p:txBody>
        </p:sp>
        <p:cxnSp>
          <p:nvCxnSpPr>
            <p:cNvPr id="13" name="Přímá spojnice 12"/>
            <p:cNvCxnSpPr>
              <a:endCxn id="10" idx="3"/>
            </p:cNvCxnSpPr>
            <p:nvPr/>
          </p:nvCxnSpPr>
          <p:spPr>
            <a:xfrm flipH="1">
              <a:off x="1907704" y="2158117"/>
              <a:ext cx="2808312" cy="0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4463988" y="1988840"/>
              <a:ext cx="0" cy="4032448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ovéPole 24"/>
            <p:cNvSpPr txBox="1"/>
            <p:nvPr/>
          </p:nvSpPr>
          <p:spPr>
            <a:xfrm>
              <a:off x="4716016" y="4725144"/>
              <a:ext cx="172819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600" dirty="0">
                  <a:solidFill>
                    <a:srgbClr val="0000FF"/>
                  </a:solidFill>
                </a:rPr>
                <a:t>Mezní kmitočet</a:t>
              </a:r>
            </a:p>
          </p:txBody>
        </p:sp>
        <p:cxnSp>
          <p:nvCxnSpPr>
            <p:cNvPr id="29" name="Přímá spojnice se šipkou 28"/>
            <p:cNvCxnSpPr/>
            <p:nvPr/>
          </p:nvCxnSpPr>
          <p:spPr>
            <a:xfrm flipH="1">
              <a:off x="4499992" y="5063698"/>
              <a:ext cx="720080" cy="525542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ovéPole 30"/>
            <p:cNvSpPr txBox="1"/>
            <p:nvPr/>
          </p:nvSpPr>
          <p:spPr>
            <a:xfrm>
              <a:off x="5868144" y="2708920"/>
              <a:ext cx="1728192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600" dirty="0">
                  <a:solidFill>
                    <a:srgbClr val="0000FF"/>
                  </a:solidFill>
                </a:rPr>
                <a:t>Sklon:</a:t>
              </a:r>
            </a:p>
            <a:p>
              <a:r>
                <a:rPr lang="cs-CZ" sz="1600" dirty="0">
                  <a:solidFill>
                    <a:srgbClr val="0000FF"/>
                  </a:solidFill>
                </a:rPr>
                <a:t>-20 dB/dekádu</a:t>
              </a:r>
            </a:p>
            <a:p>
              <a:r>
                <a:rPr lang="cs-CZ" sz="1600" dirty="0">
                  <a:solidFill>
                    <a:srgbClr val="0000FF"/>
                  </a:solidFill>
                </a:rPr>
                <a:t>(-6 dB/oktávu)</a:t>
              </a:r>
            </a:p>
          </p:txBody>
        </p:sp>
        <p:cxnSp>
          <p:nvCxnSpPr>
            <p:cNvPr id="35" name="Přímá spojnice se šipkou 34"/>
            <p:cNvCxnSpPr/>
            <p:nvPr/>
          </p:nvCxnSpPr>
          <p:spPr>
            <a:xfrm flipH="1">
              <a:off x="5580113" y="2924944"/>
              <a:ext cx="331804" cy="288032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ovéPole 11"/>
            <p:cNvSpPr txBox="1"/>
            <p:nvPr/>
          </p:nvSpPr>
          <p:spPr>
            <a:xfrm>
              <a:off x="7092280" y="5972665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f</a:t>
              </a:r>
            </a:p>
          </p:txBody>
        </p:sp>
        <p:cxnSp>
          <p:nvCxnSpPr>
            <p:cNvPr id="39" name="Přímá spojovací šipka 8"/>
            <p:cNvCxnSpPr/>
            <p:nvPr/>
          </p:nvCxnSpPr>
          <p:spPr>
            <a:xfrm>
              <a:off x="7346873" y="6108059"/>
              <a:ext cx="428628" cy="158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ovéPole 11"/>
          <p:cNvSpPr txBox="1"/>
          <p:nvPr/>
        </p:nvSpPr>
        <p:spPr>
          <a:xfrm>
            <a:off x="1437665" y="2740278"/>
            <a:ext cx="46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A</a:t>
            </a:r>
            <a:r>
              <a:rPr lang="en-US" baseline="-25000" dirty="0"/>
              <a:t>v</a:t>
            </a:r>
            <a:endParaRPr lang="cs-CZ" baseline="-25000" dirty="0"/>
          </a:p>
        </p:txBody>
      </p:sp>
      <p:cxnSp>
        <p:nvCxnSpPr>
          <p:cNvPr id="23" name="Přímá spojovací šipka 10"/>
          <p:cNvCxnSpPr/>
          <p:nvPr/>
        </p:nvCxnSpPr>
        <p:spPr>
          <a:xfrm rot="5400000" flipH="1" flipV="1">
            <a:off x="1693615" y="2918042"/>
            <a:ext cx="285752" cy="1588"/>
          </a:xfrm>
          <a:prstGeom prst="straightConnector1">
            <a:avLst/>
          </a:prstGeom>
          <a:solidFill>
            <a:schemeClr val="bg1"/>
          </a:solidFill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866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RC filtry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Odkazy</a:t>
            </a:r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539552" y="1628800"/>
            <a:ext cx="82296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>
                <a:hlinkClick r:id="rId3"/>
              </a:rPr>
              <a:t>http://www.wikipedia.com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4"/>
              </a:rPr>
              <a:t>http://www.thefreedictionary.com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5"/>
              </a:rPr>
              <a:t>http://www.animations.physics.unsw.edu.au/jw/calculus.htm</a:t>
            </a:r>
            <a:endParaRPr lang="cs-CZ" sz="1400" dirty="0"/>
          </a:p>
          <a:p>
            <a:pPr eaLnBrk="1" hangingPunct="1"/>
            <a:r>
              <a:rPr lang="cs-CZ" sz="1400" dirty="0">
                <a:hlinkClick r:id="rId6"/>
              </a:rPr>
              <a:t>http://openlearn.open.ac.uk/</a:t>
            </a:r>
            <a:endParaRPr lang="cs-CZ" sz="1400" dirty="0"/>
          </a:p>
          <a:p>
            <a:pPr eaLnBrk="1" hangingPunct="1"/>
            <a:endParaRPr lang="cs-CZ" sz="1400" dirty="0"/>
          </a:p>
          <a:p>
            <a:pPr eaLnBrk="1" hangingPunct="1"/>
            <a:endParaRPr lang="cs-CZ" sz="1400" dirty="0"/>
          </a:p>
          <a:p>
            <a:pPr eaLnBrk="1" hangingPunct="1"/>
            <a:endParaRPr lang="en-US"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defRPr/>
            </a:pPr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  <a:effectLst/>
              </a:rPr>
              <a:t>Anglicky v odborných předmětech</a:t>
            </a:r>
            <a:br>
              <a:rPr lang="cs-CZ" sz="3200" dirty="0">
                <a:solidFill>
                  <a:srgbClr val="0D296F"/>
                </a:solidFill>
              </a:rPr>
            </a:br>
            <a:r>
              <a:rPr lang="cs-CZ" sz="2200" dirty="0">
                <a:solidFill>
                  <a:srgbClr val="0D296F"/>
                </a:solidFill>
              </a:rPr>
              <a:t>"Support </a:t>
            </a:r>
            <a:r>
              <a:rPr lang="cs-CZ" sz="2200" dirty="0" err="1">
                <a:solidFill>
                  <a:srgbClr val="0D296F"/>
                </a:solidFill>
              </a:rPr>
              <a:t>of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teaching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technical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subjects</a:t>
            </a:r>
            <a:r>
              <a:rPr lang="cs-CZ" sz="2200" dirty="0">
                <a:solidFill>
                  <a:srgbClr val="0D296F"/>
                </a:solidFill>
              </a:rPr>
              <a:t> in </a:t>
            </a:r>
            <a:r>
              <a:rPr lang="cs-CZ" sz="2200" dirty="0" err="1">
                <a:solidFill>
                  <a:srgbClr val="0D296F"/>
                </a:solidFill>
              </a:rPr>
              <a:t>English</a:t>
            </a:r>
            <a:r>
              <a:rPr lang="cs-CZ" sz="2200" dirty="0">
                <a:solidFill>
                  <a:srgbClr val="0D296F"/>
                </a:solidFill>
              </a:rPr>
              <a:t>“</a:t>
            </a:r>
          </a:p>
        </p:txBody>
      </p:sp>
      <p:sp>
        <p:nvSpPr>
          <p:cNvPr id="4100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944092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 eaLnBrk="1" hangingPunct="1">
              <a:lnSpc>
                <a:spcPct val="80000"/>
              </a:lnSpc>
            </a:pPr>
            <a:endParaRPr lang="cs-CZ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Název programu: 	Elektronika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</a:t>
            </a:r>
            <a:r>
              <a:rPr lang="cs-CZ" sz="1500" b="1" dirty="0" err="1">
                <a:solidFill>
                  <a:srgbClr val="0D296F"/>
                </a:solidFill>
              </a:rPr>
              <a:t>II.ročník</a:t>
            </a:r>
            <a:endParaRPr lang="cs-CZ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RC Filtry: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	RC dolní propust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Vypracoval</a:t>
            </a:r>
            <a:r>
              <a:rPr lang="cs-CZ" sz="1900" b="1" dirty="0">
                <a:solidFill>
                  <a:srgbClr val="0D296F"/>
                </a:solidFill>
              </a:rPr>
              <a:t>: Ing. Jaroslav Bernkopf</a:t>
            </a:r>
          </a:p>
          <a:p>
            <a:pPr marR="0" algn="l" eaLnBrk="1" hangingPunct="1">
              <a:lnSpc>
                <a:spcPct val="80000"/>
              </a:lnSpc>
            </a:pPr>
            <a:endParaRPr lang="cs-CZ" sz="1900" b="1" dirty="0">
              <a:solidFill>
                <a:srgbClr val="0D296F"/>
              </a:solidFill>
            </a:endParaRPr>
          </a:p>
          <a:p>
            <a:pPr marR="0" eaLnBrk="1" hangingPunct="1">
              <a:lnSpc>
                <a:spcPct val="80000"/>
              </a:lnSpc>
            </a:pPr>
            <a:r>
              <a:rPr lang="cs-CZ" sz="1900" b="1">
                <a:solidFill>
                  <a:srgbClr val="0D296F"/>
                </a:solidFill>
              </a:rPr>
              <a:t>AVOP-ELEKTRO-Ber-007</a:t>
            </a:r>
            <a:endParaRPr lang="cs-CZ" sz="1900" b="1" dirty="0">
              <a:solidFill>
                <a:srgbClr val="0D296F"/>
              </a:solidFill>
            </a:endParaRPr>
          </a:p>
        </p:txBody>
      </p:sp>
      <p:pic>
        <p:nvPicPr>
          <p:cNvPr id="4101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292495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RC filtry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Popis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126876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Nejjednodušší dolní propust se skládá z jednoho rezistoru a jednoho kondenzátoru</a:t>
            </a:r>
            <a:r>
              <a:rPr lang="en-US" dirty="0"/>
              <a:t>.</a:t>
            </a:r>
          </a:p>
          <a:p>
            <a:r>
              <a:rPr lang="cs-CZ" dirty="0"/>
              <a:t>Tento obvod nazýváme</a:t>
            </a:r>
            <a:r>
              <a:rPr lang="en-US" dirty="0"/>
              <a:t> RC </a:t>
            </a:r>
            <a:r>
              <a:rPr lang="cs-CZ" dirty="0"/>
              <a:t>dolní propust</a:t>
            </a:r>
            <a:r>
              <a:rPr lang="en-US" dirty="0"/>
              <a:t>.</a:t>
            </a:r>
            <a:r>
              <a:rPr lang="cs-CZ" dirty="0"/>
              <a:t> </a:t>
            </a:r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215706"/>
            <a:ext cx="3211501" cy="1556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96" y="2420889"/>
            <a:ext cx="5256037" cy="3677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Levá složená závorka 13"/>
          <p:cNvSpPr/>
          <p:nvPr/>
        </p:nvSpPr>
        <p:spPr>
          <a:xfrm rot="5400000">
            <a:off x="1720789" y="4644597"/>
            <a:ext cx="173276" cy="1963794"/>
          </a:xfrm>
          <a:prstGeom prst="leftBrac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Levá složená závorka 14"/>
          <p:cNvSpPr/>
          <p:nvPr/>
        </p:nvSpPr>
        <p:spPr>
          <a:xfrm rot="5400000">
            <a:off x="4031135" y="4355803"/>
            <a:ext cx="173276" cy="2541381"/>
          </a:xfrm>
          <a:prstGeom prst="leftBrac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1187624" y="5262321"/>
            <a:ext cx="144016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FF"/>
                </a:solidFill>
              </a:rPr>
              <a:t>Propustné pásmo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347865" y="5266053"/>
            <a:ext cx="166448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FF"/>
                </a:solidFill>
              </a:rPr>
              <a:t>Nepropustné pásmo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90185" y="2651924"/>
            <a:ext cx="577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FF"/>
                </a:solidFill>
              </a:rPr>
              <a:t>-3 dB</a:t>
            </a:r>
          </a:p>
        </p:txBody>
      </p:sp>
      <p:cxnSp>
        <p:nvCxnSpPr>
          <p:cNvPr id="19" name="Přímá spojnice 18"/>
          <p:cNvCxnSpPr>
            <a:endCxn id="18" idx="3"/>
          </p:cNvCxnSpPr>
          <p:nvPr/>
        </p:nvCxnSpPr>
        <p:spPr>
          <a:xfrm flipH="1">
            <a:off x="767772" y="2787703"/>
            <a:ext cx="2252588" cy="2721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818204" y="2651924"/>
            <a:ext cx="0" cy="3234484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3020359" y="4846752"/>
            <a:ext cx="138620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FF"/>
                </a:solidFill>
              </a:rPr>
              <a:t>Mezní kmitočet</a:t>
            </a:r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2847083" y="5118311"/>
            <a:ext cx="577587" cy="421545"/>
          </a:xfrm>
          <a:prstGeom prst="straightConnector1">
            <a:avLst/>
          </a:prstGeom>
          <a:ln w="22225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11"/>
          <p:cNvSpPr txBox="1"/>
          <p:nvPr/>
        </p:nvSpPr>
        <p:spPr>
          <a:xfrm>
            <a:off x="4926395" y="5847407"/>
            <a:ext cx="171904" cy="296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f</a:t>
            </a:r>
          </a:p>
        </p:txBody>
      </p:sp>
      <p:cxnSp>
        <p:nvCxnSpPr>
          <p:cNvPr id="26" name="Přímá spojovací šipka 8"/>
          <p:cNvCxnSpPr/>
          <p:nvPr/>
        </p:nvCxnSpPr>
        <p:spPr>
          <a:xfrm>
            <a:off x="5130607" y="5956008"/>
            <a:ext cx="343809" cy="1274"/>
          </a:xfrm>
          <a:prstGeom prst="straightConnector1">
            <a:avLst/>
          </a:prstGeom>
          <a:solidFill>
            <a:schemeClr val="bg1"/>
          </a:solidFill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8"/>
          <p:cNvCxnSpPr/>
          <p:nvPr/>
        </p:nvCxnSpPr>
        <p:spPr>
          <a:xfrm flipV="1">
            <a:off x="720922" y="3232026"/>
            <a:ext cx="0" cy="341520"/>
          </a:xfrm>
          <a:prstGeom prst="straightConnector1">
            <a:avLst/>
          </a:prstGeom>
          <a:solidFill>
            <a:schemeClr val="bg1"/>
          </a:solidFill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11"/>
          <p:cNvSpPr txBox="1"/>
          <p:nvPr/>
        </p:nvSpPr>
        <p:spPr>
          <a:xfrm>
            <a:off x="306496" y="3222057"/>
            <a:ext cx="46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A</a:t>
            </a:r>
            <a:r>
              <a:rPr lang="en-US" baseline="-25000" dirty="0"/>
              <a:t>v</a:t>
            </a:r>
            <a:endParaRPr lang="cs-CZ" baseline="-25000" dirty="0"/>
          </a:p>
        </p:txBody>
      </p:sp>
      <p:sp>
        <p:nvSpPr>
          <p:cNvPr id="7" name="Obdélník 6"/>
          <p:cNvSpPr/>
          <p:nvPr/>
        </p:nvSpPr>
        <p:spPr>
          <a:xfrm>
            <a:off x="2699792" y="5995530"/>
            <a:ext cx="576064" cy="102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3944497" y="3229510"/>
            <a:ext cx="138620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FF"/>
                </a:solidFill>
              </a:rPr>
              <a:t>Sklon:</a:t>
            </a:r>
          </a:p>
          <a:p>
            <a:r>
              <a:rPr lang="cs-CZ" sz="1200" dirty="0">
                <a:solidFill>
                  <a:srgbClr val="0000FF"/>
                </a:solidFill>
              </a:rPr>
              <a:t>-20 dB/dekádu</a:t>
            </a:r>
          </a:p>
          <a:p>
            <a:r>
              <a:rPr lang="cs-CZ" sz="1200" dirty="0">
                <a:solidFill>
                  <a:srgbClr val="0000FF"/>
                </a:solidFill>
              </a:rPr>
              <a:t>(-6 dB/oktávu)</a:t>
            </a:r>
          </a:p>
        </p:txBody>
      </p:sp>
      <p:cxnSp>
        <p:nvCxnSpPr>
          <p:cNvPr id="24" name="Přímá spojnice se šipkou 23"/>
          <p:cNvCxnSpPr/>
          <p:nvPr/>
        </p:nvCxnSpPr>
        <p:spPr>
          <a:xfrm flipH="1">
            <a:off x="3713464" y="3402786"/>
            <a:ext cx="266145" cy="231035"/>
          </a:xfrm>
          <a:prstGeom prst="straightConnector1">
            <a:avLst/>
          </a:prstGeom>
          <a:ln w="22225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21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RC filtry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Konstrukce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amplitudové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charakteristiky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899428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Zkonstruujeme graf závislosti přenosu na kmitočtu pro RC dolní propust.</a:t>
            </a:r>
          </a:p>
          <a:p>
            <a:r>
              <a:rPr lang="cs-CZ" dirty="0"/>
              <a:t>Přiveďme napětí </a:t>
            </a:r>
            <a:r>
              <a:rPr lang="en-US" b="1" dirty="0"/>
              <a:t>V</a:t>
            </a:r>
            <a:r>
              <a:rPr lang="cs-CZ" b="1" baseline="-25000" dirty="0"/>
              <a:t>in</a:t>
            </a:r>
            <a:r>
              <a:rPr lang="en-US" dirty="0"/>
              <a:t> </a:t>
            </a:r>
            <a:r>
              <a:rPr lang="cs-CZ" dirty="0"/>
              <a:t>o velmi nízkém kmitočtu a s amplitudou </a:t>
            </a:r>
            <a:r>
              <a:rPr lang="cs-CZ" b="1" dirty="0"/>
              <a:t>10V</a:t>
            </a:r>
            <a:r>
              <a:rPr lang="cs-CZ" dirty="0"/>
              <a:t> na vstup obvodu podle obrázku.</a:t>
            </a:r>
          </a:p>
          <a:p>
            <a:r>
              <a:rPr lang="cs-CZ" dirty="0"/>
              <a:t>Snížíme-li kmitočet víc a ještě víc, vstupní napětí se stane stejnosměrným napětím.</a:t>
            </a:r>
          </a:p>
          <a:p>
            <a:r>
              <a:rPr lang="cs-CZ" dirty="0"/>
              <a:t>Toto vstupní napětí </a:t>
            </a:r>
            <a:r>
              <a:rPr lang="cs-CZ" b="1" dirty="0"/>
              <a:t>V</a:t>
            </a:r>
            <a:r>
              <a:rPr lang="cs-CZ" b="1" baseline="-25000" dirty="0"/>
              <a:t>in</a:t>
            </a:r>
            <a:r>
              <a:rPr lang="cs-CZ" dirty="0"/>
              <a:t> o velikosti </a:t>
            </a:r>
            <a:r>
              <a:rPr lang="cs-CZ" b="1" dirty="0"/>
              <a:t>10V</a:t>
            </a:r>
            <a:r>
              <a:rPr lang="cs-CZ" dirty="0"/>
              <a:t> nabije kondenzátor a </a:t>
            </a:r>
            <a:r>
              <a:rPr lang="en-US" dirty="0" err="1"/>
              <a:t>za</a:t>
            </a:r>
            <a:r>
              <a:rPr lang="cs-CZ" dirty="0"/>
              <a:t> okamžik výstupní napětí </a:t>
            </a:r>
            <a:r>
              <a:rPr lang="cs-CZ" b="1" dirty="0" err="1"/>
              <a:t>V</a:t>
            </a:r>
            <a:r>
              <a:rPr lang="cs-CZ" b="1" baseline="-25000" dirty="0" err="1"/>
              <a:t>out</a:t>
            </a:r>
            <a:r>
              <a:rPr lang="cs-CZ" dirty="0"/>
              <a:t> dosáhne hodnoty </a:t>
            </a:r>
            <a:r>
              <a:rPr lang="cs-CZ" b="1" dirty="0"/>
              <a:t>10V</a:t>
            </a:r>
            <a:r>
              <a:rPr lang="cs-CZ" dirty="0"/>
              <a:t> a bude stejné jako vstupní napětí </a:t>
            </a:r>
            <a:r>
              <a:rPr lang="cs-CZ" b="1" dirty="0"/>
              <a:t>V</a:t>
            </a:r>
            <a:r>
              <a:rPr lang="cs-CZ" b="1" baseline="-25000" dirty="0"/>
              <a:t>in</a:t>
            </a:r>
            <a:r>
              <a:rPr lang="cs-CZ" dirty="0"/>
              <a:t>.</a:t>
            </a:r>
            <a:endParaRPr lang="en-US" dirty="0"/>
          </a:p>
        </p:txBody>
      </p:sp>
      <p:grpSp>
        <p:nvGrpSpPr>
          <p:cNvPr id="19" name="Skupina 18"/>
          <p:cNvGrpSpPr/>
          <p:nvPr/>
        </p:nvGrpSpPr>
        <p:grpSpPr>
          <a:xfrm>
            <a:off x="777137" y="3500145"/>
            <a:ext cx="4680520" cy="2789537"/>
            <a:chOff x="1187624" y="2492896"/>
            <a:chExt cx="4680520" cy="2789537"/>
          </a:xfrm>
        </p:grpSpPr>
        <p:sp>
          <p:nvSpPr>
            <p:cNvPr id="7" name="Obdélník 6"/>
            <p:cNvSpPr/>
            <p:nvPr/>
          </p:nvSpPr>
          <p:spPr>
            <a:xfrm>
              <a:off x="1187624" y="2492896"/>
              <a:ext cx="4680520" cy="27895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ovéPole 11"/>
            <p:cNvSpPr txBox="1"/>
            <p:nvPr/>
          </p:nvSpPr>
          <p:spPr>
            <a:xfrm>
              <a:off x="5370737" y="4913101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f</a:t>
              </a:r>
            </a:p>
          </p:txBody>
        </p:sp>
        <p:cxnSp>
          <p:nvCxnSpPr>
            <p:cNvPr id="8" name="Přímá spojovací čára 4"/>
            <p:cNvCxnSpPr/>
            <p:nvPr/>
          </p:nvCxnSpPr>
          <p:spPr>
            <a:xfrm rot="5400000">
              <a:off x="727267" y="3744242"/>
              <a:ext cx="2071702" cy="158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6"/>
            <p:cNvCxnSpPr/>
            <p:nvPr/>
          </p:nvCxnSpPr>
          <p:spPr>
            <a:xfrm>
              <a:off x="1691680" y="4708655"/>
              <a:ext cx="3857652" cy="158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šipka 8"/>
            <p:cNvCxnSpPr/>
            <p:nvPr/>
          </p:nvCxnSpPr>
          <p:spPr>
            <a:xfrm>
              <a:off x="5263580" y="4851531"/>
              <a:ext cx="428628" cy="158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šipka 10"/>
            <p:cNvCxnSpPr/>
            <p:nvPr/>
          </p:nvCxnSpPr>
          <p:spPr>
            <a:xfrm rot="5400000" flipH="1" flipV="1">
              <a:off x="1477366" y="2851267"/>
              <a:ext cx="285752" cy="158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ovéPole 17"/>
            <p:cNvSpPr txBox="1"/>
            <p:nvPr/>
          </p:nvSpPr>
          <p:spPr>
            <a:xfrm>
              <a:off x="1405928" y="4637217"/>
              <a:ext cx="28575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0</a:t>
              </a:r>
            </a:p>
          </p:txBody>
        </p:sp>
        <p:sp>
          <p:nvSpPr>
            <p:cNvPr id="17" name="TextovéPole 18"/>
            <p:cNvSpPr txBox="1"/>
            <p:nvPr/>
          </p:nvSpPr>
          <p:spPr>
            <a:xfrm>
              <a:off x="1405928" y="2994143"/>
              <a:ext cx="2143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1</a:t>
              </a:r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215706"/>
            <a:ext cx="3211501" cy="1556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20" name="Přímá spojnice 19"/>
          <p:cNvCxnSpPr/>
          <p:nvPr/>
        </p:nvCxnSpPr>
        <p:spPr>
          <a:xfrm>
            <a:off x="1281193" y="4168251"/>
            <a:ext cx="1944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12"/>
          <p:cNvSpPr txBox="1"/>
          <p:nvPr/>
        </p:nvSpPr>
        <p:spPr>
          <a:xfrm>
            <a:off x="827584" y="3644202"/>
            <a:ext cx="3470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A</a:t>
            </a:r>
            <a:r>
              <a:rPr lang="cs-CZ" baseline="-25000" dirty="0" err="1"/>
              <a:t>v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3845593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RC filtry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Konstrukce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amplitudové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charakteristiky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5536" y="899428"/>
                <a:ext cx="8568952" cy="2551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Výstupní napětí </a:t>
                </a:r>
                <a:r>
                  <a:rPr lang="en-US" b="1" dirty="0" err="1"/>
                  <a:t>V</a:t>
                </a:r>
                <a:r>
                  <a:rPr lang="en-US" b="1" baseline="-25000" dirty="0" err="1"/>
                  <a:t>out</a:t>
                </a:r>
                <a:r>
                  <a:rPr lang="en-US" b="1" dirty="0"/>
                  <a:t> = 10 V </a:t>
                </a:r>
                <a:r>
                  <a:rPr lang="cs-CZ" dirty="0"/>
                  <a:t>je stejné jako vstupní napětí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in</a:t>
                </a:r>
                <a:r>
                  <a:rPr lang="en-US" b="1" dirty="0"/>
                  <a:t> = 10 V</a:t>
                </a:r>
                <a:r>
                  <a:rPr lang="en-US" dirty="0"/>
                  <a:t>.</a:t>
                </a:r>
              </a:p>
              <a:p>
                <a:r>
                  <a:rPr lang="cs-CZ" dirty="0"/>
                  <a:t>Tudíž</a:t>
                </a:r>
                <a:endParaRPr lang="en-US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𝑽</m:t>
                    </m:r>
                    <m:r>
                      <a:rPr lang="en-US" b="1" i="1" baseline="-25000">
                        <a:latin typeface="Cambria Math"/>
                      </a:rPr>
                      <m:t>𝒐𝒖𝒕</m:t>
                    </m:r>
                    <m:r>
                      <a:rPr lang="en-US" b="1" i="1" baseline="-2500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b="1" dirty="0"/>
                  <a:t>=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𝑽</m:t>
                    </m:r>
                    <m:r>
                      <a:rPr lang="en-US" b="1" i="1" baseline="-25000">
                        <a:latin typeface="Cambria Math"/>
                      </a:rPr>
                      <m:t>𝒊𝒏</m:t>
                    </m:r>
                  </m:oMath>
                </a14:m>
                <a:endParaRPr lang="en-US" b="1" dirty="0"/>
              </a:p>
              <a:p>
                <a:r>
                  <a:rPr lang="cs-CZ" dirty="0"/>
                  <a:t>Napěťový přenos </a:t>
                </a:r>
                <a:r>
                  <a:rPr lang="en-US" dirty="0"/>
                  <a:t>A</a:t>
                </a:r>
                <a:r>
                  <a:rPr lang="cs-CZ" baseline="-25000" dirty="0"/>
                  <a:t>v</a:t>
                </a:r>
                <a:r>
                  <a:rPr lang="en-US" dirty="0"/>
                  <a:t> </a:t>
                </a:r>
                <a:r>
                  <a:rPr lang="cs-CZ" dirty="0"/>
                  <a:t>je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𝑨</m:t>
                      </m:r>
                      <m:r>
                        <a:rPr lang="cs-CZ" b="1" i="1" baseline="-25000" smtClean="0">
                          <a:latin typeface="Cambria Math"/>
                        </a:rPr>
                        <m:t>𝒗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𝑽</m:t>
                          </m:r>
                          <m:r>
                            <a:rPr lang="en-US" b="1" i="1" baseline="-25000" smtClean="0">
                              <a:latin typeface="Cambria Math"/>
                            </a:rPr>
                            <m:t>𝒐𝒖𝒕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𝑽</m:t>
                          </m:r>
                          <m:r>
                            <a:rPr lang="en-US" b="1" i="1" baseline="-25000" smtClean="0">
                              <a:latin typeface="Cambria Math"/>
                            </a:rPr>
                            <m:t>𝒊𝒏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𝟏𝟎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𝑽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𝟏𝟎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𝑽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b="1" dirty="0"/>
              </a:p>
              <a:p>
                <a:endParaRPr lang="en-US" dirty="0"/>
              </a:p>
              <a:p>
                <a:r>
                  <a:rPr lang="cs-CZ" dirty="0"/>
                  <a:t>A máme první bod kmitočtové charakteristiky</a:t>
                </a:r>
                <a:r>
                  <a:rPr lang="en-US" dirty="0"/>
                  <a:t>: </a:t>
                </a:r>
                <a:endParaRPr lang="cs-CZ" dirty="0"/>
              </a:p>
              <a:p>
                <a:r>
                  <a:rPr lang="cs-CZ" dirty="0"/>
                  <a:t>Při nulovém kmitočtu je napěťový přenos </a:t>
                </a:r>
                <a:r>
                  <a:rPr lang="en-US" b="1" dirty="0"/>
                  <a:t>A</a:t>
                </a:r>
                <a:r>
                  <a:rPr lang="cs-CZ" b="1" baseline="-25000" dirty="0"/>
                  <a:t>v</a:t>
                </a:r>
                <a:r>
                  <a:rPr lang="en-US" dirty="0"/>
                  <a:t> </a:t>
                </a:r>
                <a:r>
                  <a:rPr lang="cs-CZ" dirty="0"/>
                  <a:t>roven jedné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99428"/>
                <a:ext cx="8568952" cy="2551789"/>
              </a:xfrm>
              <a:prstGeom prst="rect">
                <a:avLst/>
              </a:prstGeom>
              <a:blipFill>
                <a:blip r:embed="rId3"/>
                <a:stretch>
                  <a:fillRect l="-640" t="-1435" b="-3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Skupina 18"/>
          <p:cNvGrpSpPr/>
          <p:nvPr/>
        </p:nvGrpSpPr>
        <p:grpSpPr>
          <a:xfrm>
            <a:off x="777137" y="3500145"/>
            <a:ext cx="4680520" cy="2789537"/>
            <a:chOff x="1187624" y="2492896"/>
            <a:chExt cx="4680520" cy="2789537"/>
          </a:xfrm>
        </p:grpSpPr>
        <p:sp>
          <p:nvSpPr>
            <p:cNvPr id="7" name="Obdélník 6"/>
            <p:cNvSpPr/>
            <p:nvPr/>
          </p:nvSpPr>
          <p:spPr>
            <a:xfrm>
              <a:off x="1187624" y="2492896"/>
              <a:ext cx="4680520" cy="27895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ovéPole 11"/>
            <p:cNvSpPr txBox="1"/>
            <p:nvPr/>
          </p:nvSpPr>
          <p:spPr>
            <a:xfrm>
              <a:off x="5370737" y="4913101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f</a:t>
              </a:r>
            </a:p>
          </p:txBody>
        </p:sp>
        <p:cxnSp>
          <p:nvCxnSpPr>
            <p:cNvPr id="8" name="Přímá spojovací čára 4"/>
            <p:cNvCxnSpPr/>
            <p:nvPr/>
          </p:nvCxnSpPr>
          <p:spPr>
            <a:xfrm rot="5400000">
              <a:off x="727267" y="3744242"/>
              <a:ext cx="2071702" cy="158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6"/>
            <p:cNvCxnSpPr/>
            <p:nvPr/>
          </p:nvCxnSpPr>
          <p:spPr>
            <a:xfrm>
              <a:off x="1691680" y="4708655"/>
              <a:ext cx="3857652" cy="158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šipka 8"/>
            <p:cNvCxnSpPr/>
            <p:nvPr/>
          </p:nvCxnSpPr>
          <p:spPr>
            <a:xfrm>
              <a:off x="5263580" y="4851531"/>
              <a:ext cx="428628" cy="158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šipka 10"/>
            <p:cNvCxnSpPr/>
            <p:nvPr/>
          </p:nvCxnSpPr>
          <p:spPr>
            <a:xfrm rot="5400000" flipH="1" flipV="1">
              <a:off x="1477366" y="2851267"/>
              <a:ext cx="285752" cy="158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Vývojový diagram: spojka 13"/>
            <p:cNvSpPr/>
            <p:nvPr/>
          </p:nvSpPr>
          <p:spPr>
            <a:xfrm>
              <a:off x="1763118" y="3137019"/>
              <a:ext cx="71438" cy="7143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cs-CZ"/>
            </a:p>
          </p:txBody>
        </p:sp>
        <p:sp>
          <p:nvSpPr>
            <p:cNvPr id="16" name="TextovéPole 17"/>
            <p:cNvSpPr txBox="1"/>
            <p:nvPr/>
          </p:nvSpPr>
          <p:spPr>
            <a:xfrm>
              <a:off x="1405928" y="4637217"/>
              <a:ext cx="28575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0</a:t>
              </a:r>
            </a:p>
          </p:txBody>
        </p:sp>
        <p:sp>
          <p:nvSpPr>
            <p:cNvPr id="17" name="TextovéPole 18"/>
            <p:cNvSpPr txBox="1"/>
            <p:nvPr/>
          </p:nvSpPr>
          <p:spPr>
            <a:xfrm>
              <a:off x="1405928" y="2994143"/>
              <a:ext cx="2143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1</a:t>
              </a:r>
            </a:p>
          </p:txBody>
        </p:sp>
        <p:cxnSp>
          <p:nvCxnSpPr>
            <p:cNvPr id="18" name="Přímá spojovací šipka 48"/>
            <p:cNvCxnSpPr/>
            <p:nvPr/>
          </p:nvCxnSpPr>
          <p:spPr>
            <a:xfrm rot="10800000">
              <a:off x="1905200" y="3280689"/>
              <a:ext cx="500066" cy="285752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Přímá spojovací šipka 48"/>
          <p:cNvCxnSpPr/>
          <p:nvPr/>
        </p:nvCxnSpPr>
        <p:spPr>
          <a:xfrm flipH="1">
            <a:off x="1404635" y="5279263"/>
            <a:ext cx="590144" cy="371607"/>
          </a:xfrm>
          <a:prstGeom prst="straightConnector1">
            <a:avLst/>
          </a:prstGeom>
          <a:solidFill>
            <a:schemeClr val="bg1"/>
          </a:solidFill>
          <a:ln w="28575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123728" y="44308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A = 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014213" y="510194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f = 0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215706"/>
            <a:ext cx="3211501" cy="1556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4" name="TextovéPole 12"/>
          <p:cNvSpPr txBox="1"/>
          <p:nvPr/>
        </p:nvSpPr>
        <p:spPr>
          <a:xfrm>
            <a:off x="827584" y="3644202"/>
            <a:ext cx="3470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A</a:t>
            </a:r>
            <a:r>
              <a:rPr lang="cs-CZ" baseline="-25000" dirty="0" err="1"/>
              <a:t>v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2004709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RC filtry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Konstrukce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amplitudové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charakteristiky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5536" y="899428"/>
                <a:ext cx="8748464" cy="2736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700" dirty="0"/>
                  <a:t>Přiveďme na vstup obvodu napětí </a:t>
                </a:r>
                <a:r>
                  <a:rPr lang="en-US" sz="1700" b="1" dirty="0"/>
                  <a:t>V</a:t>
                </a:r>
                <a:r>
                  <a:rPr lang="en-US" sz="1700" b="1" baseline="-25000" dirty="0"/>
                  <a:t>in</a:t>
                </a:r>
                <a:r>
                  <a:rPr lang="en-US" sz="1700" dirty="0"/>
                  <a:t> </a:t>
                </a:r>
                <a:r>
                  <a:rPr lang="cs-CZ" sz="1700" dirty="0"/>
                  <a:t>o velmi vysokém kmitočtu</a:t>
                </a:r>
                <a:r>
                  <a:rPr lang="en-US" sz="1700" dirty="0"/>
                  <a:t>.</a:t>
                </a:r>
              </a:p>
              <a:p>
                <a:r>
                  <a:rPr lang="cs-CZ" sz="1700" dirty="0"/>
                  <a:t>Při velmi vysokém kmitočtu kondenzátor představuje zkrat </a:t>
                </a:r>
                <a:r>
                  <a:rPr lang="en-US" sz="1700" dirty="0"/>
                  <a:t>– </a:t>
                </a:r>
                <a:r>
                  <a:rPr lang="cs-CZ" sz="1700" dirty="0"/>
                  <a:t>podobně jako drátový spoj</a:t>
                </a:r>
                <a:r>
                  <a:rPr lang="en-US" sz="1700" dirty="0"/>
                  <a:t>.</a:t>
                </a:r>
              </a:p>
              <a:p>
                <a:r>
                  <a:rPr lang="cs-CZ" sz="1700" dirty="0"/>
                  <a:t>Jestliže je tedy výstupní svorka</a:t>
                </a:r>
                <a:r>
                  <a:rPr lang="en-US" sz="1700" dirty="0"/>
                  <a:t> </a:t>
                </a:r>
                <a:r>
                  <a:rPr lang="en-US" sz="1700" dirty="0" err="1"/>
                  <a:t>takto</a:t>
                </a:r>
                <a:r>
                  <a:rPr lang="cs-CZ" sz="1700" dirty="0"/>
                  <a:t> zkratovaná se zemí</a:t>
                </a:r>
                <a:r>
                  <a:rPr lang="en-US" sz="1700" dirty="0"/>
                  <a:t>, </a:t>
                </a:r>
                <a:r>
                  <a:rPr lang="cs-CZ" sz="1700" dirty="0"/>
                  <a:t>nemůže na ní být žádný signál</a:t>
                </a:r>
                <a:r>
                  <a:rPr lang="en-US" sz="1700" dirty="0"/>
                  <a:t>.</a:t>
                </a:r>
              </a:p>
              <a:p>
                <a:endParaRPr lang="en-US" sz="1700" dirty="0"/>
              </a:p>
              <a:p>
                <a:r>
                  <a:rPr lang="cs-CZ" sz="1700" dirty="0"/>
                  <a:t>Tudíž</a:t>
                </a:r>
                <a:endParaRPr lang="en-US" sz="17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𝑽</m:t>
                    </m:r>
                    <m:r>
                      <a:rPr lang="en-US" b="1" i="1" baseline="-25000">
                        <a:latin typeface="Cambria Math"/>
                      </a:rPr>
                      <m:t>𝒐𝒖𝒕</m:t>
                    </m:r>
                    <m:r>
                      <a:rPr lang="en-US" b="1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en-US" b="1" dirty="0"/>
                  <a:t>=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𝟎</m:t>
                    </m:r>
                  </m:oMath>
                </a14:m>
                <a:endParaRPr lang="en-US" b="1" dirty="0"/>
              </a:p>
              <a:p>
                <a:r>
                  <a:rPr lang="cs-CZ" sz="1700" dirty="0"/>
                  <a:t>Napěťový přenos </a:t>
                </a:r>
                <a:r>
                  <a:rPr lang="en-US" sz="1700" b="1" dirty="0"/>
                  <a:t>A</a:t>
                </a:r>
                <a:r>
                  <a:rPr lang="cs-CZ" sz="1700" b="1" baseline="-25000" dirty="0"/>
                  <a:t>v</a:t>
                </a:r>
                <a:r>
                  <a:rPr lang="en-US" sz="1700" dirty="0"/>
                  <a:t> </a:t>
                </a:r>
                <a:r>
                  <a:rPr lang="cs-CZ" sz="1700" dirty="0"/>
                  <a:t>je</a:t>
                </a:r>
                <a:endParaRPr lang="en-US" sz="17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cs-CZ" b="1" i="1" baseline="-25000" smtClean="0">
                          <a:latin typeface="Cambria Math"/>
                        </a:rPr>
                        <m:t>𝒗</m:t>
                      </m:r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/>
                            </a:rPr>
                            <m:t>𝑽</m:t>
                          </m:r>
                          <m:r>
                            <a:rPr lang="en-US" b="1" i="1" baseline="-25000">
                              <a:latin typeface="Cambria Math"/>
                            </a:rPr>
                            <m:t>𝒐𝒖𝒕</m:t>
                          </m:r>
                        </m:num>
                        <m:den>
                          <m:r>
                            <a:rPr lang="en-US" b="1" i="1">
                              <a:latin typeface="Cambria Math"/>
                            </a:rPr>
                            <m:t>𝑽</m:t>
                          </m:r>
                          <m:r>
                            <a:rPr lang="en-US" b="1" i="1" baseline="-25000">
                              <a:latin typeface="Cambria Math"/>
                            </a:rPr>
                            <m:t>𝒊𝒏</m:t>
                          </m:r>
                        </m:den>
                      </m:f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/>
                            </a:rPr>
                            <m:t>𝟎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.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en-US" b="1" i="1"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latin typeface="Cambria Math"/>
                            </a:rPr>
                            <m:t>𝑽</m:t>
                          </m:r>
                        </m:num>
                        <m:den>
                          <m:r>
                            <a:rPr lang="en-US" b="1" i="1">
                              <a:latin typeface="Cambria Math"/>
                            </a:rPr>
                            <m:t>𝑽</m:t>
                          </m:r>
                          <m:r>
                            <a:rPr lang="en-US" b="1" i="1" baseline="-25000">
                              <a:latin typeface="Cambria Math"/>
                            </a:rPr>
                            <m:t>𝒊𝒏</m:t>
                          </m:r>
                        </m:den>
                      </m:f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99428"/>
                <a:ext cx="8748464" cy="2736455"/>
              </a:xfrm>
              <a:prstGeom prst="rect">
                <a:avLst/>
              </a:prstGeom>
              <a:blipFill>
                <a:blip r:embed="rId3"/>
                <a:stretch>
                  <a:fillRect l="-488" t="-893" r="-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Skupina 18"/>
          <p:cNvGrpSpPr/>
          <p:nvPr/>
        </p:nvGrpSpPr>
        <p:grpSpPr>
          <a:xfrm>
            <a:off x="777137" y="3500145"/>
            <a:ext cx="4680520" cy="2789537"/>
            <a:chOff x="1187624" y="2492896"/>
            <a:chExt cx="4680520" cy="2789537"/>
          </a:xfrm>
        </p:grpSpPr>
        <p:sp>
          <p:nvSpPr>
            <p:cNvPr id="7" name="Obdélník 6"/>
            <p:cNvSpPr/>
            <p:nvPr/>
          </p:nvSpPr>
          <p:spPr>
            <a:xfrm>
              <a:off x="1187624" y="2492896"/>
              <a:ext cx="4680520" cy="27895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ovéPole 11"/>
            <p:cNvSpPr txBox="1"/>
            <p:nvPr/>
          </p:nvSpPr>
          <p:spPr>
            <a:xfrm>
              <a:off x="5370737" y="4913101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f</a:t>
              </a:r>
            </a:p>
          </p:txBody>
        </p:sp>
        <p:cxnSp>
          <p:nvCxnSpPr>
            <p:cNvPr id="8" name="Přímá spojovací čára 4"/>
            <p:cNvCxnSpPr/>
            <p:nvPr/>
          </p:nvCxnSpPr>
          <p:spPr>
            <a:xfrm rot="5400000">
              <a:off x="727267" y="3744242"/>
              <a:ext cx="2071702" cy="158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6"/>
            <p:cNvCxnSpPr/>
            <p:nvPr/>
          </p:nvCxnSpPr>
          <p:spPr>
            <a:xfrm>
              <a:off x="1691680" y="4708655"/>
              <a:ext cx="3857652" cy="158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šipka 8"/>
            <p:cNvCxnSpPr/>
            <p:nvPr/>
          </p:nvCxnSpPr>
          <p:spPr>
            <a:xfrm>
              <a:off x="5263580" y="4851531"/>
              <a:ext cx="428628" cy="158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šipka 10"/>
            <p:cNvCxnSpPr/>
            <p:nvPr/>
          </p:nvCxnSpPr>
          <p:spPr>
            <a:xfrm rot="5400000" flipH="1" flipV="1">
              <a:off x="1477366" y="2851267"/>
              <a:ext cx="285752" cy="158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Vývojový diagram: spojka 13"/>
            <p:cNvSpPr/>
            <p:nvPr/>
          </p:nvSpPr>
          <p:spPr>
            <a:xfrm>
              <a:off x="1763118" y="3137019"/>
              <a:ext cx="71438" cy="7143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cs-CZ"/>
            </a:p>
          </p:txBody>
        </p:sp>
        <p:sp>
          <p:nvSpPr>
            <p:cNvPr id="16" name="TextovéPole 17"/>
            <p:cNvSpPr txBox="1"/>
            <p:nvPr/>
          </p:nvSpPr>
          <p:spPr>
            <a:xfrm>
              <a:off x="1405928" y="4637217"/>
              <a:ext cx="28575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0</a:t>
              </a:r>
            </a:p>
          </p:txBody>
        </p:sp>
        <p:sp>
          <p:nvSpPr>
            <p:cNvPr id="17" name="TextovéPole 18"/>
            <p:cNvSpPr txBox="1"/>
            <p:nvPr/>
          </p:nvSpPr>
          <p:spPr>
            <a:xfrm>
              <a:off x="1405928" y="2994143"/>
              <a:ext cx="2143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1</a:t>
              </a:r>
            </a:p>
          </p:txBody>
        </p:sp>
        <p:cxnSp>
          <p:nvCxnSpPr>
            <p:cNvPr id="18" name="Přímá spojovací šipka 48"/>
            <p:cNvCxnSpPr/>
            <p:nvPr/>
          </p:nvCxnSpPr>
          <p:spPr>
            <a:xfrm>
              <a:off x="5090499" y="4005927"/>
              <a:ext cx="387395" cy="63129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Přímá spojovací šipka 48"/>
          <p:cNvCxnSpPr/>
          <p:nvPr/>
        </p:nvCxnSpPr>
        <p:spPr>
          <a:xfrm>
            <a:off x="3635896" y="5279263"/>
            <a:ext cx="1324354" cy="386436"/>
          </a:xfrm>
          <a:prstGeom prst="straightConnector1">
            <a:avLst/>
          </a:prstGeom>
          <a:solidFill>
            <a:schemeClr val="bg1"/>
          </a:solidFill>
          <a:ln w="28575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4247964" y="46154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A = 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347864" y="49848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f = ∞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Vývojový diagram: spojka 13"/>
          <p:cNvSpPr/>
          <p:nvPr/>
        </p:nvSpPr>
        <p:spPr>
          <a:xfrm>
            <a:off x="5031688" y="5665699"/>
            <a:ext cx="71438" cy="7143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215706"/>
            <a:ext cx="3211501" cy="1556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4" name="TextovéPole 12"/>
          <p:cNvSpPr txBox="1"/>
          <p:nvPr/>
        </p:nvSpPr>
        <p:spPr>
          <a:xfrm>
            <a:off x="827584" y="3644202"/>
            <a:ext cx="3470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A</a:t>
            </a:r>
            <a:r>
              <a:rPr lang="cs-CZ" baseline="-25000" dirty="0" err="1"/>
              <a:t>v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2731591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RC filtry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Konstrukce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amplitudové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charakteristiky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899428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 máme druhý bod kmitočtové charakteristiky</a:t>
            </a:r>
            <a:r>
              <a:rPr lang="en-US" dirty="0"/>
              <a:t>: </a:t>
            </a:r>
          </a:p>
          <a:p>
            <a:endParaRPr lang="en-US" dirty="0"/>
          </a:p>
          <a:p>
            <a:r>
              <a:rPr lang="cs-CZ" dirty="0"/>
              <a:t>Při nekonečném kmitočtu je napěťový přenos </a:t>
            </a:r>
            <a:r>
              <a:rPr lang="en-US" b="1" dirty="0"/>
              <a:t>A</a:t>
            </a:r>
            <a:r>
              <a:rPr lang="cs-CZ" b="1" baseline="-25000" dirty="0"/>
              <a:t>v</a:t>
            </a:r>
            <a:r>
              <a:rPr lang="en-US" dirty="0"/>
              <a:t> </a:t>
            </a:r>
            <a:r>
              <a:rPr lang="cs-CZ" dirty="0"/>
              <a:t>roven nule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grpSp>
        <p:nvGrpSpPr>
          <p:cNvPr id="19" name="Skupina 18"/>
          <p:cNvGrpSpPr/>
          <p:nvPr/>
        </p:nvGrpSpPr>
        <p:grpSpPr>
          <a:xfrm>
            <a:off x="777137" y="3500145"/>
            <a:ext cx="4680520" cy="2789537"/>
            <a:chOff x="1187624" y="2492896"/>
            <a:chExt cx="4680520" cy="2789537"/>
          </a:xfrm>
        </p:grpSpPr>
        <p:sp>
          <p:nvSpPr>
            <p:cNvPr id="7" name="Obdélník 6"/>
            <p:cNvSpPr/>
            <p:nvPr/>
          </p:nvSpPr>
          <p:spPr>
            <a:xfrm>
              <a:off x="1187624" y="2492896"/>
              <a:ext cx="4680520" cy="27895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ovéPole 11"/>
            <p:cNvSpPr txBox="1"/>
            <p:nvPr/>
          </p:nvSpPr>
          <p:spPr>
            <a:xfrm>
              <a:off x="5370737" y="4913101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f</a:t>
              </a:r>
            </a:p>
          </p:txBody>
        </p:sp>
        <p:cxnSp>
          <p:nvCxnSpPr>
            <p:cNvPr id="8" name="Přímá spojovací čára 4"/>
            <p:cNvCxnSpPr/>
            <p:nvPr/>
          </p:nvCxnSpPr>
          <p:spPr>
            <a:xfrm rot="5400000">
              <a:off x="727267" y="3744242"/>
              <a:ext cx="2071702" cy="158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6"/>
            <p:cNvCxnSpPr/>
            <p:nvPr/>
          </p:nvCxnSpPr>
          <p:spPr>
            <a:xfrm>
              <a:off x="1691680" y="4708655"/>
              <a:ext cx="3857652" cy="158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šipka 8"/>
            <p:cNvCxnSpPr/>
            <p:nvPr/>
          </p:nvCxnSpPr>
          <p:spPr>
            <a:xfrm>
              <a:off x="5263580" y="4851531"/>
              <a:ext cx="428628" cy="158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šipka 10"/>
            <p:cNvCxnSpPr/>
            <p:nvPr/>
          </p:nvCxnSpPr>
          <p:spPr>
            <a:xfrm rot="5400000" flipH="1" flipV="1">
              <a:off x="1477366" y="2851267"/>
              <a:ext cx="285752" cy="158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2"/>
            <p:cNvSpPr txBox="1"/>
            <p:nvPr/>
          </p:nvSpPr>
          <p:spPr>
            <a:xfrm>
              <a:off x="1334490" y="2636953"/>
              <a:ext cx="2143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 dirty="0"/>
            </a:p>
          </p:txBody>
        </p:sp>
        <p:sp>
          <p:nvSpPr>
            <p:cNvPr id="15" name="Vývojový diagram: spojka 13"/>
            <p:cNvSpPr/>
            <p:nvPr/>
          </p:nvSpPr>
          <p:spPr>
            <a:xfrm>
              <a:off x="1763118" y="3137019"/>
              <a:ext cx="71438" cy="7143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cs-CZ"/>
            </a:p>
          </p:txBody>
        </p:sp>
        <p:sp>
          <p:nvSpPr>
            <p:cNvPr id="16" name="TextovéPole 17"/>
            <p:cNvSpPr txBox="1"/>
            <p:nvPr/>
          </p:nvSpPr>
          <p:spPr>
            <a:xfrm>
              <a:off x="1405928" y="4637217"/>
              <a:ext cx="28575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0</a:t>
              </a:r>
            </a:p>
          </p:txBody>
        </p:sp>
        <p:sp>
          <p:nvSpPr>
            <p:cNvPr id="17" name="TextovéPole 18"/>
            <p:cNvSpPr txBox="1"/>
            <p:nvPr/>
          </p:nvSpPr>
          <p:spPr>
            <a:xfrm>
              <a:off x="1405928" y="2994143"/>
              <a:ext cx="2143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1</a:t>
              </a:r>
            </a:p>
          </p:txBody>
        </p:sp>
        <p:cxnSp>
          <p:nvCxnSpPr>
            <p:cNvPr id="18" name="Přímá spojovací šipka 48"/>
            <p:cNvCxnSpPr/>
            <p:nvPr/>
          </p:nvCxnSpPr>
          <p:spPr>
            <a:xfrm>
              <a:off x="5090499" y="4005927"/>
              <a:ext cx="387395" cy="63129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Přímá spojovací šipka 48"/>
          <p:cNvCxnSpPr/>
          <p:nvPr/>
        </p:nvCxnSpPr>
        <p:spPr>
          <a:xfrm>
            <a:off x="3635896" y="5279263"/>
            <a:ext cx="1324354" cy="386436"/>
          </a:xfrm>
          <a:prstGeom prst="straightConnector1">
            <a:avLst/>
          </a:prstGeom>
          <a:solidFill>
            <a:schemeClr val="bg1"/>
          </a:solidFill>
          <a:ln w="28575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4247964" y="46154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0000FF"/>
                </a:solidFill>
              </a:rPr>
              <a:t>A</a:t>
            </a:r>
            <a:r>
              <a:rPr lang="cs-CZ" baseline="-25000" dirty="0" err="1">
                <a:solidFill>
                  <a:srgbClr val="0000FF"/>
                </a:solidFill>
              </a:rPr>
              <a:t>v</a:t>
            </a:r>
            <a:r>
              <a:rPr lang="cs-CZ" dirty="0">
                <a:solidFill>
                  <a:srgbClr val="0000FF"/>
                </a:solidFill>
              </a:rPr>
              <a:t> = 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347864" y="49848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f = ∞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Vývojový diagram: spojka 13"/>
          <p:cNvSpPr/>
          <p:nvPr/>
        </p:nvSpPr>
        <p:spPr>
          <a:xfrm>
            <a:off x="5031688" y="5665699"/>
            <a:ext cx="71438" cy="7143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215706"/>
            <a:ext cx="3211501" cy="1556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4" name="TextovéPole 12"/>
          <p:cNvSpPr txBox="1"/>
          <p:nvPr/>
        </p:nvSpPr>
        <p:spPr>
          <a:xfrm>
            <a:off x="827584" y="3644202"/>
            <a:ext cx="3470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A</a:t>
            </a:r>
            <a:r>
              <a:rPr lang="cs-CZ" baseline="-25000" dirty="0" err="1"/>
              <a:t>v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307516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RC filtry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Konstrukce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amplitudové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charakteristiky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899428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Mezi těmito dvěma body je </a:t>
            </a:r>
            <a:r>
              <a:rPr lang="en-US" dirty="0" err="1"/>
              <a:t>někde</a:t>
            </a:r>
            <a:r>
              <a:rPr lang="en-US" dirty="0"/>
              <a:t> </a:t>
            </a:r>
            <a:r>
              <a:rPr lang="cs-CZ" dirty="0"/>
              <a:t>bod, kde jednotkový přenos končí a přenos začíná klesat.</a:t>
            </a:r>
            <a:endParaRPr lang="en-US" dirty="0"/>
          </a:p>
          <a:p>
            <a:r>
              <a:rPr lang="cs-CZ" dirty="0"/>
              <a:t>Tento bod nazýváme mezní kmitočet</a:t>
            </a:r>
            <a:r>
              <a:rPr lang="en-US" dirty="0"/>
              <a:t>.</a:t>
            </a:r>
            <a:r>
              <a:rPr lang="cs-CZ" dirty="0"/>
              <a:t> </a:t>
            </a:r>
          </a:p>
          <a:p>
            <a:endParaRPr lang="en-US" dirty="0"/>
          </a:p>
        </p:txBody>
      </p:sp>
      <p:grpSp>
        <p:nvGrpSpPr>
          <p:cNvPr id="19" name="Skupina 18"/>
          <p:cNvGrpSpPr/>
          <p:nvPr/>
        </p:nvGrpSpPr>
        <p:grpSpPr>
          <a:xfrm>
            <a:off x="777137" y="3500145"/>
            <a:ext cx="4680520" cy="2789537"/>
            <a:chOff x="1187624" y="2492896"/>
            <a:chExt cx="4680520" cy="2789537"/>
          </a:xfrm>
        </p:grpSpPr>
        <p:sp>
          <p:nvSpPr>
            <p:cNvPr id="7" name="Obdélník 6"/>
            <p:cNvSpPr/>
            <p:nvPr/>
          </p:nvSpPr>
          <p:spPr>
            <a:xfrm>
              <a:off x="1187624" y="2492896"/>
              <a:ext cx="4680520" cy="27895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ovéPole 11"/>
            <p:cNvSpPr txBox="1"/>
            <p:nvPr/>
          </p:nvSpPr>
          <p:spPr>
            <a:xfrm>
              <a:off x="5370737" y="4913101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f</a:t>
              </a:r>
            </a:p>
          </p:txBody>
        </p:sp>
        <p:cxnSp>
          <p:nvCxnSpPr>
            <p:cNvPr id="8" name="Přímá spojovací čára 4"/>
            <p:cNvCxnSpPr/>
            <p:nvPr/>
          </p:nvCxnSpPr>
          <p:spPr>
            <a:xfrm rot="5400000">
              <a:off x="727267" y="3744242"/>
              <a:ext cx="2071702" cy="158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6"/>
            <p:cNvCxnSpPr/>
            <p:nvPr/>
          </p:nvCxnSpPr>
          <p:spPr>
            <a:xfrm>
              <a:off x="1691680" y="4708655"/>
              <a:ext cx="3857652" cy="158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šipka 8"/>
            <p:cNvCxnSpPr/>
            <p:nvPr/>
          </p:nvCxnSpPr>
          <p:spPr>
            <a:xfrm>
              <a:off x="5263580" y="4851531"/>
              <a:ext cx="428628" cy="158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šipka 10"/>
            <p:cNvCxnSpPr/>
            <p:nvPr/>
          </p:nvCxnSpPr>
          <p:spPr>
            <a:xfrm rot="5400000" flipH="1" flipV="1">
              <a:off x="1477366" y="2851267"/>
              <a:ext cx="285752" cy="158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2"/>
            <p:cNvSpPr txBox="1"/>
            <p:nvPr/>
          </p:nvSpPr>
          <p:spPr>
            <a:xfrm>
              <a:off x="1334490" y="2636953"/>
              <a:ext cx="2143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 dirty="0"/>
            </a:p>
          </p:txBody>
        </p:sp>
        <p:sp>
          <p:nvSpPr>
            <p:cNvPr id="16" name="TextovéPole 17"/>
            <p:cNvSpPr txBox="1"/>
            <p:nvPr/>
          </p:nvSpPr>
          <p:spPr>
            <a:xfrm>
              <a:off x="1405928" y="4637217"/>
              <a:ext cx="28575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0</a:t>
              </a:r>
            </a:p>
          </p:txBody>
        </p:sp>
        <p:sp>
          <p:nvSpPr>
            <p:cNvPr id="17" name="TextovéPole 18"/>
            <p:cNvSpPr txBox="1"/>
            <p:nvPr/>
          </p:nvSpPr>
          <p:spPr>
            <a:xfrm>
              <a:off x="1405928" y="2994143"/>
              <a:ext cx="2143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dirty="0"/>
                <a:t>1</a:t>
              </a:r>
            </a:p>
          </p:txBody>
        </p:sp>
      </p:grpSp>
      <p:sp>
        <p:nvSpPr>
          <p:cNvPr id="5" name="TextovéPole 4"/>
          <p:cNvSpPr txBox="1"/>
          <p:nvPr/>
        </p:nvSpPr>
        <p:spPr>
          <a:xfrm>
            <a:off x="3952674" y="3274870"/>
            <a:ext cx="1323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0000FF"/>
                </a:solidFill>
              </a:rPr>
              <a:t>A</a:t>
            </a:r>
            <a:r>
              <a:rPr lang="cs-CZ" b="1" baseline="-25000" dirty="0" err="1">
                <a:solidFill>
                  <a:srgbClr val="0000FF"/>
                </a:solidFill>
              </a:rPr>
              <a:t>v</a:t>
            </a:r>
            <a:r>
              <a:rPr lang="cs-CZ" b="1" dirty="0">
                <a:solidFill>
                  <a:srgbClr val="0000FF"/>
                </a:solidFill>
              </a:rPr>
              <a:t> = 0,707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3" name="Vývojový diagram: spojka 13"/>
          <p:cNvSpPr/>
          <p:nvPr/>
        </p:nvSpPr>
        <p:spPr>
          <a:xfrm>
            <a:off x="5031688" y="5665699"/>
            <a:ext cx="71438" cy="7143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215706"/>
            <a:ext cx="3211501" cy="1556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24" name="Přímá spojnice 23"/>
          <p:cNvCxnSpPr/>
          <p:nvPr/>
        </p:nvCxnSpPr>
        <p:spPr>
          <a:xfrm flipV="1">
            <a:off x="1363093" y="4144268"/>
            <a:ext cx="1912763" cy="104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>
            <a:endCxn id="23" idx="5"/>
          </p:cNvCxnSpPr>
          <p:nvPr/>
        </p:nvCxnSpPr>
        <p:spPr>
          <a:xfrm>
            <a:off x="3275856" y="4149499"/>
            <a:ext cx="1816808" cy="1577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Vývojový diagram: spojka 13"/>
          <p:cNvSpPr/>
          <p:nvPr/>
        </p:nvSpPr>
        <p:spPr>
          <a:xfrm>
            <a:off x="3240137" y="4122072"/>
            <a:ext cx="71438" cy="7143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0" name="Vývojový diagram: spojka 13"/>
          <p:cNvSpPr/>
          <p:nvPr/>
        </p:nvSpPr>
        <p:spPr>
          <a:xfrm>
            <a:off x="1317706" y="4122072"/>
            <a:ext cx="71438" cy="7143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cxnSp>
        <p:nvCxnSpPr>
          <p:cNvPr id="31" name="Přímá spojovací čára 4"/>
          <p:cNvCxnSpPr/>
          <p:nvPr/>
        </p:nvCxnSpPr>
        <p:spPr>
          <a:xfrm>
            <a:off x="3275856" y="4001392"/>
            <a:ext cx="0" cy="1786744"/>
          </a:xfrm>
          <a:prstGeom prst="lin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11"/>
          <p:cNvSpPr txBox="1"/>
          <p:nvPr/>
        </p:nvSpPr>
        <p:spPr>
          <a:xfrm>
            <a:off x="3102306" y="5829132"/>
            <a:ext cx="43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f</a:t>
            </a:r>
            <a:r>
              <a:rPr lang="cs-CZ" baseline="-25000" dirty="0" err="1"/>
              <a:t>c</a:t>
            </a:r>
            <a:endParaRPr lang="cs-CZ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1619672" y="4687628"/>
                <a:ext cx="1349857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𝒇</m:t>
                      </m:r>
                      <m:r>
                        <a:rPr lang="cs-CZ" b="1" i="1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𝒄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𝝅</m:t>
                          </m:r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𝑹𝑪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687628"/>
                <a:ext cx="1349857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Přímá spojovací šipka 48"/>
          <p:cNvCxnSpPr/>
          <p:nvPr/>
        </p:nvCxnSpPr>
        <p:spPr>
          <a:xfrm flipV="1">
            <a:off x="2822624" y="4293096"/>
            <a:ext cx="387395" cy="587212"/>
          </a:xfrm>
          <a:prstGeom prst="straightConnector1">
            <a:avLst/>
          </a:prstGeom>
          <a:solidFill>
            <a:schemeClr val="bg1"/>
          </a:solidFill>
          <a:ln w="28575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48"/>
          <p:cNvCxnSpPr/>
          <p:nvPr/>
        </p:nvCxnSpPr>
        <p:spPr>
          <a:xfrm flipH="1">
            <a:off x="3347864" y="3610452"/>
            <a:ext cx="628745" cy="511620"/>
          </a:xfrm>
          <a:prstGeom prst="straightConnector1">
            <a:avLst/>
          </a:prstGeom>
          <a:solidFill>
            <a:schemeClr val="bg1"/>
          </a:solidFill>
          <a:ln w="28575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924003" y="3259618"/>
            <a:ext cx="273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Jednotkový přenos končí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976609" y="3791949"/>
            <a:ext cx="2599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 Přenos začíná klesat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48" name="Přímá spojovací šipka 48"/>
          <p:cNvCxnSpPr/>
          <p:nvPr/>
        </p:nvCxnSpPr>
        <p:spPr>
          <a:xfrm>
            <a:off x="2435229" y="3610452"/>
            <a:ext cx="774790" cy="391734"/>
          </a:xfrm>
          <a:prstGeom prst="straightConnector1">
            <a:avLst/>
          </a:prstGeom>
          <a:solidFill>
            <a:schemeClr val="bg1"/>
          </a:solidFill>
          <a:ln w="28575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šipka 48"/>
          <p:cNvCxnSpPr/>
          <p:nvPr/>
        </p:nvCxnSpPr>
        <p:spPr>
          <a:xfrm flipH="1">
            <a:off x="3419872" y="4001392"/>
            <a:ext cx="648073" cy="159889"/>
          </a:xfrm>
          <a:prstGeom prst="straightConnector1">
            <a:avLst/>
          </a:prstGeom>
          <a:solidFill>
            <a:schemeClr val="bg1"/>
          </a:solidFill>
          <a:ln w="28575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12"/>
          <p:cNvSpPr txBox="1"/>
          <p:nvPr/>
        </p:nvSpPr>
        <p:spPr>
          <a:xfrm>
            <a:off x="827584" y="3644202"/>
            <a:ext cx="3470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A</a:t>
            </a:r>
            <a:r>
              <a:rPr lang="cs-CZ" baseline="-25000" dirty="0" err="1"/>
              <a:t>v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2131201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RC filtry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</a:rPr>
              <a:t>Fázová</a:t>
            </a:r>
            <a:r>
              <a:rPr lang="en-US" dirty="0">
                <a:ln w="0" cap="sq" cmpd="sng">
                  <a:noFill/>
                  <a:miter lim="800000"/>
                </a:ln>
              </a:rPr>
              <a:t> </a:t>
            </a:r>
            <a:r>
              <a:rPr lang="en-US" dirty="0" err="1">
                <a:ln w="0" cap="sq" cmpd="sng">
                  <a:noFill/>
                  <a:miter lim="800000"/>
                </a:ln>
              </a:rPr>
              <a:t>charakteristika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899428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malém</a:t>
            </a:r>
            <a:r>
              <a:rPr lang="en-US" dirty="0"/>
              <a:t> </a:t>
            </a:r>
            <a:r>
              <a:rPr lang="en-US" dirty="0" err="1"/>
              <a:t>kmitočtu</a:t>
            </a:r>
            <a:r>
              <a:rPr lang="en-US" dirty="0"/>
              <a:t> </a:t>
            </a:r>
            <a:r>
              <a:rPr lang="en-US" dirty="0" err="1"/>
              <a:t>stačí</a:t>
            </a:r>
            <a:r>
              <a:rPr lang="en-US" dirty="0"/>
              <a:t> </a:t>
            </a:r>
            <a:r>
              <a:rPr lang="en-US" dirty="0" err="1"/>
              <a:t>nabíjení</a:t>
            </a:r>
            <a:r>
              <a:rPr lang="en-US" dirty="0"/>
              <a:t> – </a:t>
            </a:r>
            <a:r>
              <a:rPr lang="en-US" dirty="0" err="1"/>
              <a:t>vybíjení</a:t>
            </a:r>
            <a:r>
              <a:rPr lang="en-US" dirty="0"/>
              <a:t> </a:t>
            </a:r>
            <a:r>
              <a:rPr lang="en-US" dirty="0" err="1"/>
              <a:t>kondenzátoru</a:t>
            </a:r>
            <a:r>
              <a:rPr lang="en-US" dirty="0"/>
              <a:t> </a:t>
            </a:r>
            <a:r>
              <a:rPr lang="en-US" dirty="0" err="1"/>
              <a:t>sledovat</a:t>
            </a:r>
            <a:r>
              <a:rPr lang="en-US" dirty="0"/>
              <a:t> </a:t>
            </a:r>
            <a:r>
              <a:rPr lang="en-US" dirty="0" err="1"/>
              <a:t>změny</a:t>
            </a:r>
            <a:r>
              <a:rPr lang="en-US" dirty="0"/>
              <a:t> </a:t>
            </a:r>
            <a:r>
              <a:rPr lang="en-US" dirty="0" err="1"/>
              <a:t>vstupního</a:t>
            </a:r>
            <a:r>
              <a:rPr lang="en-US" dirty="0"/>
              <a:t> </a:t>
            </a:r>
            <a:r>
              <a:rPr lang="en-US" dirty="0" err="1"/>
              <a:t>napětí</a:t>
            </a:r>
            <a:r>
              <a:rPr lang="en-US" dirty="0"/>
              <a:t>. </a:t>
            </a:r>
            <a:r>
              <a:rPr lang="en-US" dirty="0" err="1"/>
              <a:t>Fázový</a:t>
            </a:r>
            <a:r>
              <a:rPr lang="en-US" dirty="0"/>
              <a:t> </a:t>
            </a:r>
            <a:r>
              <a:rPr lang="en-US" dirty="0" err="1"/>
              <a:t>posun</a:t>
            </a:r>
            <a:r>
              <a:rPr lang="en-US" dirty="0"/>
              <a:t> je </a:t>
            </a:r>
            <a:r>
              <a:rPr lang="en-US" dirty="0" err="1"/>
              <a:t>téměř</a:t>
            </a:r>
            <a:r>
              <a:rPr lang="en-US" dirty="0"/>
              <a:t> </a:t>
            </a:r>
            <a:r>
              <a:rPr lang="en-US" dirty="0" err="1"/>
              <a:t>nulový</a:t>
            </a:r>
            <a:r>
              <a:rPr lang="en-US" dirty="0"/>
              <a:t>.</a:t>
            </a:r>
            <a:endParaRPr lang="cs-CZ" dirty="0"/>
          </a:p>
          <a:p>
            <a:endParaRPr lang="en-US" dirty="0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215706"/>
            <a:ext cx="3211501" cy="1556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2022828"/>
            <a:ext cx="5334237" cy="3206372"/>
          </a:xfrm>
          <a:prstGeom prst="rect">
            <a:avLst/>
          </a:prstGeom>
        </p:spPr>
      </p:pic>
      <p:sp>
        <p:nvSpPr>
          <p:cNvPr id="38" name="TextovéPole 11"/>
          <p:cNvSpPr txBox="1"/>
          <p:nvPr/>
        </p:nvSpPr>
        <p:spPr>
          <a:xfrm>
            <a:off x="2915816" y="4994026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err="1"/>
              <a:t>f</a:t>
            </a:r>
            <a:r>
              <a:rPr lang="cs-CZ" sz="1200" b="1" baseline="-25000" dirty="0" err="1"/>
              <a:t>c</a:t>
            </a:r>
            <a:r>
              <a:rPr lang="en-US" sz="1200" b="1" dirty="0"/>
              <a:t> = 1000 Hz</a:t>
            </a:r>
            <a:endParaRPr lang="cs-CZ" sz="1200" b="1" dirty="0"/>
          </a:p>
        </p:txBody>
      </p:sp>
      <p:cxnSp>
        <p:nvCxnSpPr>
          <p:cNvPr id="40" name="Přímá spojovací šipka 48"/>
          <p:cNvCxnSpPr/>
          <p:nvPr/>
        </p:nvCxnSpPr>
        <p:spPr>
          <a:xfrm flipH="1">
            <a:off x="1619672" y="1621010"/>
            <a:ext cx="628745" cy="511620"/>
          </a:xfrm>
          <a:prstGeom prst="straightConnector1">
            <a:avLst/>
          </a:prstGeom>
          <a:solidFill>
            <a:schemeClr val="bg1"/>
          </a:solidFill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218404" y="5530006"/>
            <a:ext cx="54337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velkém</a:t>
            </a:r>
            <a:r>
              <a:rPr lang="en-US" dirty="0"/>
              <a:t> </a:t>
            </a:r>
            <a:r>
              <a:rPr lang="en-US" dirty="0" err="1"/>
              <a:t>kmitočtu</a:t>
            </a:r>
            <a:r>
              <a:rPr lang="en-US" dirty="0"/>
              <a:t> </a:t>
            </a:r>
            <a:r>
              <a:rPr lang="en-US" dirty="0" err="1"/>
              <a:t>nestačí</a:t>
            </a:r>
            <a:r>
              <a:rPr lang="en-US" dirty="0"/>
              <a:t> </a:t>
            </a:r>
            <a:r>
              <a:rPr lang="en-US" dirty="0" err="1"/>
              <a:t>nabíjení</a:t>
            </a:r>
            <a:r>
              <a:rPr lang="en-US" dirty="0"/>
              <a:t> – </a:t>
            </a:r>
            <a:r>
              <a:rPr lang="en-US" dirty="0" err="1"/>
              <a:t>vybíjení</a:t>
            </a:r>
            <a:r>
              <a:rPr lang="en-US" dirty="0"/>
              <a:t> </a:t>
            </a:r>
            <a:r>
              <a:rPr lang="en-US" dirty="0" err="1"/>
              <a:t>kondenzátoru</a:t>
            </a:r>
            <a:r>
              <a:rPr lang="en-US" dirty="0"/>
              <a:t> </a:t>
            </a:r>
            <a:r>
              <a:rPr lang="en-US" dirty="0" err="1"/>
              <a:t>sledovat</a:t>
            </a:r>
            <a:r>
              <a:rPr lang="en-US" dirty="0"/>
              <a:t> </a:t>
            </a:r>
            <a:r>
              <a:rPr lang="en-US" dirty="0" err="1"/>
              <a:t>změny</a:t>
            </a:r>
            <a:r>
              <a:rPr lang="en-US" dirty="0"/>
              <a:t> </a:t>
            </a:r>
            <a:r>
              <a:rPr lang="en-US" dirty="0" err="1"/>
              <a:t>vstupního</a:t>
            </a:r>
            <a:r>
              <a:rPr lang="en-US" dirty="0"/>
              <a:t> </a:t>
            </a:r>
            <a:r>
              <a:rPr lang="en-US" dirty="0" err="1"/>
              <a:t>napětí</a:t>
            </a:r>
            <a:r>
              <a:rPr lang="en-US" dirty="0"/>
              <a:t>. </a:t>
            </a:r>
            <a:r>
              <a:rPr lang="en-US" dirty="0" err="1"/>
              <a:t>Fázový</a:t>
            </a:r>
            <a:r>
              <a:rPr lang="en-US" dirty="0"/>
              <a:t> </a:t>
            </a:r>
            <a:r>
              <a:rPr lang="en-US" dirty="0" err="1"/>
              <a:t>posun</a:t>
            </a:r>
            <a:r>
              <a:rPr lang="en-US" dirty="0"/>
              <a:t> je </a:t>
            </a:r>
            <a:r>
              <a:rPr lang="en-US" dirty="0" err="1"/>
              <a:t>největší</a:t>
            </a:r>
            <a:r>
              <a:rPr lang="en-US" dirty="0"/>
              <a:t>, </a:t>
            </a:r>
            <a:r>
              <a:rPr lang="en-US" dirty="0" err="1"/>
              <a:t>skoro</a:t>
            </a:r>
            <a:r>
              <a:rPr lang="en-US" dirty="0"/>
              <a:t> 90°.</a:t>
            </a:r>
          </a:p>
        </p:txBody>
      </p:sp>
      <p:cxnSp>
        <p:nvCxnSpPr>
          <p:cNvPr id="44" name="Přímá spojovací šipka 48"/>
          <p:cNvCxnSpPr/>
          <p:nvPr/>
        </p:nvCxnSpPr>
        <p:spPr>
          <a:xfrm flipV="1">
            <a:off x="3779912" y="4912324"/>
            <a:ext cx="1296144" cy="614450"/>
          </a:xfrm>
          <a:prstGeom prst="straightConnector1">
            <a:avLst/>
          </a:prstGeom>
          <a:solidFill>
            <a:schemeClr val="bg1"/>
          </a:solidFill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5508104" y="1846272"/>
            <a:ext cx="3535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mezním</a:t>
            </a:r>
            <a:r>
              <a:rPr lang="en-US" dirty="0"/>
              <a:t> </a:t>
            </a:r>
            <a:r>
              <a:rPr lang="en-US" dirty="0" err="1"/>
              <a:t>kmitočtu</a:t>
            </a:r>
            <a:r>
              <a:rPr lang="en-US" dirty="0"/>
              <a:t> je </a:t>
            </a:r>
            <a:r>
              <a:rPr lang="en-US" dirty="0" err="1"/>
              <a:t>fázový</a:t>
            </a:r>
            <a:r>
              <a:rPr lang="en-US" dirty="0"/>
              <a:t> </a:t>
            </a:r>
            <a:r>
              <a:rPr lang="en-US" dirty="0" err="1"/>
              <a:t>posun</a:t>
            </a:r>
            <a:r>
              <a:rPr lang="en-US" dirty="0"/>
              <a:t> </a:t>
            </a:r>
            <a:r>
              <a:rPr lang="en-US" dirty="0" err="1"/>
              <a:t>přesně</a:t>
            </a:r>
            <a:r>
              <a:rPr lang="en-US" dirty="0"/>
              <a:t> 45°.</a:t>
            </a:r>
          </a:p>
        </p:txBody>
      </p:sp>
      <p:cxnSp>
        <p:nvCxnSpPr>
          <p:cNvPr id="46" name="Přímá spojovací šipka 48"/>
          <p:cNvCxnSpPr/>
          <p:nvPr/>
        </p:nvCxnSpPr>
        <p:spPr>
          <a:xfrm flipH="1">
            <a:off x="3527885" y="2492603"/>
            <a:ext cx="3276363" cy="1016219"/>
          </a:xfrm>
          <a:prstGeom prst="straightConnector1">
            <a:avLst/>
          </a:prstGeom>
          <a:solidFill>
            <a:schemeClr val="bg1"/>
          </a:solidFill>
          <a:ln w="508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072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9354</TotalTime>
  <Words>1362</Words>
  <Application>Microsoft Office PowerPoint</Application>
  <PresentationFormat>On-screen Show (4:3)</PresentationFormat>
  <Paragraphs>351</Paragraphs>
  <Slides>21</Slides>
  <Notes>21</Notes>
  <HiddenSlides>0</HiddenSlides>
  <MMClips>2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 </vt:lpstr>
      <vt:lpstr>Definice</vt:lpstr>
      <vt:lpstr>Popis</vt:lpstr>
      <vt:lpstr>Konstrukce amplitudové charakteristiky</vt:lpstr>
      <vt:lpstr>Konstrukce amplitudové charakteristiky</vt:lpstr>
      <vt:lpstr>Konstrukce amplitudové charakteristiky</vt:lpstr>
      <vt:lpstr>Konstrukce amplitudové charakteristiky</vt:lpstr>
      <vt:lpstr>Konstrukce amplitudové charakteristiky</vt:lpstr>
      <vt:lpstr>Fázová charakteristika</vt:lpstr>
      <vt:lpstr>Fázorový diagram, časové průběhy</vt:lpstr>
      <vt:lpstr>Fázorový diagram, časové průběhy</vt:lpstr>
      <vt:lpstr>Fázorový diagram, časové průběhy</vt:lpstr>
      <vt:lpstr>Shrnutí</vt:lpstr>
      <vt:lpstr>Shrnutí</vt:lpstr>
      <vt:lpstr>Shrnutí</vt:lpstr>
      <vt:lpstr>Dolní propust – video</vt:lpstr>
      <vt:lpstr>Dolní propust – video</vt:lpstr>
      <vt:lpstr>Úloha</vt:lpstr>
      <vt:lpstr>Řešení</vt:lpstr>
      <vt:lpstr>Odkazy</vt:lpstr>
      <vt:lpstr>Anglicky v odborných předmětech "Support of teaching technical subjects in English“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416</cp:revision>
  <dcterms:created xsi:type="dcterms:W3CDTF">2011-08-12T09:23:29Z</dcterms:created>
  <dcterms:modified xsi:type="dcterms:W3CDTF">2025-03-07T19:30:54Z</dcterms:modified>
</cp:coreProperties>
</file>