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89" r:id="rId4"/>
    <p:sldId id="299" r:id="rId5"/>
    <p:sldId id="300" r:id="rId6"/>
    <p:sldId id="301" r:id="rId7"/>
    <p:sldId id="302" r:id="rId8"/>
    <p:sldId id="303" r:id="rId9"/>
    <p:sldId id="305" r:id="rId10"/>
    <p:sldId id="306" r:id="rId11"/>
    <p:sldId id="307" r:id="rId12"/>
    <p:sldId id="309" r:id="rId13"/>
    <p:sldId id="311" r:id="rId14"/>
    <p:sldId id="286" r:id="rId15"/>
    <p:sldId id="308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6" autoAdjust="0"/>
    <p:restoredTop sz="94664" autoAdjust="0"/>
  </p:normalViewPr>
  <p:slideViewPr>
    <p:cSldViewPr>
      <p:cViewPr varScale="1">
        <p:scale>
          <a:sx n="130" d="100"/>
          <a:sy n="130" d="100"/>
        </p:scale>
        <p:origin x="138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03.04.2022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65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47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34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5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72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8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3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1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7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50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0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7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5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Low-Pass Filter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Filters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Low-Pass Filter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Filters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M5T5_kgdI&amp;feature=em-subs_digest-vre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gfhNjMuQM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lagfhNjMuQ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5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earn.open.ac.uk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animations.physics.unsw.edu.au/jw/calculus.htm" TargetMode="Externa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hyperlink" Target="http://www.thefreedictionary.com/" TargetMode="External"/><Relationship Id="rId5" Type="http://schemas.openxmlformats.org/officeDocument/2006/relationships/hyperlink" Target="http://www.wikipedia.com/" TargetMode="External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>
                <a:solidFill>
                  <a:srgbClr val="0D296F"/>
                </a:solidFill>
                <a:effectLst/>
              </a:rPr>
              <a:t>Anglicky v odborných předmětech</a:t>
            </a:r>
            <a:br>
              <a:rPr lang="cs-CZ" sz="3200" dirty="0">
                <a:solidFill>
                  <a:srgbClr val="0D296F"/>
                </a:solidFill>
              </a:rPr>
            </a:br>
            <a:r>
              <a:rPr lang="cs-CZ" sz="2200" dirty="0">
                <a:solidFill>
                  <a:srgbClr val="0D296F"/>
                </a:solidFill>
              </a:rPr>
              <a:t>"Support </a:t>
            </a:r>
            <a:r>
              <a:rPr lang="cs-CZ" sz="2200" dirty="0" err="1">
                <a:solidFill>
                  <a:srgbClr val="0D296F"/>
                </a:solidFill>
              </a:rPr>
              <a:t>of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teaching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technical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subjects</a:t>
            </a:r>
            <a:r>
              <a:rPr lang="cs-CZ" sz="2200" dirty="0">
                <a:solidFill>
                  <a:srgbClr val="0D296F"/>
                </a:solidFill>
              </a:rPr>
              <a:t> in </a:t>
            </a:r>
            <a:r>
              <a:rPr lang="cs-CZ" sz="2200" dirty="0" err="1">
                <a:solidFill>
                  <a:srgbClr val="0D296F"/>
                </a:solidFill>
              </a:rPr>
              <a:t>English</a:t>
            </a:r>
            <a:r>
              <a:rPr lang="cs-CZ" sz="2200" dirty="0">
                <a:solidFill>
                  <a:srgbClr val="0D296F"/>
                </a:solidFill>
              </a:rPr>
              <a:t>“</a:t>
            </a: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088" y="3213100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Tutorial</a:t>
            </a:r>
            <a:r>
              <a:rPr lang="cs-CZ" sz="1600" b="1" dirty="0">
                <a:solidFill>
                  <a:srgbClr val="0D296F"/>
                </a:solidFill>
              </a:rPr>
              <a:t>: </a:t>
            </a:r>
            <a:r>
              <a:rPr lang="cs-CZ" sz="1600" b="1" dirty="0" err="1">
                <a:solidFill>
                  <a:srgbClr val="0D296F"/>
                </a:solidFill>
              </a:rPr>
              <a:t>Mechanic</a:t>
            </a:r>
            <a:r>
              <a:rPr lang="cs-CZ" sz="1600" b="1" dirty="0">
                <a:solidFill>
                  <a:srgbClr val="0D296F"/>
                </a:solidFill>
              </a:rPr>
              <a:t> – </a:t>
            </a:r>
            <a:r>
              <a:rPr lang="cs-CZ" sz="1600" b="1" dirty="0" err="1">
                <a:solidFill>
                  <a:srgbClr val="0D296F"/>
                </a:solidFill>
              </a:rPr>
              <a:t>electrician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Topic</a:t>
            </a:r>
            <a:r>
              <a:rPr lang="cs-CZ" sz="1600" b="1" dirty="0">
                <a:solidFill>
                  <a:srgbClr val="0D296F"/>
                </a:solidFill>
              </a:rPr>
              <a:t>:   </a:t>
            </a:r>
            <a:r>
              <a:rPr lang="cs-CZ" sz="1600" b="1" dirty="0" err="1">
                <a:solidFill>
                  <a:srgbClr val="0D296F"/>
                </a:solidFill>
              </a:rPr>
              <a:t>Electronics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 II. </a:t>
            </a:r>
            <a:r>
              <a:rPr lang="cs-CZ" sz="1600" b="1" dirty="0" err="1">
                <a:solidFill>
                  <a:srgbClr val="0D296F"/>
                </a:solidFill>
              </a:rPr>
              <a:t>class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 RC </a:t>
            </a:r>
            <a:r>
              <a:rPr lang="cs-CZ" sz="1600" b="1" dirty="0" err="1">
                <a:solidFill>
                  <a:srgbClr val="0D296F"/>
                </a:solidFill>
              </a:rPr>
              <a:t>Filters</a:t>
            </a:r>
            <a:r>
              <a:rPr lang="cs-CZ" sz="1600" b="1" dirty="0">
                <a:solidFill>
                  <a:srgbClr val="0D296F"/>
                </a:solidFill>
              </a:rPr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            RC </a:t>
            </a:r>
            <a:r>
              <a:rPr lang="cs-CZ" sz="1600" b="1" dirty="0" err="1">
                <a:solidFill>
                  <a:srgbClr val="0D296F"/>
                </a:solidFill>
              </a:rPr>
              <a:t>Low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Pass</a:t>
            </a:r>
            <a:r>
              <a:rPr lang="cs-CZ" sz="1600" b="1" dirty="0">
                <a:solidFill>
                  <a:srgbClr val="0D296F"/>
                </a:solidFill>
              </a:rPr>
              <a:t> </a:t>
            </a:r>
            <a:r>
              <a:rPr lang="cs-CZ" sz="1600" b="1" dirty="0" err="1">
                <a:solidFill>
                  <a:srgbClr val="0D296F"/>
                </a:solidFill>
              </a:rPr>
              <a:t>Filter</a:t>
            </a:r>
            <a:endParaRPr lang="cs-CZ" sz="16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600" b="1" dirty="0" err="1">
                <a:solidFill>
                  <a:srgbClr val="0D296F"/>
                </a:solidFill>
              </a:rPr>
              <a:t>Created</a:t>
            </a:r>
            <a:r>
              <a:rPr lang="cs-CZ" sz="1600" b="1" dirty="0">
                <a:solidFill>
                  <a:srgbClr val="0D296F"/>
                </a:solidFill>
              </a:rPr>
              <a:t> by: Ing. Jaroslav 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6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D296F"/>
                </a:solidFill>
              </a:rPr>
              <a:t>AVOP-ELEKTRO-Ber-007</a:t>
            </a: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  <p:pic>
        <p:nvPicPr>
          <p:cNvPr id="7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5445224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stopband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 </a:t>
            </a:r>
            <a:r>
              <a:rPr lang="en-US" dirty="0"/>
              <a:t>falls off at 20</a:t>
            </a:r>
            <a:r>
              <a:rPr lang="cs-CZ" dirty="0"/>
              <a:t> </a:t>
            </a:r>
            <a:r>
              <a:rPr lang="en-US" dirty="0"/>
              <a:t>dB per decade </a:t>
            </a:r>
            <a:r>
              <a:rPr lang="cs-CZ" dirty="0"/>
              <a:t>(</a:t>
            </a:r>
            <a:r>
              <a:rPr lang="en-US" dirty="0"/>
              <a:t>or 6</a:t>
            </a:r>
            <a:r>
              <a:rPr lang="cs-CZ" dirty="0"/>
              <a:t> </a:t>
            </a:r>
            <a:r>
              <a:rPr lang="en-US" dirty="0"/>
              <a:t>dB per octave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tells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)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W</a:t>
            </a:r>
            <a:r>
              <a:rPr lang="en-US" dirty="0"/>
              <a:t>hen the frequency increases by a factor of 10</a:t>
            </a:r>
            <a:r>
              <a:rPr lang="cs-CZ" dirty="0"/>
              <a:t>, </a:t>
            </a:r>
            <a:r>
              <a:rPr lang="en-US" dirty="0"/>
              <a:t>the gain decrease</a:t>
            </a:r>
            <a:r>
              <a:rPr lang="cs-CZ" dirty="0"/>
              <a:t>s</a:t>
            </a:r>
            <a:r>
              <a:rPr lang="en-US" dirty="0"/>
              <a:t> by a factor of 10 </a:t>
            </a:r>
            <a:r>
              <a:rPr lang="cs-CZ" dirty="0"/>
              <a:t>(</a:t>
            </a:r>
            <a:r>
              <a:rPr lang="cs-CZ" dirty="0" err="1"/>
              <a:t>i.e</a:t>
            </a:r>
            <a:r>
              <a:rPr lang="cs-CZ" dirty="0"/>
              <a:t>. 20 dB).</a:t>
            </a:r>
          </a:p>
          <a:p>
            <a:r>
              <a:rPr lang="cs-CZ" dirty="0"/>
              <a:t>W</a:t>
            </a:r>
            <a:r>
              <a:rPr lang="en-US" dirty="0"/>
              <a:t>hen the frequency increases by a factor of </a:t>
            </a:r>
            <a:r>
              <a:rPr lang="cs-CZ" dirty="0"/>
              <a:t>2, </a:t>
            </a:r>
            <a:r>
              <a:rPr lang="en-US" dirty="0"/>
              <a:t>the gain decrease</a:t>
            </a:r>
            <a:r>
              <a:rPr lang="cs-CZ" dirty="0"/>
              <a:t>s</a:t>
            </a:r>
            <a:r>
              <a:rPr lang="en-US" dirty="0"/>
              <a:t> by a factor of </a:t>
            </a:r>
            <a:r>
              <a:rPr lang="cs-CZ" dirty="0"/>
              <a:t>2 (</a:t>
            </a:r>
            <a:r>
              <a:rPr lang="cs-CZ" dirty="0" err="1"/>
              <a:t>i.e</a:t>
            </a:r>
            <a:r>
              <a:rPr lang="cs-CZ" dirty="0"/>
              <a:t>. 6 dB).</a:t>
            </a:r>
            <a:endParaRPr lang="en-US" dirty="0"/>
          </a:p>
          <a:p>
            <a:endParaRPr lang="en-US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5" y="2700133"/>
            <a:ext cx="5256037" cy="36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Levá složená závorka 39"/>
          <p:cNvSpPr/>
          <p:nvPr/>
        </p:nvSpPr>
        <p:spPr>
          <a:xfrm rot="5400000">
            <a:off x="1720788" y="4923841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Levá složená závorka 40"/>
          <p:cNvSpPr/>
          <p:nvPr/>
        </p:nvSpPr>
        <p:spPr>
          <a:xfrm rot="5400000">
            <a:off x="4031134" y="4635047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1345357" y="5541565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655703" y="5545297"/>
            <a:ext cx="92413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90184" y="2931168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47" name="Přímá spojnice 46"/>
          <p:cNvCxnSpPr>
            <a:endCxn id="46" idx="3"/>
          </p:cNvCxnSpPr>
          <p:nvPr/>
        </p:nvCxnSpPr>
        <p:spPr>
          <a:xfrm flipH="1">
            <a:off x="767771" y="3066947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2818203" y="2931168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020358" y="5125996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52" name="Přímá spojnice se šipkou 51"/>
          <p:cNvCxnSpPr/>
          <p:nvPr/>
        </p:nvCxnSpPr>
        <p:spPr>
          <a:xfrm flipH="1">
            <a:off x="2847082" y="5397555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11"/>
          <p:cNvSpPr txBox="1"/>
          <p:nvPr/>
        </p:nvSpPr>
        <p:spPr>
          <a:xfrm>
            <a:off x="4926394" y="6126651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56" name="Přímá spojovací šipka 8"/>
          <p:cNvCxnSpPr/>
          <p:nvPr/>
        </p:nvCxnSpPr>
        <p:spPr>
          <a:xfrm>
            <a:off x="5130606" y="6235252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8"/>
          <p:cNvCxnSpPr/>
          <p:nvPr/>
        </p:nvCxnSpPr>
        <p:spPr>
          <a:xfrm flipV="1">
            <a:off x="720921" y="3511270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11"/>
          <p:cNvSpPr txBox="1"/>
          <p:nvPr/>
        </p:nvSpPr>
        <p:spPr>
          <a:xfrm>
            <a:off x="395535" y="3501301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2699791" y="6274774"/>
            <a:ext cx="576064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944496" y="3508754"/>
            <a:ext cx="138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-20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(-6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 flipH="1">
            <a:off x="3713463" y="3682030"/>
            <a:ext cx="266145" cy="23103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395536" y="899428"/>
                <a:ext cx="8568952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At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b="1" dirty="0" err="1"/>
                  <a:t>cutoff</a:t>
                </a:r>
                <a:r>
                  <a:rPr lang="cs-CZ" b="1" dirty="0"/>
                  <a:t> </a:t>
                </a:r>
                <a:r>
                  <a:rPr lang="cs-CZ" b="1" dirty="0" err="1"/>
                  <a:t>frequency</a:t>
                </a:r>
                <a:r>
                  <a:rPr lang="cs-CZ" b="1" dirty="0"/>
                  <a:t> </a:t>
                </a:r>
                <a:r>
                  <a:rPr lang="cs-CZ" dirty="0" err="1"/>
                  <a:t>f</a:t>
                </a:r>
                <a:r>
                  <a:rPr lang="cs-CZ" baseline="-25000" dirty="0" err="1"/>
                  <a:t>c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voltage</a:t>
                </a:r>
                <a:r>
                  <a:rPr lang="cs-CZ" dirty="0"/>
                  <a:t> </a:t>
                </a:r>
                <a:r>
                  <a:rPr lang="cs-CZ" dirty="0" err="1"/>
                  <a:t>gain</a:t>
                </a:r>
                <a:r>
                  <a:rPr lang="cs-CZ" dirty="0"/>
                  <a:t> </a:t>
                </a:r>
                <a:r>
                  <a:rPr lang="cs-CZ" dirty="0" err="1"/>
                  <a:t>A</a:t>
                </a:r>
                <a:r>
                  <a:rPr lang="cs-CZ" baseline="-25000" dirty="0" err="1"/>
                  <a:t>v</a:t>
                </a:r>
                <a:r>
                  <a:rPr lang="cs-CZ" dirty="0"/>
                  <a:t> </a:t>
                </a:r>
                <a:r>
                  <a:rPr lang="cs-CZ" dirty="0" err="1"/>
                  <a:t>falls</a:t>
                </a:r>
                <a:r>
                  <a:rPr lang="cs-CZ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𝟎</m:t>
                    </m:r>
                    <m:r>
                      <a:rPr lang="cs-CZ" b="1" i="1" smtClean="0">
                        <a:latin typeface="Cambria Math"/>
                      </a:rPr>
                      <m:t>.</m:t>
                    </m:r>
                    <m:r>
                      <a:rPr lang="cs-CZ" b="1" i="1" smtClean="0">
                        <a:latin typeface="Cambria Math"/>
                      </a:rPr>
                      <m:t>𝟕𝟎𝟕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r>
                  <a:rPr lang="cs-CZ" dirty="0"/>
                  <a:t>In </a:t>
                </a:r>
                <a:r>
                  <a:rPr lang="cs-CZ" dirty="0" err="1"/>
                  <a:t>other</a:t>
                </a:r>
                <a:r>
                  <a:rPr lang="cs-CZ" dirty="0"/>
                  <a:t> </a:t>
                </a:r>
                <a:r>
                  <a:rPr lang="cs-CZ" dirty="0" err="1"/>
                  <a:t>words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gain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reduced</a:t>
                </a:r>
                <a:r>
                  <a:rPr lang="cs-CZ" dirty="0"/>
                  <a:t> by 3 dB.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78553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40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724128" y="17728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Here</a:t>
            </a:r>
            <a:r>
              <a:rPr lang="cs-CZ" dirty="0"/>
              <a:t> </a:t>
            </a:r>
            <a:r>
              <a:rPr lang="en-US" dirty="0"/>
              <a:t>is the formula for the cut-off frequency</a:t>
            </a:r>
            <a:r>
              <a:rPr lang="cs-CZ" dirty="0"/>
              <a:t>: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𝑹𝑪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5" y="2700133"/>
            <a:ext cx="5256037" cy="36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vá složená závorka 28"/>
          <p:cNvSpPr/>
          <p:nvPr/>
        </p:nvSpPr>
        <p:spPr>
          <a:xfrm rot="5400000">
            <a:off x="1720788" y="4923841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Levá složená závorka 29"/>
          <p:cNvSpPr/>
          <p:nvPr/>
        </p:nvSpPr>
        <p:spPr>
          <a:xfrm rot="5400000">
            <a:off x="4031134" y="4635047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345357" y="5541565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90184" y="2931168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34" name="Přímá spojnice 33"/>
          <p:cNvCxnSpPr>
            <a:endCxn id="33" idx="3"/>
          </p:cNvCxnSpPr>
          <p:nvPr/>
        </p:nvCxnSpPr>
        <p:spPr>
          <a:xfrm flipH="1">
            <a:off x="767771" y="3066947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818203" y="2931168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020358" y="5125996"/>
            <a:ext cx="138620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H="1">
            <a:off x="2847082" y="5397555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11"/>
          <p:cNvSpPr txBox="1"/>
          <p:nvPr/>
        </p:nvSpPr>
        <p:spPr>
          <a:xfrm>
            <a:off x="4926394" y="6126651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43" name="Přímá spojovací šipka 8"/>
          <p:cNvCxnSpPr/>
          <p:nvPr/>
        </p:nvCxnSpPr>
        <p:spPr>
          <a:xfrm>
            <a:off x="5130606" y="6235252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8"/>
          <p:cNvCxnSpPr/>
          <p:nvPr/>
        </p:nvCxnSpPr>
        <p:spPr>
          <a:xfrm flipV="1">
            <a:off x="720921" y="3511270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11"/>
          <p:cNvSpPr txBox="1"/>
          <p:nvPr/>
        </p:nvSpPr>
        <p:spPr>
          <a:xfrm>
            <a:off x="395535" y="3501301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2699791" y="6274774"/>
            <a:ext cx="576064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3944496" y="3508754"/>
            <a:ext cx="138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-20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(-6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61" name="Přímá spojnice se šipkou 60"/>
          <p:cNvCxnSpPr/>
          <p:nvPr/>
        </p:nvCxnSpPr>
        <p:spPr>
          <a:xfrm flipH="1">
            <a:off x="3713463" y="3682030"/>
            <a:ext cx="266145" cy="23103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655703" y="5545297"/>
            <a:ext cx="924138" cy="2769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pic>
        <p:nvPicPr>
          <p:cNvPr id="32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9512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L</a:t>
            </a:r>
            <a:r>
              <a:rPr lang="en-US" dirty="0" err="1"/>
              <a:t>ow</a:t>
            </a:r>
            <a:r>
              <a:rPr lang="en-US" dirty="0"/>
              <a:t> pass filter</a:t>
            </a:r>
            <a:r>
              <a:rPr lang="cs-CZ" dirty="0"/>
              <a:t>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923236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Passive RC low pass filter </a:t>
            </a:r>
            <a:r>
              <a:rPr lang="cs-CZ" dirty="0">
                <a:hlinkClick r:id="rId3"/>
              </a:rPr>
              <a:t>https://www.youtube.com/watch?v=OBM5T5_kgdI&amp;feature=em-subs_digest-vrecs</a:t>
            </a:r>
            <a:endParaRPr lang="cs-CZ" dirty="0"/>
          </a:p>
          <a:p>
            <a:pPr marL="0" lvl="1"/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0528"/>
            <a:ext cx="6416799" cy="44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4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dolní propust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en-US" dirty="0"/>
              <a:t>ow pass filter</a:t>
            </a:r>
            <a:r>
              <a:rPr lang="cs-CZ" dirty="0"/>
              <a:t>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66602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/>
              <a:t>Passive RC low and high pass filter </a:t>
            </a:r>
          </a:p>
          <a:p>
            <a:pPr marL="0" lvl="1"/>
            <a:r>
              <a:rPr lang="cs-CZ" sz="1200" dirty="0">
                <a:hlinkClick r:id="rId4"/>
              </a:rPr>
              <a:t>https://www.youtube.com/watch?v=lagfhNjMuQM</a:t>
            </a:r>
            <a:endParaRPr lang="cs-CZ" sz="1200" dirty="0"/>
          </a:p>
        </p:txBody>
      </p:sp>
      <p:pic>
        <p:nvPicPr>
          <p:cNvPr id="11" name="Online médium 10" title="Low Pass Filters and High Pass Filters - RC and RL Circuits">
            <a:hlinkClick r:id="" action="ppaction://media"/>
            <a:extLst>
              <a:ext uri="{FF2B5EF4-FFF2-40B4-BE49-F238E27FC236}">
                <a16:creationId xmlns:a16="http://schemas.microsoft.com/office/drawing/2014/main" id="{90F3C931-1FDC-46C2-9021-801BBC6D6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277868"/>
            <a:ext cx="9160120" cy="5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Task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Calculate the cut-off frequency for the circuit below and state if it is high pass or low pass.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6732240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523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  <p:pic>
        <p:nvPicPr>
          <p:cNvPr id="12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FF"/>
                </a:solidFill>
              </a:rPr>
              <a:t>Solution</a:t>
            </a:r>
            <a:endParaRPr lang="cs-CZ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6732240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52320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i="1" baseline="-2500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𝟓𝟗𝟐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𝑯𝒛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23528" y="32129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cut-off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frequency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of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circuit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is</a:t>
            </a:r>
            <a:r>
              <a:rPr lang="cs-CZ" b="1" dirty="0">
                <a:solidFill>
                  <a:srgbClr val="0000FF"/>
                </a:solidFill>
              </a:rPr>
              <a:t> 1 592 Hz.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0916" y="432619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A </a:t>
            </a:r>
            <a:r>
              <a:rPr lang="cs-CZ" dirty="0" err="1">
                <a:solidFill>
                  <a:srgbClr val="0000FF"/>
                </a:solidFill>
              </a:rPr>
              <a:t>signal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of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lowest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frequency</a:t>
            </a:r>
            <a:r>
              <a:rPr lang="cs-CZ" dirty="0">
                <a:solidFill>
                  <a:srgbClr val="0000FF"/>
                </a:solidFill>
              </a:rPr>
              <a:t> – a DC </a:t>
            </a:r>
            <a:r>
              <a:rPr lang="cs-CZ" dirty="0" err="1">
                <a:solidFill>
                  <a:srgbClr val="0000FF"/>
                </a:solidFill>
              </a:rPr>
              <a:t>signal</a:t>
            </a:r>
            <a:r>
              <a:rPr lang="cs-CZ" dirty="0">
                <a:solidFill>
                  <a:srgbClr val="0000FF"/>
                </a:solidFill>
              </a:rPr>
              <a:t> – </a:t>
            </a:r>
            <a:r>
              <a:rPr lang="cs-CZ" dirty="0" err="1">
                <a:solidFill>
                  <a:srgbClr val="0000FF"/>
                </a:solidFill>
              </a:rPr>
              <a:t>passes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through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resistor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without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being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reduced</a:t>
            </a:r>
            <a:r>
              <a:rPr lang="cs-CZ" dirty="0">
                <a:solidFill>
                  <a:srgbClr val="0000FF"/>
                </a:solidFill>
              </a:rPr>
              <a:t> by </a:t>
            </a:r>
            <a:r>
              <a:rPr lang="cs-CZ" dirty="0" err="1">
                <a:solidFill>
                  <a:srgbClr val="0000FF"/>
                </a:solidFill>
              </a:rPr>
              <a:t>the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capacitor</a:t>
            </a:r>
            <a:r>
              <a:rPr lang="cs-CZ" dirty="0">
                <a:solidFill>
                  <a:srgbClr val="0000FF"/>
                </a:solidFill>
              </a:rPr>
              <a:t>.</a:t>
            </a:r>
          </a:p>
          <a:p>
            <a:r>
              <a:rPr lang="cs-CZ" b="1" dirty="0" err="1">
                <a:solidFill>
                  <a:srgbClr val="0000FF"/>
                </a:solidFill>
              </a:rPr>
              <a:t>The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circuit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is</a:t>
            </a:r>
            <a:r>
              <a:rPr lang="cs-CZ" b="1" dirty="0">
                <a:solidFill>
                  <a:srgbClr val="0000FF"/>
                </a:solidFill>
              </a:rPr>
              <a:t> a </a:t>
            </a:r>
            <a:r>
              <a:rPr lang="cs-CZ" b="1" dirty="0" err="1">
                <a:solidFill>
                  <a:srgbClr val="0000FF"/>
                </a:solidFill>
              </a:rPr>
              <a:t>low-pass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filter</a:t>
            </a:r>
            <a:r>
              <a:rPr lang="cs-CZ" b="1" dirty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2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5877272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>
                <a:hlinkClick r:id="rId5"/>
              </a:rPr>
              <a:t>http://www.wikipedia.com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6"/>
              </a:rPr>
              <a:t>http://www.thefreedictionary.com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7"/>
              </a:rPr>
              <a:t>http://www.animations.physics.unsw.edu.au/jw/calculus.htm</a:t>
            </a:r>
            <a:endParaRPr lang="cs-CZ" sz="1400" dirty="0"/>
          </a:p>
          <a:p>
            <a:pPr eaLnBrk="1" hangingPunct="1"/>
            <a:r>
              <a:rPr lang="cs-CZ" sz="1400" dirty="0">
                <a:hlinkClick r:id="rId8"/>
              </a:rPr>
              <a:t>http://openlearn.open.ac.uk/</a:t>
            </a:r>
            <a:endParaRPr lang="cs-CZ" sz="1400" dirty="0"/>
          </a:p>
          <a:p>
            <a:pPr marL="109537" indent="0" eaLnBrk="1" hangingPunct="1">
              <a:buNone/>
            </a:pPr>
            <a:endParaRPr lang="cs-CZ" sz="1400" dirty="0"/>
          </a:p>
          <a:p>
            <a:pPr eaLnBrk="1" hangingPunct="1"/>
            <a:endParaRPr lang="cs-CZ" sz="1400" dirty="0"/>
          </a:p>
          <a:p>
            <a:pPr eaLnBrk="1" hangingPunct="1"/>
            <a:endParaRPr lang="en-US" sz="1400" dirty="0"/>
          </a:p>
        </p:txBody>
      </p:sp>
      <p:pic>
        <p:nvPicPr>
          <p:cNvPr id="7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67544" y="558924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395536" y="908720"/>
            <a:ext cx="828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 </a:t>
            </a:r>
            <a:r>
              <a:rPr lang="en-US" b="1" dirty="0"/>
              <a:t>low-pass filter</a:t>
            </a:r>
            <a:r>
              <a:rPr lang="en-US" dirty="0"/>
              <a:t> is a circuit that passes low-frequency signals but attenuates signals with frequencies higher than the cutoff frequency.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Definition</a:t>
            </a:r>
          </a:p>
        </p:txBody>
      </p:sp>
      <p:grpSp>
        <p:nvGrpSpPr>
          <p:cNvPr id="34" name="Skupina 33"/>
          <p:cNvGrpSpPr>
            <a:grpSpLocks noChangeAspect="1"/>
          </p:cNvGrpSpPr>
          <p:nvPr/>
        </p:nvGrpSpPr>
        <p:grpSpPr>
          <a:xfrm>
            <a:off x="1187624" y="1700808"/>
            <a:ext cx="6697733" cy="4641189"/>
            <a:chOff x="1187624" y="1700808"/>
            <a:chExt cx="6697733" cy="46411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29" y="1700808"/>
              <a:ext cx="6552728" cy="458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evá složená závorka 5"/>
            <p:cNvSpPr/>
            <p:nvPr/>
          </p:nvSpPr>
          <p:spPr>
            <a:xfrm rot="5400000">
              <a:off x="3095836" y="4473116"/>
              <a:ext cx="216024" cy="2448272"/>
            </a:xfrm>
            <a:prstGeom prst="leftBrac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Levá složená závorka 11"/>
            <p:cNvSpPr/>
            <p:nvPr/>
          </p:nvSpPr>
          <p:spPr>
            <a:xfrm rot="5400000">
              <a:off x="5976156" y="4113076"/>
              <a:ext cx="216024" cy="3168352"/>
            </a:xfrm>
            <a:prstGeom prst="leftBrac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27784" y="5243236"/>
              <a:ext cx="11521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>
                  <a:solidFill>
                    <a:srgbClr val="0000FF"/>
                  </a:solidFill>
                </a:rPr>
                <a:t>Passband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508104" y="5247888"/>
              <a:ext cx="11521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>
                  <a:solidFill>
                    <a:srgbClr val="0000FF"/>
                  </a:solidFill>
                </a:rPr>
                <a:t>Stopband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7624" y="198884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-3 dB</a:t>
              </a:r>
            </a:p>
          </p:txBody>
        </p:sp>
        <p:cxnSp>
          <p:nvCxnSpPr>
            <p:cNvPr id="13" name="Přímá spojnice 12"/>
            <p:cNvCxnSpPr>
              <a:endCxn id="10" idx="3"/>
            </p:cNvCxnSpPr>
            <p:nvPr/>
          </p:nvCxnSpPr>
          <p:spPr>
            <a:xfrm flipH="1">
              <a:off x="1907704" y="2158117"/>
              <a:ext cx="2808312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463988" y="1988840"/>
              <a:ext cx="0" cy="40324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4716016" y="4725144"/>
              <a:ext cx="17281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>
                  <a:solidFill>
                    <a:srgbClr val="0000FF"/>
                  </a:solidFill>
                </a:rPr>
                <a:t>Cutoff</a:t>
              </a:r>
              <a:r>
                <a:rPr lang="cs-CZ" sz="1600" dirty="0">
                  <a:solidFill>
                    <a:srgbClr val="0000FF"/>
                  </a:solidFill>
                </a:rPr>
                <a:t> </a:t>
              </a:r>
              <a:r>
                <a:rPr lang="cs-CZ" sz="1600" dirty="0" err="1">
                  <a:solidFill>
                    <a:srgbClr val="0000FF"/>
                  </a:solidFill>
                </a:rPr>
                <a:t>frequency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H="1">
              <a:off x="4499992" y="5063698"/>
              <a:ext cx="720080" cy="525542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868144" y="2708920"/>
              <a:ext cx="172819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err="1">
                  <a:solidFill>
                    <a:srgbClr val="0000FF"/>
                  </a:solidFill>
                </a:rPr>
                <a:t>Slope</a:t>
              </a:r>
              <a:r>
                <a:rPr lang="cs-CZ" sz="1600" dirty="0">
                  <a:solidFill>
                    <a:srgbClr val="0000FF"/>
                  </a:solidFill>
                </a:rPr>
                <a:t>:</a:t>
              </a:r>
            </a:p>
            <a:p>
              <a:r>
                <a:rPr lang="cs-CZ" sz="1600" dirty="0">
                  <a:solidFill>
                    <a:srgbClr val="0000FF"/>
                  </a:solidFill>
                </a:rPr>
                <a:t>-20 dB/</a:t>
              </a:r>
              <a:r>
                <a:rPr lang="cs-CZ" sz="1600" dirty="0" err="1">
                  <a:solidFill>
                    <a:srgbClr val="0000FF"/>
                  </a:solidFill>
                </a:rPr>
                <a:t>decade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(-6 dB/</a:t>
              </a:r>
              <a:r>
                <a:rPr lang="cs-CZ" sz="1600" dirty="0" err="1">
                  <a:solidFill>
                    <a:srgbClr val="0000FF"/>
                  </a:solidFill>
                </a:rPr>
                <a:t>octave</a:t>
              </a:r>
              <a:r>
                <a:rPr lang="cs-CZ" sz="1600" dirty="0">
                  <a:solidFill>
                    <a:srgbClr val="0000FF"/>
                  </a:solidFill>
                </a:rPr>
                <a:t>)</a:t>
              </a:r>
            </a:p>
          </p:txBody>
        </p:sp>
        <p:cxnSp>
          <p:nvCxnSpPr>
            <p:cNvPr id="35" name="Přímá spojnice se šipkou 34"/>
            <p:cNvCxnSpPr/>
            <p:nvPr/>
          </p:nvCxnSpPr>
          <p:spPr>
            <a:xfrm flipH="1">
              <a:off x="5580113" y="2924944"/>
              <a:ext cx="331804" cy="288032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11"/>
            <p:cNvSpPr txBox="1"/>
            <p:nvPr/>
          </p:nvSpPr>
          <p:spPr>
            <a:xfrm>
              <a:off x="7092280" y="5972665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9" name="Přímá spojovací šipka 8"/>
            <p:cNvCxnSpPr/>
            <p:nvPr/>
          </p:nvCxnSpPr>
          <p:spPr>
            <a:xfrm>
              <a:off x="7346873" y="6108059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simplest low-pass filter consists of one resistor and one capacitor.</a:t>
            </a:r>
          </a:p>
          <a:p>
            <a:r>
              <a:rPr lang="en-US" dirty="0"/>
              <a:t>We call it the RC low-pass filter.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6" y="2420889"/>
            <a:ext cx="5256037" cy="36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vá složená závorka 13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vá složená závorka 14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345358" y="5262321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55704" y="5266053"/>
            <a:ext cx="9241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0185" y="2651924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19" name="Přímá spojnice 18"/>
          <p:cNvCxnSpPr>
            <a:endCxn id="18" idx="3"/>
          </p:cNvCxnSpPr>
          <p:nvPr/>
        </p:nvCxnSpPr>
        <p:spPr>
          <a:xfrm flipH="1">
            <a:off x="767772" y="2787703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020359" y="4846752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26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99792" y="5995530"/>
            <a:ext cx="576064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3944497" y="3229510"/>
            <a:ext cx="138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-20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(-6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3713464" y="3402786"/>
            <a:ext cx="266145" cy="23103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3528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gain-frequency</a:t>
            </a:r>
            <a:r>
              <a:rPr lang="cs-CZ" dirty="0"/>
              <a:t> </a:t>
            </a:r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RC </a:t>
            </a:r>
            <a:r>
              <a:rPr lang="en-US" dirty="0"/>
              <a:t>low-pass filter.</a:t>
            </a:r>
            <a:endParaRPr lang="cs-CZ" dirty="0"/>
          </a:p>
          <a:p>
            <a:r>
              <a:rPr lang="en-US" dirty="0"/>
              <a:t>Let‘s apply a voltage V</a:t>
            </a:r>
            <a:r>
              <a:rPr lang="cs-CZ" baseline="-25000" dirty="0"/>
              <a:t>in</a:t>
            </a:r>
            <a:r>
              <a:rPr lang="en-US" dirty="0"/>
              <a:t> of </a:t>
            </a:r>
            <a:r>
              <a:rPr lang="cs-CZ" dirty="0"/>
              <a:t>a very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amplitude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10V to </a:t>
            </a:r>
            <a:r>
              <a:rPr lang="en-US" dirty="0"/>
              <a:t>the input of the circuit in the figure</a:t>
            </a:r>
            <a:r>
              <a:rPr lang="cs-CZ" dirty="0"/>
              <a:t>.</a:t>
            </a:r>
          </a:p>
          <a:p>
            <a:r>
              <a:rPr lang="cs-CZ" dirty="0"/>
              <a:t>I</a:t>
            </a:r>
            <a:r>
              <a:rPr lang="en-US" dirty="0"/>
              <a:t>f we let the frequency become </a:t>
            </a:r>
            <a:r>
              <a:rPr lang="cs-CZ" dirty="0" err="1"/>
              <a:t>lower</a:t>
            </a:r>
            <a:r>
              <a:rPr lang="cs-CZ" dirty="0"/>
              <a:t> and </a:t>
            </a:r>
            <a:r>
              <a:rPr lang="cs-CZ" dirty="0" err="1"/>
              <a:t>lower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input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a DC </a:t>
            </a:r>
            <a:r>
              <a:rPr lang="cs-CZ" dirty="0" err="1"/>
              <a:t>voltage</a:t>
            </a:r>
            <a:r>
              <a:rPr lang="cs-CZ" dirty="0"/>
              <a:t>.</a:t>
            </a:r>
          </a:p>
          <a:p>
            <a:r>
              <a:rPr lang="cs-CZ" dirty="0" err="1"/>
              <a:t>This</a:t>
            </a:r>
            <a:r>
              <a:rPr lang="cs-CZ" dirty="0"/>
              <a:t> input </a:t>
            </a:r>
            <a:r>
              <a:rPr lang="cs-CZ" dirty="0" err="1"/>
              <a:t>voltage</a:t>
            </a:r>
            <a:r>
              <a:rPr lang="cs-CZ" dirty="0"/>
              <a:t> V</a:t>
            </a:r>
            <a:r>
              <a:rPr lang="cs-CZ" baseline="-25000" dirty="0"/>
              <a:t>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10V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capacitor</a:t>
            </a:r>
            <a:r>
              <a:rPr lang="cs-CZ" dirty="0"/>
              <a:t> and in a moment </a:t>
            </a:r>
            <a:r>
              <a:rPr lang="cs-CZ" dirty="0" err="1"/>
              <a:t>the</a:t>
            </a:r>
            <a:r>
              <a:rPr lang="cs-CZ" dirty="0"/>
              <a:t> output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V</a:t>
            </a:r>
            <a:r>
              <a:rPr lang="cs-CZ" baseline="-25000" dirty="0" err="1"/>
              <a:t>out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reach</a:t>
            </a:r>
            <a:r>
              <a:rPr lang="cs-CZ" dirty="0"/>
              <a:t> 10V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input </a:t>
            </a:r>
            <a:r>
              <a:rPr lang="cs-CZ" dirty="0" err="1"/>
              <a:t>voltage</a:t>
            </a:r>
            <a:r>
              <a:rPr lang="cs-CZ" dirty="0"/>
              <a:t> V</a:t>
            </a:r>
            <a:r>
              <a:rPr lang="cs-CZ" baseline="-25000" dirty="0"/>
              <a:t>in</a:t>
            </a:r>
            <a:r>
              <a:rPr lang="cs-CZ" dirty="0"/>
              <a:t>.</a:t>
            </a:r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20" name="Přímá spojnice 19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2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9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output voltage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= 10 V is the same as the input voltage V</a:t>
                </a:r>
                <a:r>
                  <a:rPr lang="en-US" baseline="-25000" dirty="0"/>
                  <a:t>in</a:t>
                </a:r>
                <a:r>
                  <a:rPr lang="en-US" dirty="0"/>
                  <a:t> = 10 V.</a:t>
                </a:r>
              </a:p>
              <a:p>
                <a:r>
                  <a:rPr lang="en-US" dirty="0"/>
                  <a:t>Therefore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𝑜𝑢𝑡</m:t>
                    </m:r>
                    <m:r>
                      <a:rPr lang="en-US" b="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𝑖𝑛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cs-CZ" b="0" i="1" baseline="-25000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the first point of the gain-frequency characteristic: </a:t>
                </a:r>
                <a:endParaRPr lang="cs-CZ"/>
              </a:p>
              <a:p>
                <a:r>
                  <a:rPr lang="en-US"/>
                  <a:t>At </a:t>
                </a:r>
                <a:r>
                  <a:rPr lang="en-US" dirty="0"/>
                  <a:t>zero frequency 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 equal to unity.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40" t="-1196" b="-3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Vývojový diagram: spojka 13"/>
            <p:cNvSpPr/>
            <p:nvPr/>
          </p:nvSpPr>
          <p:spPr>
            <a:xfrm>
              <a:off x="1763118" y="3137019"/>
              <a:ext cx="71438" cy="7143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18" name="Přímá spojovací šipka 48"/>
            <p:cNvCxnSpPr/>
            <p:nvPr/>
          </p:nvCxnSpPr>
          <p:spPr>
            <a:xfrm rot="10800000">
              <a:off x="1905200" y="3280689"/>
              <a:ext cx="500066" cy="285752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ovací šipka 48"/>
          <p:cNvCxnSpPr/>
          <p:nvPr/>
        </p:nvCxnSpPr>
        <p:spPr>
          <a:xfrm flipH="1">
            <a:off x="1404635" y="5279263"/>
            <a:ext cx="590144" cy="371607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123728" y="443081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A =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014213" y="510194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5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2828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Let‘s apply a voltage V</a:t>
                </a:r>
                <a:r>
                  <a:rPr lang="en-US" baseline="-25000" dirty="0"/>
                  <a:t>in</a:t>
                </a:r>
                <a:r>
                  <a:rPr lang="en-US" dirty="0"/>
                  <a:t> of a very high frequency to the input of the circuit.</a:t>
                </a:r>
              </a:p>
              <a:p>
                <a:r>
                  <a:rPr lang="en-US" dirty="0"/>
                  <a:t>At a very high frequency the capacitor represents a short circuit – similar to a wire link.</a:t>
                </a:r>
              </a:p>
              <a:p>
                <a:r>
                  <a:rPr lang="en-US" dirty="0"/>
                  <a:t>If the output pin is shorted with ground, there can‘t be any signal on it.</a:t>
                </a:r>
              </a:p>
              <a:p>
                <a:r>
                  <a:rPr lang="en-US" dirty="0"/>
                  <a:t>Therefore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 baseline="-25000">
                        <a:latin typeface="Cambria Math"/>
                      </a:rPr>
                      <m:t>𝑜𝑢𝑡</m:t>
                    </m:r>
                    <m:r>
                      <a:rPr lang="en-US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voltage gain A</a:t>
                </a:r>
                <a:r>
                  <a:rPr lang="cs-CZ" baseline="-25000" dirty="0"/>
                  <a:t>v</a:t>
                </a:r>
                <a:r>
                  <a:rPr lang="en-US" dirty="0"/>
                  <a:t> is</a:t>
                </a:r>
                <a:r>
                  <a:rPr lang="cs-CZ" dirty="0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cs-CZ" b="0" i="1" baseline="-25000" smtClean="0">
                          <a:latin typeface="Cambria Math"/>
                        </a:rPr>
                        <m:t>𝑣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𝑜𝑢𝑡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.0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282878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40" t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Vývojový diagram: spojka 13"/>
            <p:cNvSpPr/>
            <p:nvPr/>
          </p:nvSpPr>
          <p:spPr>
            <a:xfrm>
              <a:off x="1763118" y="3137019"/>
              <a:ext cx="71438" cy="7143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18" name="Přímá spojovací šipka 48"/>
            <p:cNvCxnSpPr/>
            <p:nvPr/>
          </p:nvCxnSpPr>
          <p:spPr>
            <a:xfrm>
              <a:off x="5090499" y="4005927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ovací šipka 48"/>
          <p:cNvCxnSpPr/>
          <p:nvPr/>
        </p:nvCxnSpPr>
        <p:spPr>
          <a:xfrm>
            <a:off x="3635896" y="5279263"/>
            <a:ext cx="1324354" cy="386436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247964" y="46154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A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347864" y="498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∞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Vývojový diagram: spojka 13"/>
          <p:cNvSpPr/>
          <p:nvPr/>
        </p:nvSpPr>
        <p:spPr>
          <a:xfrm>
            <a:off x="5031688" y="566569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5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the second point of the gain-frequency characteristic: </a:t>
            </a:r>
          </a:p>
          <a:p>
            <a:endParaRPr lang="en-US" dirty="0"/>
          </a:p>
          <a:p>
            <a:r>
              <a:rPr lang="en-US" dirty="0"/>
              <a:t>At infinite frequency the voltage gain A</a:t>
            </a:r>
            <a:r>
              <a:rPr lang="cs-CZ" baseline="-25000" dirty="0"/>
              <a:t>v</a:t>
            </a:r>
            <a:r>
              <a:rPr lang="en-US" dirty="0"/>
              <a:t> is equal to zero.</a:t>
            </a:r>
          </a:p>
          <a:p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2"/>
            <p:cNvSpPr txBox="1"/>
            <p:nvPr/>
          </p:nvSpPr>
          <p:spPr>
            <a:xfrm>
              <a:off x="1334490" y="263695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15" name="Vývojový diagram: spojka 13"/>
            <p:cNvSpPr/>
            <p:nvPr/>
          </p:nvSpPr>
          <p:spPr>
            <a:xfrm>
              <a:off x="1763118" y="3137019"/>
              <a:ext cx="71438" cy="7143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18" name="Přímá spojovací šipka 48"/>
            <p:cNvCxnSpPr/>
            <p:nvPr/>
          </p:nvCxnSpPr>
          <p:spPr>
            <a:xfrm>
              <a:off x="5090499" y="4005927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ovací šipka 48"/>
          <p:cNvCxnSpPr/>
          <p:nvPr/>
        </p:nvCxnSpPr>
        <p:spPr>
          <a:xfrm>
            <a:off x="3635896" y="5279263"/>
            <a:ext cx="1324354" cy="386436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247964" y="46154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347864" y="498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∞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Vývojový diagram: spojka 13"/>
          <p:cNvSpPr/>
          <p:nvPr/>
        </p:nvSpPr>
        <p:spPr>
          <a:xfrm>
            <a:off x="5031688" y="566569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5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23528" y="594928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en-US" dirty="0" err="1"/>
              <a:t>etween</a:t>
            </a:r>
            <a:r>
              <a:rPr lang="en-US" dirty="0"/>
              <a:t> these two points there is a point where the unity gain ends and the gain is starting to fall.</a:t>
            </a:r>
          </a:p>
          <a:p>
            <a:r>
              <a:rPr lang="en-US" dirty="0"/>
              <a:t>We call this point the cutoff frequency.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2"/>
            <p:cNvSpPr txBox="1"/>
            <p:nvPr/>
          </p:nvSpPr>
          <p:spPr>
            <a:xfrm>
              <a:off x="1334490" y="263695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3952674" y="3274870"/>
            <a:ext cx="13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0,707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Vývojový diagram: spojka 13"/>
          <p:cNvSpPr/>
          <p:nvPr/>
        </p:nvSpPr>
        <p:spPr>
          <a:xfrm>
            <a:off x="5031688" y="566569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24" name="Přímá spojnice 23"/>
          <p:cNvCxnSpPr/>
          <p:nvPr/>
        </p:nvCxnSpPr>
        <p:spPr>
          <a:xfrm flipV="1">
            <a:off x="1363093" y="4144268"/>
            <a:ext cx="1912763" cy="10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endCxn id="23" idx="5"/>
          </p:cNvCxnSpPr>
          <p:nvPr/>
        </p:nvCxnSpPr>
        <p:spPr>
          <a:xfrm>
            <a:off x="3275856" y="4149499"/>
            <a:ext cx="1816808" cy="1577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ývojový diagram: spojka 13"/>
          <p:cNvSpPr/>
          <p:nvPr/>
        </p:nvSpPr>
        <p:spPr>
          <a:xfrm>
            <a:off x="3240137" y="4122072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Vývojový diagram: spojka 13"/>
          <p:cNvSpPr/>
          <p:nvPr/>
        </p:nvSpPr>
        <p:spPr>
          <a:xfrm>
            <a:off x="1317706" y="4122072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1" name="Přímá spojovací čára 4"/>
          <p:cNvCxnSpPr/>
          <p:nvPr/>
        </p:nvCxnSpPr>
        <p:spPr>
          <a:xfrm>
            <a:off x="3275856" y="4001392"/>
            <a:ext cx="0" cy="1786744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11"/>
          <p:cNvSpPr txBox="1"/>
          <p:nvPr/>
        </p:nvSpPr>
        <p:spPr>
          <a:xfrm>
            <a:off x="3102306" y="5829132"/>
            <a:ext cx="43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f</a:t>
            </a:r>
            <a:r>
              <a:rPr lang="cs-CZ" baseline="-25000" dirty="0" err="1"/>
              <a:t>c</a:t>
            </a:r>
            <a:endParaRPr lang="cs-CZ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619672" y="4687628"/>
                <a:ext cx="1349857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87628"/>
                <a:ext cx="1349857" cy="6127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ovací šipka 48"/>
          <p:cNvCxnSpPr/>
          <p:nvPr/>
        </p:nvCxnSpPr>
        <p:spPr>
          <a:xfrm flipV="1">
            <a:off x="2822624" y="4293096"/>
            <a:ext cx="387395" cy="587212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48"/>
          <p:cNvCxnSpPr/>
          <p:nvPr/>
        </p:nvCxnSpPr>
        <p:spPr>
          <a:xfrm flipH="1">
            <a:off x="3347864" y="3610452"/>
            <a:ext cx="628745" cy="51162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317706" y="32596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U</a:t>
            </a:r>
            <a:r>
              <a:rPr lang="en-US" dirty="0" err="1">
                <a:solidFill>
                  <a:srgbClr val="0000FF"/>
                </a:solidFill>
              </a:rPr>
              <a:t>nity</a:t>
            </a:r>
            <a:r>
              <a:rPr lang="en-US" dirty="0">
                <a:solidFill>
                  <a:srgbClr val="0000FF"/>
                </a:solidFill>
              </a:rPr>
              <a:t> gain ends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976609" y="3791949"/>
            <a:ext cx="259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rgbClr val="0000FF"/>
                </a:solidFill>
              </a:rPr>
              <a:t> G</a:t>
            </a:r>
            <a:r>
              <a:rPr lang="en-US" dirty="0" err="1">
                <a:solidFill>
                  <a:srgbClr val="0000FF"/>
                </a:solidFill>
              </a:rPr>
              <a:t>ain</a:t>
            </a:r>
            <a:r>
              <a:rPr lang="en-US" dirty="0">
                <a:solidFill>
                  <a:srgbClr val="0000FF"/>
                </a:solidFill>
              </a:rPr>
              <a:t> is starting to fall</a:t>
            </a:r>
          </a:p>
        </p:txBody>
      </p:sp>
      <p:cxnSp>
        <p:nvCxnSpPr>
          <p:cNvPr id="48" name="Přímá spojovací šipka 48"/>
          <p:cNvCxnSpPr/>
          <p:nvPr/>
        </p:nvCxnSpPr>
        <p:spPr>
          <a:xfrm>
            <a:off x="2435229" y="3610452"/>
            <a:ext cx="774790" cy="391734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8"/>
          <p:cNvCxnSpPr/>
          <p:nvPr/>
        </p:nvCxnSpPr>
        <p:spPr>
          <a:xfrm flipH="1">
            <a:off x="3419872" y="4001392"/>
            <a:ext cx="648073" cy="159889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34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6021288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15706"/>
            <a:ext cx="3211501" cy="155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Low-Pass Filter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Filters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 w="0" cap="sq" cmpd="sng">
                  <a:noFill/>
                  <a:miter lim="800000"/>
                </a:ln>
                <a:effectLst/>
              </a:rPr>
              <a:t>Description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passband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passes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input to </a:t>
            </a:r>
            <a:r>
              <a:rPr lang="cs-CZ" dirty="0" err="1"/>
              <a:t>the</a:t>
            </a:r>
            <a:r>
              <a:rPr lang="cs-CZ" dirty="0"/>
              <a:t> output.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voltage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v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 to unity.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5" y="2700133"/>
            <a:ext cx="5256037" cy="36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Levá složená závorka 25"/>
          <p:cNvSpPr/>
          <p:nvPr/>
        </p:nvSpPr>
        <p:spPr>
          <a:xfrm rot="5400000">
            <a:off x="1720788" y="4923841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vá složená závorka 26"/>
          <p:cNvSpPr/>
          <p:nvPr/>
        </p:nvSpPr>
        <p:spPr>
          <a:xfrm rot="5400000">
            <a:off x="4031134" y="4635047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1345357" y="5541565"/>
            <a:ext cx="924138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Passband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55703" y="5545297"/>
            <a:ext cx="924138" cy="27699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Stopband</a:t>
            </a:r>
            <a:endParaRPr lang="cs-CZ" sz="1200" dirty="0">
              <a:solidFill>
                <a:srgbClr val="0000FF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90184" y="2931168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31" name="Přímá spojnice 30"/>
          <p:cNvCxnSpPr>
            <a:endCxn id="30" idx="3"/>
          </p:cNvCxnSpPr>
          <p:nvPr/>
        </p:nvCxnSpPr>
        <p:spPr>
          <a:xfrm flipH="1">
            <a:off x="767771" y="3066947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818203" y="2931168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020358" y="5125996"/>
            <a:ext cx="1386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Cutoff</a:t>
            </a:r>
            <a:r>
              <a:rPr lang="cs-CZ" sz="1200" dirty="0">
                <a:solidFill>
                  <a:srgbClr val="0000FF"/>
                </a:solidFill>
              </a:rPr>
              <a:t> </a:t>
            </a:r>
            <a:r>
              <a:rPr lang="cs-CZ" sz="1200" dirty="0" err="1">
                <a:solidFill>
                  <a:srgbClr val="0000FF"/>
                </a:solidFill>
              </a:rPr>
              <a:t>frequency</a:t>
            </a:r>
            <a:endParaRPr lang="cs-CZ" sz="1200" dirty="0">
              <a:solidFill>
                <a:srgbClr val="0000FF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H="1">
            <a:off x="2847082" y="5397555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11"/>
          <p:cNvSpPr txBox="1"/>
          <p:nvPr/>
        </p:nvSpPr>
        <p:spPr>
          <a:xfrm>
            <a:off x="4926394" y="6126651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37" name="Přímá spojovací šipka 8"/>
          <p:cNvCxnSpPr/>
          <p:nvPr/>
        </p:nvCxnSpPr>
        <p:spPr>
          <a:xfrm>
            <a:off x="5130606" y="6235252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8"/>
          <p:cNvCxnSpPr/>
          <p:nvPr/>
        </p:nvCxnSpPr>
        <p:spPr>
          <a:xfrm flipV="1">
            <a:off x="720921" y="3511270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11"/>
          <p:cNvSpPr txBox="1"/>
          <p:nvPr/>
        </p:nvSpPr>
        <p:spPr>
          <a:xfrm>
            <a:off x="395535" y="3501301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699791" y="6274774"/>
            <a:ext cx="576064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944496" y="3508754"/>
            <a:ext cx="138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rgbClr val="0000FF"/>
                </a:solidFill>
              </a:rPr>
              <a:t>Slope</a:t>
            </a:r>
            <a:r>
              <a:rPr lang="cs-CZ" sz="1200" dirty="0">
                <a:solidFill>
                  <a:srgbClr val="0000FF"/>
                </a:solidFill>
              </a:rPr>
              <a:t>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-20 dB/</a:t>
            </a:r>
            <a:r>
              <a:rPr lang="cs-CZ" sz="1200" dirty="0" err="1">
                <a:solidFill>
                  <a:srgbClr val="0000FF"/>
                </a:solidFill>
              </a:rPr>
              <a:t>decade</a:t>
            </a:r>
            <a:endParaRPr lang="cs-CZ" sz="1200" dirty="0">
              <a:solidFill>
                <a:srgbClr val="0000FF"/>
              </a:solidFill>
            </a:endParaRPr>
          </a:p>
          <a:p>
            <a:r>
              <a:rPr lang="cs-CZ" sz="1200" dirty="0">
                <a:solidFill>
                  <a:srgbClr val="0000FF"/>
                </a:solidFill>
              </a:rPr>
              <a:t>(-6 dB/</a:t>
            </a:r>
            <a:r>
              <a:rPr lang="cs-CZ" sz="1200" dirty="0" err="1">
                <a:solidFill>
                  <a:srgbClr val="0000FF"/>
                </a:solidFill>
              </a:rPr>
              <a:t>octave</a:t>
            </a:r>
            <a:r>
              <a:rPr lang="cs-CZ" sz="1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 flipH="1">
            <a:off x="3713463" y="3682030"/>
            <a:ext cx="266145" cy="23103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p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1520" y="616530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9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1001</Words>
  <Application>Microsoft Office PowerPoint</Application>
  <PresentationFormat>Předvádění na obrazovce (4:3)</PresentationFormat>
  <Paragraphs>223</Paragraphs>
  <Slides>16</Slides>
  <Notes>16</Notes>
  <HiddenSlides>0</HiddenSlides>
  <MMClips>15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Definition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Low pass filter– video</vt:lpstr>
      <vt:lpstr>Low pass filter– video</vt:lpstr>
      <vt:lpstr>Task</vt:lpstr>
      <vt:lpstr>Solution</vt:lpstr>
      <vt:lpstr>References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380</cp:revision>
  <dcterms:created xsi:type="dcterms:W3CDTF">2011-08-12T09:23:29Z</dcterms:created>
  <dcterms:modified xsi:type="dcterms:W3CDTF">2022-04-03T15:56:41Z</dcterms:modified>
</cp:coreProperties>
</file>