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9" r:id="rId3"/>
    <p:sldId id="310" r:id="rId4"/>
    <p:sldId id="299" r:id="rId5"/>
    <p:sldId id="301" r:id="rId6"/>
    <p:sldId id="302" r:id="rId7"/>
    <p:sldId id="300" r:id="rId8"/>
    <p:sldId id="311" r:id="rId9"/>
    <p:sldId id="303" r:id="rId10"/>
    <p:sldId id="314" r:id="rId11"/>
    <p:sldId id="315" r:id="rId12"/>
    <p:sldId id="316" r:id="rId13"/>
    <p:sldId id="317" r:id="rId14"/>
    <p:sldId id="305" r:id="rId15"/>
    <p:sldId id="306" r:id="rId16"/>
    <p:sldId id="307" r:id="rId17"/>
    <p:sldId id="312" r:id="rId18"/>
    <p:sldId id="313" r:id="rId19"/>
    <p:sldId id="286" r:id="rId20"/>
    <p:sldId id="308" r:id="rId21"/>
    <p:sldId id="258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26. 5. 2022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26. 5. 2022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E87500-338F-4FF9-B240-58FD5543459C}" type="slidenum">
              <a:rPr lang="cs-CZ" smtClean="0"/>
              <a:pPr eaLnBrk="1" hangingPunct="1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8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28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5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57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403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72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89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085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051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99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657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876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B60202-5841-4D57-A49B-70061A72C6A1}" type="slidenum">
              <a:rPr lang="cs-CZ" smtClean="0"/>
              <a:pPr eaLnBrk="1" hangingPunct="1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31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8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77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75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47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6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08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8FCBA-90E2-4E72-981D-F49471ED3BCA}" type="slidenum">
              <a:rPr lang="cs-CZ" smtClean="0"/>
              <a:pPr eaLnBrk="1" hangingPunct="1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17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RC horní propust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RC filtry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RC horní propust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RC horní propust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RC filtry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cIFycCnx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gfhNjMuQM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lagfhNjMuQ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learn.open.ac.uk/" TargetMode="External"/><Relationship Id="rId5" Type="http://schemas.openxmlformats.org/officeDocument/2006/relationships/hyperlink" Target="http://www.animations.physics.unsw.edu.au/jw/calculus.htm" TargetMode="External"/><Relationship Id="rId4" Type="http://schemas.openxmlformats.org/officeDocument/2006/relationships/hyperlink" Target="http://www.thefreedictionar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defRPr/>
            </a:pPr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>
                <a:solidFill>
                  <a:srgbClr val="0D296F"/>
                </a:solidFill>
              </a:rPr>
              <a:t/>
            </a:r>
            <a:br>
              <a:rPr lang="cs-CZ" sz="3200" dirty="0">
                <a:solidFill>
                  <a:srgbClr val="0D296F"/>
                </a:solidFill>
              </a:rPr>
            </a:br>
            <a:r>
              <a:rPr lang="cs-CZ" sz="2200" dirty="0">
                <a:solidFill>
                  <a:srgbClr val="0D296F"/>
                </a:solidFill>
              </a:rPr>
              <a:t>"Support </a:t>
            </a:r>
            <a:r>
              <a:rPr lang="cs-CZ" sz="2200" dirty="0" err="1">
                <a:solidFill>
                  <a:srgbClr val="0D296F"/>
                </a:solidFill>
              </a:rPr>
              <a:t>of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teaching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technical</a:t>
            </a:r>
            <a:r>
              <a:rPr lang="cs-CZ" sz="2200" dirty="0">
                <a:solidFill>
                  <a:srgbClr val="0D296F"/>
                </a:solidFill>
              </a:rPr>
              <a:t> </a:t>
            </a:r>
            <a:r>
              <a:rPr lang="cs-CZ" sz="2200" dirty="0" err="1">
                <a:solidFill>
                  <a:srgbClr val="0D296F"/>
                </a:solidFill>
              </a:rPr>
              <a:t>subjects</a:t>
            </a:r>
            <a:r>
              <a:rPr lang="cs-CZ" sz="2200" dirty="0">
                <a:solidFill>
                  <a:srgbClr val="0D296F"/>
                </a:solidFill>
              </a:rPr>
              <a:t> in </a:t>
            </a:r>
            <a:r>
              <a:rPr lang="cs-CZ" sz="2200" dirty="0" err="1">
                <a:solidFill>
                  <a:srgbClr val="0D296F"/>
                </a:solidFill>
              </a:rPr>
              <a:t>English</a:t>
            </a:r>
            <a:r>
              <a:rPr lang="cs-CZ" sz="2200" dirty="0">
                <a:solidFill>
                  <a:srgbClr val="0D296F"/>
                </a:solidFill>
              </a:rPr>
              <a:t>“</a:t>
            </a:r>
          </a:p>
        </p:txBody>
      </p:sp>
      <p:sp>
        <p:nvSpPr>
          <p:cNvPr id="4100" name="Podnadpis 6"/>
          <p:cNvSpPr>
            <a:spLocks noGrp="1"/>
          </p:cNvSpPr>
          <p:nvPr>
            <p:ph type="subTitle" idx="1"/>
          </p:nvPr>
        </p:nvSpPr>
        <p:spPr>
          <a:xfrm>
            <a:off x="827584" y="2924944"/>
            <a:ext cx="7772400" cy="194409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Výukový program:  Mechanik - elektrotechnik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5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Název programu: 	Elektronika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		</a:t>
            </a:r>
            <a:r>
              <a:rPr lang="cs-CZ" sz="1500" b="1" dirty="0" err="1">
                <a:solidFill>
                  <a:srgbClr val="0D296F"/>
                </a:solidFill>
              </a:rPr>
              <a:t>II.ročník</a:t>
            </a:r>
            <a:endParaRPr lang="cs-CZ" sz="1500" b="1" dirty="0">
              <a:solidFill>
                <a:srgbClr val="0D296F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		RC filtry: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			</a:t>
            </a:r>
            <a:r>
              <a:rPr lang="cs-CZ" sz="3200" b="1" dirty="0">
                <a:solidFill>
                  <a:schemeClr val="tx1"/>
                </a:solidFill>
              </a:rPr>
              <a:t>RC </a:t>
            </a:r>
            <a:r>
              <a:rPr lang="en-US" sz="3200" b="1" dirty="0" err="1">
                <a:solidFill>
                  <a:schemeClr val="tx1"/>
                </a:solidFill>
              </a:rPr>
              <a:t>horní</a:t>
            </a:r>
            <a:r>
              <a:rPr lang="cs-CZ" sz="3200" b="1" dirty="0">
                <a:solidFill>
                  <a:schemeClr val="tx1"/>
                </a:solidFill>
              </a:rPr>
              <a:t> propust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	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cs-CZ" sz="1500" b="1" dirty="0">
                <a:solidFill>
                  <a:srgbClr val="0D296F"/>
                </a:solidFill>
              </a:rPr>
              <a:t>Vypracoval</a:t>
            </a:r>
            <a:r>
              <a:rPr lang="cs-CZ" sz="1900" b="1" dirty="0">
                <a:solidFill>
                  <a:srgbClr val="0D296F"/>
                </a:solidFill>
              </a:rPr>
              <a:t>: Ing. Jaroslav Bernkopf</a:t>
            </a:r>
          </a:p>
          <a:p>
            <a:pPr marR="0" algn="l" eaLnBrk="1" hangingPunct="1">
              <a:lnSpc>
                <a:spcPct val="80000"/>
              </a:lnSpc>
            </a:pPr>
            <a:endParaRPr lang="cs-CZ" sz="1900" b="1" dirty="0">
              <a:solidFill>
                <a:srgbClr val="0D296F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cs-CZ" sz="1900" b="1" dirty="0">
                <a:solidFill>
                  <a:srgbClr val="0D296F"/>
                </a:solidFill>
              </a:rPr>
              <a:t>AVOP-ELEKTRO-Ber-008</a:t>
            </a:r>
          </a:p>
        </p:txBody>
      </p:sp>
      <p:pic>
        <p:nvPicPr>
          <p:cNvPr id="410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425"/>
            <a:ext cx="5835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395288" y="5876925"/>
            <a:ext cx="78486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Projekt Anglicky v odborných předmětech, 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>
                <a:solidFill>
                  <a:schemeClr val="bg1"/>
                </a:solidFill>
                <a:latin typeface="Lucida Sans Unicode" pitchFamily="34" charset="0"/>
              </a:rPr>
              <a:t>je spolufinancován Evropským sociálním fondem a státním rozpočtem České republiky.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61078"/>
              </p:ext>
            </p:extLst>
          </p:nvPr>
        </p:nvGraphicFramePr>
        <p:xfrm>
          <a:off x="11832" y="2132621"/>
          <a:ext cx="455712" cy="3024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2457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cs-C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RC horní propust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 cap="sq" cmpd="sng">
                  <a:noFill/>
                  <a:miter lim="800000"/>
                </a:ln>
              </a:rPr>
              <a:t>Fázová charakteristika</a:t>
            </a:r>
            <a:endParaRPr lang="cs-CZ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malém kmitočtu kondenzátor velmi brání průchodu proudu. Tomu málu, co propustí, vnutí svůj fázový posun. Fázový posun je téměř 90°.</a:t>
            </a:r>
          </a:p>
          <a:p>
            <a:endParaRPr lang="cs-CZ" dirty="0"/>
          </a:p>
        </p:txBody>
      </p:sp>
      <p:sp>
        <p:nvSpPr>
          <p:cNvPr id="38" name="TextovéPole 11"/>
          <p:cNvSpPr txBox="1"/>
          <p:nvPr/>
        </p:nvSpPr>
        <p:spPr>
          <a:xfrm>
            <a:off x="2915816" y="499402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/>
              <a:t>f</a:t>
            </a:r>
            <a:r>
              <a:rPr lang="cs-CZ" sz="1200" b="1" baseline="-25000" dirty="0" err="1"/>
              <a:t>c</a:t>
            </a:r>
            <a:r>
              <a:rPr lang="cs-CZ" sz="1200" b="1" dirty="0"/>
              <a:t> = 1000 Hz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18404" y="5530006"/>
            <a:ext cx="5433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velkém kmitočtu kondenzátor představuje skoro zkrat, propouští signál téměř beze změny.  Fázový posun je nejmenší, skoro 0°.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398324" y="1691516"/>
            <a:ext cx="535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mezním kmitočtu je fázový posun přesně 45°.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47" y="2132629"/>
            <a:ext cx="5056400" cy="3244855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-1" y="1850689"/>
            <a:ext cx="82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Phase</a:t>
            </a:r>
            <a:r>
              <a:rPr lang="cs-CZ" sz="1200" dirty="0"/>
              <a:t> [°]</a:t>
            </a:r>
          </a:p>
        </p:txBody>
      </p:sp>
      <p:cxnSp>
        <p:nvCxnSpPr>
          <p:cNvPr id="40" name="Přímá spojovací šipka 48"/>
          <p:cNvCxnSpPr/>
          <p:nvPr/>
        </p:nvCxnSpPr>
        <p:spPr>
          <a:xfrm flipH="1">
            <a:off x="1259632" y="1484784"/>
            <a:ext cx="792088" cy="3384376"/>
          </a:xfrm>
          <a:prstGeom prst="straightConnector1">
            <a:avLst/>
          </a:prstGeom>
          <a:solidFill>
            <a:schemeClr val="bg1"/>
          </a:solidFill>
          <a:ln w="508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8"/>
          <p:cNvCxnSpPr/>
          <p:nvPr/>
        </p:nvCxnSpPr>
        <p:spPr>
          <a:xfrm flipH="1">
            <a:off x="3347864" y="2089873"/>
            <a:ext cx="180020" cy="1512543"/>
          </a:xfrm>
          <a:prstGeom prst="straightConnector1">
            <a:avLst/>
          </a:prstGeom>
          <a:solidFill>
            <a:schemeClr val="bg1"/>
          </a:solidFill>
          <a:ln w="508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8"/>
          <p:cNvCxnSpPr/>
          <p:nvPr/>
        </p:nvCxnSpPr>
        <p:spPr>
          <a:xfrm flipV="1">
            <a:off x="3779912" y="2362186"/>
            <a:ext cx="1008112" cy="3164588"/>
          </a:xfrm>
          <a:prstGeom prst="straightConnector1">
            <a:avLst/>
          </a:prstGeom>
          <a:solidFill>
            <a:schemeClr val="bg1"/>
          </a:solidFill>
          <a:ln w="508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>
            <a:extLst>
              <a:ext uri="{FF2B5EF4-FFF2-40B4-BE49-F238E27FC236}">
                <a16:creationId xmlns="" xmlns:a16="http://schemas.microsoft.com/office/drawing/2014/main" id="{875E2330-871B-3B8F-E2E6-C22A649E9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512" y="3609317"/>
            <a:ext cx="4295156" cy="2625246"/>
          </a:xfrm>
          <a:prstGeom prst="rect">
            <a:avLst/>
          </a:prstGeom>
        </p:spPr>
      </p:pic>
      <p:cxnSp>
        <p:nvCxnSpPr>
          <p:cNvPr id="17" name="Přímá spojnice se šipkou 16"/>
          <p:cNvCxnSpPr/>
          <p:nvPr/>
        </p:nvCxnSpPr>
        <p:spPr>
          <a:xfrm>
            <a:off x="852661" y="1958860"/>
            <a:ext cx="36690" cy="3657599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155483" y="2000376"/>
            <a:ext cx="6810" cy="36608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RC horní propust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 cap="sq" cmpd="sng">
                  <a:noFill/>
                  <a:miter lim="800000"/>
                </a:ln>
              </a:rPr>
              <a:t>Fázorový diagram,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časové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průběhy</a:t>
            </a:r>
            <a:endParaRPr lang="cs-CZ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Při malém kmitočtu </a:t>
            </a:r>
            <a:r>
              <a:rPr lang="en-US" dirty="0" err="1"/>
              <a:t>kondenzátor</a:t>
            </a:r>
            <a:r>
              <a:rPr lang="en-US" dirty="0"/>
              <a:t> </a:t>
            </a:r>
            <a:r>
              <a:rPr lang="en-US" dirty="0" err="1"/>
              <a:t>propouští</a:t>
            </a:r>
            <a:r>
              <a:rPr lang="en-US" dirty="0"/>
              <a:t> proud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nepatrně</a:t>
            </a:r>
            <a:r>
              <a:rPr lang="en-US" dirty="0"/>
              <a:t>. Proto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výstup</a:t>
            </a:r>
            <a:r>
              <a:rPr lang="en-US" dirty="0"/>
              <a:t> </a:t>
            </a:r>
            <a:r>
              <a:rPr lang="en-US" dirty="0" err="1"/>
              <a:t>dostane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malá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. </a:t>
            </a:r>
            <a:r>
              <a:rPr lang="cs-CZ" dirty="0"/>
              <a:t>Výstupní napětí </a:t>
            </a:r>
            <a:r>
              <a:rPr lang="cs-CZ" b="1" dirty="0" err="1">
                <a:solidFill>
                  <a:srgbClr val="00B050"/>
                </a:solidFill>
              </a:rPr>
              <a:t>U</a:t>
            </a:r>
            <a:r>
              <a:rPr lang="cs-CZ" b="1" baseline="-25000" dirty="0" err="1">
                <a:solidFill>
                  <a:srgbClr val="00B050"/>
                </a:solidFill>
              </a:rPr>
              <a:t>out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B050"/>
                </a:solidFill>
              </a:rPr>
              <a:t>= </a:t>
            </a:r>
            <a:r>
              <a:rPr lang="cs-CZ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je skoro </a:t>
            </a:r>
            <a:r>
              <a:rPr lang="en-US" dirty="0" err="1"/>
              <a:t>nulové</a:t>
            </a:r>
            <a:r>
              <a:rPr lang="cs-CZ" dirty="0"/>
              <a:t>.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39477" y="5871714"/>
            <a:ext cx="291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Napětí </a:t>
            </a:r>
            <a:r>
              <a:rPr lang="cs-CZ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cs-CZ" dirty="0">
                <a:solidFill>
                  <a:srgbClr val="00B050"/>
                </a:solidFill>
              </a:rPr>
              <a:t> = </a:t>
            </a:r>
            <a:r>
              <a:rPr lang="cs-CZ" b="1" dirty="0" err="1">
                <a:solidFill>
                  <a:srgbClr val="00B050"/>
                </a:solidFill>
              </a:rPr>
              <a:t>U</a:t>
            </a:r>
            <a:r>
              <a:rPr lang="cs-CZ" b="1" baseline="-25000" dirty="0" err="1">
                <a:solidFill>
                  <a:srgbClr val="00B050"/>
                </a:solidFill>
              </a:rPr>
              <a:t>out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en-US" dirty="0" err="1"/>
              <a:t>předbíhá</a:t>
            </a:r>
            <a:r>
              <a:rPr lang="en-US" dirty="0"/>
              <a:t> </a:t>
            </a:r>
            <a:r>
              <a:rPr lang="cs-CZ" dirty="0"/>
              <a:t>napětí </a:t>
            </a:r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 err="1"/>
              <a:t>skoro</a:t>
            </a:r>
            <a:r>
              <a:rPr lang="en-US" dirty="0"/>
              <a:t> o 90°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851809" y="1958858"/>
            <a:ext cx="313770" cy="3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835657" y="5631130"/>
            <a:ext cx="542660" cy="1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851809" y="1958859"/>
            <a:ext cx="313770" cy="3657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1"/>
          <p:cNvSpPr txBox="1"/>
          <p:nvPr/>
        </p:nvSpPr>
        <p:spPr>
          <a:xfrm flipH="1">
            <a:off x="1155483" y="1778342"/>
            <a:ext cx="113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00B050"/>
                </a:solidFill>
              </a:rPr>
              <a:t>U</a:t>
            </a:r>
            <a:r>
              <a:rPr lang="cs-CZ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=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endParaRPr lang="cs-CZ" b="1" baseline="-25000" dirty="0">
              <a:solidFill>
                <a:srgbClr val="00B050"/>
              </a:solidFill>
            </a:endParaRPr>
          </a:p>
        </p:txBody>
      </p:sp>
      <p:sp>
        <p:nvSpPr>
          <p:cNvPr id="29" name="TextovéPole 11"/>
          <p:cNvSpPr txBox="1"/>
          <p:nvPr/>
        </p:nvSpPr>
        <p:spPr>
          <a:xfrm flipH="1">
            <a:off x="395536" y="5376608"/>
            <a:ext cx="47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cs-CZ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cs-CZ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ovéPole 11"/>
          <p:cNvSpPr txBox="1"/>
          <p:nvPr/>
        </p:nvSpPr>
        <p:spPr>
          <a:xfrm flipH="1">
            <a:off x="1205110" y="5369286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TextovéPole 11"/>
          <p:cNvSpPr txBox="1"/>
          <p:nvPr/>
        </p:nvSpPr>
        <p:spPr>
          <a:xfrm flipH="1">
            <a:off x="1378317" y="3231380"/>
            <a:ext cx="128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skoro </a:t>
            </a:r>
            <a:r>
              <a:rPr lang="en-US" b="1" dirty="0"/>
              <a:t>9</a:t>
            </a:r>
            <a:r>
              <a:rPr lang="cs-CZ" b="1" dirty="0"/>
              <a:t>0°</a:t>
            </a:r>
            <a:endParaRPr lang="cs-CZ" b="1" baseline="-25000" dirty="0"/>
          </a:p>
        </p:txBody>
      </p:sp>
      <p:cxnSp>
        <p:nvCxnSpPr>
          <p:cNvPr id="16" name="Přímá spojnice 15"/>
          <p:cNvCxnSpPr>
            <a:cxnSpLocks/>
          </p:cNvCxnSpPr>
          <p:nvPr/>
        </p:nvCxnSpPr>
        <p:spPr>
          <a:xfrm>
            <a:off x="967679" y="2085187"/>
            <a:ext cx="791449" cy="11701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11"/>
          <p:cNvSpPr txBox="1"/>
          <p:nvPr/>
        </p:nvSpPr>
        <p:spPr>
          <a:xfrm>
            <a:off x="6228184" y="3662955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22" name="TextovéPole 11"/>
          <p:cNvSpPr txBox="1"/>
          <p:nvPr/>
        </p:nvSpPr>
        <p:spPr>
          <a:xfrm>
            <a:off x="7164288" y="45062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cs-CZ" b="1" dirty="0">
                <a:solidFill>
                  <a:srgbClr val="00B050"/>
                </a:solidFill>
              </a:rPr>
              <a:t> = </a:t>
            </a:r>
            <a:r>
              <a:rPr lang="cs-CZ" b="1" dirty="0" err="1">
                <a:solidFill>
                  <a:srgbClr val="00B050"/>
                </a:solidFill>
              </a:rPr>
              <a:t>U</a:t>
            </a:r>
            <a:r>
              <a:rPr lang="cs-CZ" b="1" baseline="-25000" dirty="0" err="1">
                <a:solidFill>
                  <a:srgbClr val="00B050"/>
                </a:solidFill>
              </a:rPr>
              <a:t>out</a:t>
            </a:r>
            <a:endParaRPr lang="cs-CZ" b="1" baseline="-25000" dirty="0">
              <a:solidFill>
                <a:srgbClr val="00B05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BEC7EF5B-ACB6-EB5B-95D4-F5757FDC9C45}"/>
              </a:ext>
            </a:extLst>
          </p:cNvPr>
          <p:cNvSpPr txBox="1"/>
          <p:nvPr/>
        </p:nvSpPr>
        <p:spPr>
          <a:xfrm>
            <a:off x="2771800" y="2145630"/>
            <a:ext cx="31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Proud </a:t>
            </a:r>
            <a:r>
              <a:rPr lang="en-US" dirty="0"/>
              <a:t>kondenzátorem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dirty="0" err="1"/>
              <a:t>rezistorem</a:t>
            </a:r>
            <a:r>
              <a:rPr lang="en-US" dirty="0"/>
              <a:t>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cs-CZ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cs-CZ" dirty="0">
                <a:solidFill>
                  <a:srgbClr val="00B050"/>
                </a:solidFill>
              </a:rPr>
              <a:t> = </a:t>
            </a:r>
            <a:r>
              <a:rPr lang="cs-CZ" b="1" dirty="0" err="1">
                <a:solidFill>
                  <a:srgbClr val="00B050"/>
                </a:solidFill>
              </a:rPr>
              <a:t>U</a:t>
            </a:r>
            <a:r>
              <a:rPr lang="cs-CZ" b="1" baseline="-25000" dirty="0" err="1">
                <a:solidFill>
                  <a:srgbClr val="00B050"/>
                </a:solidFill>
              </a:rPr>
              <a:t>out</a:t>
            </a:r>
            <a:r>
              <a:rPr lang="en-US" dirty="0"/>
              <a:t> </a:t>
            </a:r>
            <a:r>
              <a:rPr lang="en-US" dirty="0" err="1"/>
              <a:t>předbíhají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r>
              <a:rPr lang="en-US" dirty="0"/>
              <a:t>.</a:t>
            </a:r>
            <a:endParaRPr lang="cs-CZ" dirty="0"/>
          </a:p>
        </p:txBody>
      </p:sp>
      <p:cxnSp>
        <p:nvCxnSpPr>
          <p:cNvPr id="11" name="Spojnice: zakřivená 10">
            <a:extLst>
              <a:ext uri="{FF2B5EF4-FFF2-40B4-BE49-F238E27FC236}">
                <a16:creationId xmlns="" xmlns:a16="http://schemas.microsoft.com/office/drawing/2014/main" id="{7E8ADC92-0227-4F10-D3AD-AAED91AD3C62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5946" y="1969360"/>
            <a:ext cx="272942" cy="251700"/>
          </a:xfrm>
          <a:prstGeom prst="curvedConnector3">
            <a:avLst>
              <a:gd name="adj1" fmla="val 1564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>
            <a:extLst>
              <a:ext uri="{FF2B5EF4-FFF2-40B4-BE49-F238E27FC236}">
                <a16:creationId xmlns="" xmlns:a16="http://schemas.microsoft.com/office/drawing/2014/main" id="{2442CE39-9C5D-9F3C-71B6-FE9F4F74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51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aphicFrame>
        <p:nvGraphicFramePr>
          <p:cNvPr id="25" name="Tabulka 25">
            <a:extLst>
              <a:ext uri="{FF2B5EF4-FFF2-40B4-BE49-F238E27FC236}">
                <a16:creationId xmlns="" xmlns:a16="http://schemas.microsoft.com/office/drawing/2014/main" id="{1C040F75-A6AC-F665-63AC-3E90CCF1A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21257"/>
              </p:ext>
            </p:extLst>
          </p:nvPr>
        </p:nvGraphicFramePr>
        <p:xfrm>
          <a:off x="5004048" y="4941168"/>
          <a:ext cx="3960440" cy="24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5">
                  <a:extLst>
                    <a:ext uri="{9D8B030D-6E8A-4147-A177-3AD203B41FA5}">
                      <a16:colId xmlns="" xmlns:a16="http://schemas.microsoft.com/office/drawing/2014/main" val="3910578443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1878849478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592837317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759111966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977320886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1733007463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280599995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1496813119"/>
                    </a:ext>
                  </a:extLst>
                </a:gridCol>
              </a:tblGrid>
              <a:tr h="243998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244192"/>
                  </a:ext>
                </a:extLst>
              </a:tr>
            </a:tbl>
          </a:graphicData>
        </a:graphic>
      </p:graphicFrame>
      <p:graphicFrame>
        <p:nvGraphicFramePr>
          <p:cNvPr id="34" name="Tabulka 41">
            <a:extLst>
              <a:ext uri="{FF2B5EF4-FFF2-40B4-BE49-F238E27FC236}">
                <a16:creationId xmlns="" xmlns:a16="http://schemas.microsoft.com/office/drawing/2014/main" id="{86CB88B3-E9DB-05F0-1558-C22E39DD9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16139"/>
              </p:ext>
            </p:extLst>
          </p:nvPr>
        </p:nvGraphicFramePr>
        <p:xfrm>
          <a:off x="4354314" y="3559546"/>
          <a:ext cx="444268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268">
                  <a:extLst>
                    <a:ext uri="{9D8B030D-6E8A-4147-A177-3AD203B41FA5}">
                      <a16:colId xmlns="" xmlns:a16="http://schemas.microsoft.com/office/drawing/2014/main" val="1475338311"/>
                    </a:ext>
                  </a:extLst>
                </a:gridCol>
              </a:tblGrid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7971803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9409758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8676569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6635843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9682034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9517196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1482143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6862452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1182925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294651"/>
                  </a:ext>
                </a:extLst>
              </a:tr>
              <a:tr h="241771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74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ázek 45">
            <a:extLst>
              <a:ext uri="{FF2B5EF4-FFF2-40B4-BE49-F238E27FC236}">
                <a16:creationId xmlns="" xmlns:a16="http://schemas.microsoft.com/office/drawing/2014/main" id="{D37EE34C-58CA-5749-8C1D-3FFE14F75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52069"/>
            <a:ext cx="4219312" cy="2614156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RC horní propust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 cap="sq" cmpd="sng">
                  <a:noFill/>
                  <a:miter lim="800000"/>
                </a:ln>
              </a:rPr>
              <a:t>Fázorový diagram,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časové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průběhy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Při</a:t>
            </a:r>
            <a:r>
              <a:rPr lang="en-US" b="1" dirty="0"/>
              <a:t> </a:t>
            </a:r>
            <a:r>
              <a:rPr lang="en-US" b="1" dirty="0" err="1"/>
              <a:t>mezním</a:t>
            </a:r>
            <a:r>
              <a:rPr lang="en-US" b="1" dirty="0"/>
              <a:t> </a:t>
            </a:r>
            <a:r>
              <a:rPr lang="en-US" b="1" dirty="0" err="1"/>
              <a:t>kmitočtu</a:t>
            </a:r>
            <a:r>
              <a:rPr lang="en-US" b="1" dirty="0"/>
              <a:t> </a:t>
            </a:r>
            <a:r>
              <a:rPr lang="en-US" dirty="0" err="1"/>
              <a:t>jsou</a:t>
            </a:r>
            <a:r>
              <a:rPr lang="en-US" dirty="0"/>
              <a:t> impedance </a:t>
            </a:r>
            <a:r>
              <a:rPr lang="en-US" dirty="0" err="1"/>
              <a:t>rezistoru</a:t>
            </a:r>
            <a:r>
              <a:rPr lang="en-US" dirty="0"/>
              <a:t> a </a:t>
            </a:r>
            <a:r>
              <a:rPr lang="en-US" dirty="0" err="1"/>
              <a:t>kondenzátoru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. Proto se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b="1" baseline="-25000" dirty="0" err="1">
                <a:solidFill>
                  <a:srgbClr val="FF0000"/>
                </a:solidFill>
              </a:rPr>
              <a:t>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ně</a:t>
            </a:r>
            <a:r>
              <a:rPr lang="en-US" dirty="0"/>
              <a:t> </a:t>
            </a:r>
            <a:r>
              <a:rPr lang="en-US" dirty="0" err="1"/>
              <a:t>rozdělí</a:t>
            </a:r>
            <a:r>
              <a:rPr lang="en-US" dirty="0"/>
              <a:t> </a:t>
            </a:r>
            <a:r>
              <a:rPr lang="en-US" dirty="0" err="1"/>
              <a:t>rovným</a:t>
            </a:r>
            <a:r>
              <a:rPr lang="en-US" dirty="0"/>
              <a:t> </a:t>
            </a:r>
            <a:r>
              <a:rPr lang="en-US" dirty="0" err="1"/>
              <a:t>dílem</a:t>
            </a:r>
            <a:r>
              <a:rPr lang="en-US" dirty="0"/>
              <a:t>.</a:t>
            </a:r>
            <a:endParaRPr lang="cs-CZ" dirty="0"/>
          </a:p>
          <a:p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824731" y="5245953"/>
            <a:ext cx="353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r>
              <a:rPr lang="en-US" b="1" baseline="-25000" dirty="0">
                <a:solidFill>
                  <a:srgbClr val="00B050"/>
                </a:solidFill>
              </a:rPr>
              <a:t> </a:t>
            </a:r>
            <a:r>
              <a:rPr lang="en-US" dirty="0" err="1"/>
              <a:t>předbíhá</a:t>
            </a:r>
            <a:r>
              <a:rPr lang="en-US" dirty="0"/>
              <a:t>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b="1" baseline="-25000" dirty="0" err="1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 45°.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83568" y="2045075"/>
            <a:ext cx="2606040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5400000">
            <a:off x="-619452" y="3348095"/>
            <a:ext cx="260604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74968" y="1988840"/>
            <a:ext cx="14640" cy="288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85863" y="4651115"/>
            <a:ext cx="2834009" cy="4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83568" y="2045075"/>
            <a:ext cx="2606040" cy="260604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1"/>
          <p:cNvSpPr txBox="1"/>
          <p:nvPr/>
        </p:nvSpPr>
        <p:spPr>
          <a:xfrm>
            <a:off x="2637623" y="2095984"/>
            <a:ext cx="119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endParaRPr lang="cs-CZ" b="1" baseline="-25000" dirty="0">
              <a:solidFill>
                <a:srgbClr val="00B050"/>
              </a:solidFill>
            </a:endParaRPr>
          </a:p>
        </p:txBody>
      </p:sp>
      <p:sp>
        <p:nvSpPr>
          <p:cNvPr id="29" name="TextovéPole 11"/>
          <p:cNvSpPr txBox="1"/>
          <p:nvPr/>
        </p:nvSpPr>
        <p:spPr>
          <a:xfrm>
            <a:off x="462853" y="4684494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cs-CZ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ovéPole 11"/>
          <p:cNvSpPr txBox="1"/>
          <p:nvPr/>
        </p:nvSpPr>
        <p:spPr>
          <a:xfrm>
            <a:off x="3261212" y="4700950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b="1" baseline="-25000" dirty="0" err="1">
                <a:solidFill>
                  <a:srgbClr val="FF0000"/>
                </a:solidFill>
              </a:rPr>
              <a:t>in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TextovéPole 11"/>
          <p:cNvSpPr txBox="1"/>
          <p:nvPr/>
        </p:nvSpPr>
        <p:spPr>
          <a:xfrm>
            <a:off x="621641" y="2396877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45°</a:t>
            </a:r>
            <a:endParaRPr lang="cs-CZ" b="1" baseline="-25000" dirty="0"/>
          </a:p>
        </p:txBody>
      </p:sp>
      <p:sp>
        <p:nvSpPr>
          <p:cNvPr id="23" name="TextovéPole 11"/>
          <p:cNvSpPr txBox="1"/>
          <p:nvPr/>
        </p:nvSpPr>
        <p:spPr>
          <a:xfrm>
            <a:off x="6444208" y="4221088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="" xmlns:a16="http://schemas.microsoft.com/office/drawing/2014/main" id="{741FA219-0733-A6E1-B3FA-36AAA190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36" y="2209749"/>
            <a:ext cx="2113508" cy="995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6" name="TextovéPole 11">
            <a:extLst>
              <a:ext uri="{FF2B5EF4-FFF2-40B4-BE49-F238E27FC236}">
                <a16:creationId xmlns="" xmlns:a16="http://schemas.microsoft.com/office/drawing/2014/main" id="{88382062-3E4B-6E8F-5598-DBCD163E35E7}"/>
              </a:ext>
            </a:extLst>
          </p:cNvPr>
          <p:cNvSpPr txBox="1"/>
          <p:nvPr/>
        </p:nvSpPr>
        <p:spPr>
          <a:xfrm>
            <a:off x="5652120" y="5405627"/>
            <a:ext cx="119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endParaRPr lang="cs-CZ" b="1" baseline="-25000" dirty="0">
              <a:solidFill>
                <a:srgbClr val="00B050"/>
              </a:solidFill>
            </a:endParaRPr>
          </a:p>
        </p:txBody>
      </p:sp>
      <p:cxnSp>
        <p:nvCxnSpPr>
          <p:cNvPr id="28" name="Spojnice: zakřivená 27">
            <a:extLst>
              <a:ext uri="{FF2B5EF4-FFF2-40B4-BE49-F238E27FC236}">
                <a16:creationId xmlns="" xmlns:a16="http://schemas.microsoft.com/office/drawing/2014/main" id="{FD6F9B94-4219-6667-61A0-B66F05D6FD5B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697325" y="2581543"/>
            <a:ext cx="478334" cy="125840"/>
          </a:xfrm>
          <a:prstGeom prst="curvedConnector3">
            <a:avLst>
              <a:gd name="adj1" fmla="val 10556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>
            <a:extLst>
              <a:ext uri="{FF2B5EF4-FFF2-40B4-BE49-F238E27FC236}">
                <a16:creationId xmlns="" xmlns:a16="http://schemas.microsoft.com/office/drawing/2014/main" id="{1230356C-B38C-28F5-59D8-7F09F9D6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51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aphicFrame>
        <p:nvGraphicFramePr>
          <p:cNvPr id="44" name="Tabulka 41">
            <a:extLst>
              <a:ext uri="{FF2B5EF4-FFF2-40B4-BE49-F238E27FC236}">
                <a16:creationId xmlns="" xmlns:a16="http://schemas.microsoft.com/office/drawing/2014/main" id="{90888D2A-CE66-321D-14A7-01A5FE052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12444"/>
              </p:ext>
            </p:extLst>
          </p:nvPr>
        </p:nvGraphicFramePr>
        <p:xfrm>
          <a:off x="4354314" y="3559546"/>
          <a:ext cx="444268" cy="2749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268">
                  <a:extLst>
                    <a:ext uri="{9D8B030D-6E8A-4147-A177-3AD203B41FA5}">
                      <a16:colId xmlns="" xmlns:a16="http://schemas.microsoft.com/office/drawing/2014/main" val="1475338311"/>
                    </a:ext>
                  </a:extLst>
                </a:gridCol>
              </a:tblGrid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7971803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9409758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8676569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6635843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9682034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9517196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1482143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6862452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1182925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294651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740820"/>
                  </a:ext>
                </a:extLst>
              </a:tr>
            </a:tbl>
          </a:graphicData>
        </a:graphic>
      </p:graphicFrame>
      <p:graphicFrame>
        <p:nvGraphicFramePr>
          <p:cNvPr id="47" name="Tabulka 25">
            <a:extLst>
              <a:ext uri="{FF2B5EF4-FFF2-40B4-BE49-F238E27FC236}">
                <a16:creationId xmlns="" xmlns:a16="http://schemas.microsoft.com/office/drawing/2014/main" id="{9DE84C77-78C7-5B70-ED4B-15CEDD594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32512"/>
              </p:ext>
            </p:extLst>
          </p:nvPr>
        </p:nvGraphicFramePr>
        <p:xfrm>
          <a:off x="5004048" y="4941168"/>
          <a:ext cx="3960440" cy="24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5">
                  <a:extLst>
                    <a:ext uri="{9D8B030D-6E8A-4147-A177-3AD203B41FA5}">
                      <a16:colId xmlns="" xmlns:a16="http://schemas.microsoft.com/office/drawing/2014/main" val="3910578443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1878849478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592837317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759111966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977320886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1733007463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280599995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1496813119"/>
                    </a:ext>
                  </a:extLst>
                </a:gridCol>
              </a:tblGrid>
              <a:tr h="243998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24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8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="" xmlns:a16="http://schemas.microsoft.com/office/drawing/2014/main" id="{AB4F14CA-989B-383B-B359-5A0ECA31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570253"/>
            <a:ext cx="4319935" cy="269309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RC horní propust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 cap="sq" cmpd="sng">
                  <a:noFill/>
                  <a:miter lim="800000"/>
                </a:ln>
              </a:rPr>
              <a:t>Fázorový diagram,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časové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průběhy</a:t>
            </a:r>
            <a:endParaRPr lang="cs-CZ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Při velkém kmitočtu </a:t>
            </a:r>
            <a:r>
              <a:rPr lang="cs-CZ" dirty="0"/>
              <a:t>kondenzátor </a:t>
            </a:r>
            <a:r>
              <a:rPr lang="en-US" dirty="0" err="1"/>
              <a:t>propouští</a:t>
            </a:r>
            <a:r>
              <a:rPr lang="en-US" dirty="0"/>
              <a:t> proud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, proto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projde</a:t>
            </a:r>
            <a:r>
              <a:rPr lang="en-US" dirty="0"/>
              <a:t> na </a:t>
            </a:r>
            <a:r>
              <a:rPr lang="en-US" dirty="0" err="1"/>
              <a:t>výstup</a:t>
            </a:r>
            <a:r>
              <a:rPr lang="en-US" dirty="0"/>
              <a:t>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beze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. </a:t>
            </a:r>
            <a:r>
              <a:rPr lang="en-US" dirty="0" err="1"/>
              <a:t>Výstupní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je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r>
              <a:rPr lang="en-US" b="1" dirty="0"/>
              <a:t>.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01878" y="5282499"/>
            <a:ext cx="396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proto </a:t>
            </a:r>
            <a:r>
              <a:rPr lang="en-US" dirty="0" err="1"/>
              <a:t>také</a:t>
            </a:r>
            <a:r>
              <a:rPr lang="en-US" dirty="0"/>
              <a:t> v</a:t>
            </a:r>
            <a:r>
              <a:rPr lang="cs-CZ" dirty="0" err="1"/>
              <a:t>ýstupní</a:t>
            </a:r>
            <a:r>
              <a:rPr lang="cs-CZ" dirty="0"/>
              <a:t> napětí 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 err="1"/>
              <a:t>předbíhá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dirty="0" err="1"/>
              <a:t>vstupní</a:t>
            </a:r>
            <a:r>
              <a:rPr lang="en-US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r>
              <a:rPr lang="cs-CZ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nepatrně</a:t>
            </a:r>
            <a:r>
              <a:rPr lang="en-US" dirty="0"/>
              <a:t>, </a:t>
            </a:r>
            <a:r>
              <a:rPr lang="en-US" dirty="0" err="1"/>
              <a:t>rozdíl</a:t>
            </a:r>
            <a:r>
              <a:rPr lang="en-US" dirty="0"/>
              <a:t> je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cs-CZ" dirty="0"/>
              <a:t>0°.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83568" y="2742557"/>
            <a:ext cx="3678676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683568" y="2742557"/>
            <a:ext cx="0" cy="16764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>
            <a:endCxn id="30" idx="1"/>
          </p:cNvCxnSpPr>
          <p:nvPr/>
        </p:nvCxnSpPr>
        <p:spPr>
          <a:xfrm>
            <a:off x="4347604" y="2590001"/>
            <a:ext cx="378" cy="5133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39552" y="2910201"/>
            <a:ext cx="3897894" cy="74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683568" y="2742557"/>
            <a:ext cx="3657600" cy="15978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11"/>
          <p:cNvSpPr txBox="1"/>
          <p:nvPr/>
        </p:nvSpPr>
        <p:spPr>
          <a:xfrm>
            <a:off x="501758" y="294119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cs-CZ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30" name="TextovéPole 11"/>
          <p:cNvSpPr txBox="1"/>
          <p:nvPr/>
        </p:nvSpPr>
        <p:spPr>
          <a:xfrm>
            <a:off x="4347982" y="2918646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51" name="TextovéPole 11"/>
          <p:cNvSpPr txBox="1"/>
          <p:nvPr/>
        </p:nvSpPr>
        <p:spPr>
          <a:xfrm>
            <a:off x="2954874" y="3132555"/>
            <a:ext cx="11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skoro 0°</a:t>
            </a:r>
            <a:endParaRPr lang="cs-CZ" b="1" baseline="-25000" dirty="0"/>
          </a:p>
        </p:txBody>
      </p:sp>
      <p:cxnSp>
        <p:nvCxnSpPr>
          <p:cNvPr id="52" name="Přímá spojnice 51"/>
          <p:cNvCxnSpPr>
            <a:cxnSpLocks/>
          </p:cNvCxnSpPr>
          <p:nvPr/>
        </p:nvCxnSpPr>
        <p:spPr>
          <a:xfrm flipH="1">
            <a:off x="3483549" y="2814763"/>
            <a:ext cx="528980" cy="3177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ovéPole 11"/>
          <p:cNvSpPr txBox="1"/>
          <p:nvPr/>
        </p:nvSpPr>
        <p:spPr>
          <a:xfrm>
            <a:off x="6314117" y="3861048"/>
            <a:ext cx="55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err="1">
                <a:solidFill>
                  <a:srgbClr val="FF0000"/>
                </a:solidFill>
              </a:rPr>
              <a:t>U</a:t>
            </a:r>
            <a:r>
              <a:rPr lang="cs-CZ" b="1" baseline="-25000" dirty="0" err="1">
                <a:solidFill>
                  <a:srgbClr val="FF0000"/>
                </a:solidFill>
              </a:rPr>
              <a:t>in</a:t>
            </a:r>
            <a:endParaRPr lang="cs-CZ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ovéPole 11">
            <a:extLst>
              <a:ext uri="{FF2B5EF4-FFF2-40B4-BE49-F238E27FC236}">
                <a16:creationId xmlns="" xmlns:a16="http://schemas.microsoft.com/office/drawing/2014/main" id="{B5FE7F8B-5689-AA02-A5C5-1F24D05264E2}"/>
              </a:ext>
            </a:extLst>
          </p:cNvPr>
          <p:cNvSpPr txBox="1"/>
          <p:nvPr/>
        </p:nvSpPr>
        <p:spPr>
          <a:xfrm>
            <a:off x="3668595" y="2376119"/>
            <a:ext cx="119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endParaRPr lang="cs-CZ" b="1" baseline="-25000" dirty="0">
              <a:solidFill>
                <a:srgbClr val="00B050"/>
              </a:solidFill>
            </a:endParaRPr>
          </a:p>
        </p:txBody>
      </p:sp>
      <p:sp>
        <p:nvSpPr>
          <p:cNvPr id="28" name="TextovéPole 11">
            <a:extLst>
              <a:ext uri="{FF2B5EF4-FFF2-40B4-BE49-F238E27FC236}">
                <a16:creationId xmlns="" xmlns:a16="http://schemas.microsoft.com/office/drawing/2014/main" id="{5597BC3F-6BEB-ADFF-0F67-275FF496AEA5}"/>
              </a:ext>
            </a:extLst>
          </p:cNvPr>
          <p:cNvSpPr txBox="1"/>
          <p:nvPr/>
        </p:nvSpPr>
        <p:spPr>
          <a:xfrm>
            <a:off x="7173872" y="5290903"/>
            <a:ext cx="119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b="1" baseline="-25000" dirty="0">
                <a:solidFill>
                  <a:srgbClr val="00B050"/>
                </a:solidFill>
              </a:rPr>
              <a:t>R</a:t>
            </a:r>
            <a:r>
              <a:rPr lang="en-US" b="1" dirty="0">
                <a:solidFill>
                  <a:srgbClr val="00B050"/>
                </a:solidFill>
              </a:rPr>
              <a:t> = </a:t>
            </a:r>
            <a:r>
              <a:rPr lang="en-US" b="1" dirty="0" err="1">
                <a:solidFill>
                  <a:srgbClr val="00B050"/>
                </a:solidFill>
              </a:rPr>
              <a:t>U</a:t>
            </a:r>
            <a:r>
              <a:rPr lang="en-US" b="1" baseline="-25000" dirty="0" err="1">
                <a:solidFill>
                  <a:srgbClr val="00B050"/>
                </a:solidFill>
              </a:rPr>
              <a:t>out</a:t>
            </a:r>
            <a:endParaRPr lang="cs-CZ" b="1" baseline="-25000" dirty="0">
              <a:solidFill>
                <a:srgbClr val="00B050"/>
              </a:solidFill>
            </a:endParaRPr>
          </a:p>
        </p:txBody>
      </p:sp>
      <p:cxnSp>
        <p:nvCxnSpPr>
          <p:cNvPr id="31" name="Spojnice: zakřivená 30">
            <a:extLst>
              <a:ext uri="{FF2B5EF4-FFF2-40B4-BE49-F238E27FC236}">
                <a16:creationId xmlns="" xmlns:a16="http://schemas.microsoft.com/office/drawing/2014/main" id="{51DB51BB-238F-3BEA-8706-6CFC8CEE512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4691" y="2821107"/>
            <a:ext cx="190522" cy="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>
            <a:extLst>
              <a:ext uri="{FF2B5EF4-FFF2-40B4-BE49-F238E27FC236}">
                <a16:creationId xmlns="" xmlns:a16="http://schemas.microsoft.com/office/drawing/2014/main" id="{21914AAF-A6ED-6ADD-9670-3EE51D53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51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aphicFrame>
        <p:nvGraphicFramePr>
          <p:cNvPr id="36" name="Tabulka 41">
            <a:extLst>
              <a:ext uri="{FF2B5EF4-FFF2-40B4-BE49-F238E27FC236}">
                <a16:creationId xmlns="" xmlns:a16="http://schemas.microsoft.com/office/drawing/2014/main" id="{047BD2B5-5746-C84C-9921-1F04615E1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083497"/>
              </p:ext>
            </p:extLst>
          </p:nvPr>
        </p:nvGraphicFramePr>
        <p:xfrm>
          <a:off x="4354314" y="3522826"/>
          <a:ext cx="444268" cy="2749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268">
                  <a:extLst>
                    <a:ext uri="{9D8B030D-6E8A-4147-A177-3AD203B41FA5}">
                      <a16:colId xmlns="" xmlns:a16="http://schemas.microsoft.com/office/drawing/2014/main" val="1475338311"/>
                    </a:ext>
                  </a:extLst>
                </a:gridCol>
              </a:tblGrid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27971803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9409758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8676569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6635843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9682034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9517196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1482143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6862452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1182925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294651"/>
                  </a:ext>
                </a:extLst>
              </a:tr>
              <a:tr h="249979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740820"/>
                  </a:ext>
                </a:extLst>
              </a:tr>
            </a:tbl>
          </a:graphicData>
        </a:graphic>
      </p:graphicFrame>
      <p:graphicFrame>
        <p:nvGraphicFramePr>
          <p:cNvPr id="39" name="Tabulka 25">
            <a:extLst>
              <a:ext uri="{FF2B5EF4-FFF2-40B4-BE49-F238E27FC236}">
                <a16:creationId xmlns="" xmlns:a16="http://schemas.microsoft.com/office/drawing/2014/main" id="{1E7837D1-67D9-B483-DE09-4C51F2E86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2750"/>
              </p:ext>
            </p:extLst>
          </p:nvPr>
        </p:nvGraphicFramePr>
        <p:xfrm>
          <a:off x="4932040" y="4882416"/>
          <a:ext cx="4075296" cy="24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412">
                  <a:extLst>
                    <a:ext uri="{9D8B030D-6E8A-4147-A177-3AD203B41FA5}">
                      <a16:colId xmlns="" xmlns:a16="http://schemas.microsoft.com/office/drawing/2014/main" val="3910578443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1878849478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592837317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759111966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977320886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1733007463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280599995"/>
                    </a:ext>
                  </a:extLst>
                </a:gridCol>
                <a:gridCol w="509412">
                  <a:extLst>
                    <a:ext uri="{9D8B030D-6E8A-4147-A177-3AD203B41FA5}">
                      <a16:colId xmlns="" xmlns:a16="http://schemas.microsoft.com/office/drawing/2014/main" val="1496813119"/>
                    </a:ext>
                  </a:extLst>
                </a:gridCol>
              </a:tblGrid>
              <a:tr h="243998"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24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Shrnutí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</a:t>
            </a:r>
            <a:r>
              <a:rPr lang="cs-CZ" b="1" dirty="0"/>
              <a:t>propustném pásmu </a:t>
            </a:r>
            <a:r>
              <a:rPr lang="cs-CZ" dirty="0"/>
              <a:t>všechny signály procházejí ze vstupu na výstup</a:t>
            </a:r>
            <a:r>
              <a:rPr lang="en-US" dirty="0"/>
              <a:t>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beze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cs-CZ" dirty="0"/>
              <a:t>.</a:t>
            </a:r>
          </a:p>
          <a:p>
            <a:pPr lvl="1"/>
            <a:r>
              <a:rPr lang="en-US" dirty="0" smtClean="0"/>
              <a:t>Proto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Napěťový </a:t>
            </a:r>
            <a:r>
              <a:rPr lang="cs-CZ" dirty="0"/>
              <a:t>přenos </a:t>
            </a:r>
            <a:r>
              <a:rPr lang="cs-CZ" b="1" dirty="0" err="1"/>
              <a:t>A</a:t>
            </a:r>
            <a:r>
              <a:rPr lang="cs-CZ" b="1" baseline="-25000" dirty="0" err="1"/>
              <a:t>v</a:t>
            </a:r>
            <a:r>
              <a:rPr lang="cs-CZ" dirty="0"/>
              <a:t> je roven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cs-CZ" dirty="0"/>
              <a:t>jedné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 0 dB</a:t>
            </a:r>
            <a:r>
              <a:rPr lang="cs-CZ" dirty="0" smtClean="0"/>
              <a:t>.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Fázový</a:t>
            </a:r>
            <a:r>
              <a:rPr lang="en-US" dirty="0" smtClean="0"/>
              <a:t> </a:t>
            </a:r>
            <a:r>
              <a:rPr lang="en-US" dirty="0" err="1" smtClean="0"/>
              <a:t>posun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vstupním</a:t>
            </a:r>
            <a:r>
              <a:rPr lang="en-US" dirty="0" smtClean="0"/>
              <a:t> a </a:t>
            </a:r>
            <a:r>
              <a:rPr lang="en-US" dirty="0" err="1" smtClean="0"/>
              <a:t>výstupním</a:t>
            </a:r>
            <a:r>
              <a:rPr lang="en-US" dirty="0" smtClean="0"/>
              <a:t> </a:t>
            </a:r>
            <a:r>
              <a:rPr lang="en-US" dirty="0" err="1" smtClean="0"/>
              <a:t>signálem</a:t>
            </a:r>
            <a:r>
              <a:rPr lang="en-US" dirty="0" smtClean="0"/>
              <a:t> je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nulový</a:t>
            </a:r>
            <a:r>
              <a:rPr lang="en-US" dirty="0" smtClean="0"/>
              <a:t>.</a:t>
            </a:r>
            <a:endParaRPr lang="cs-CZ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Levá složená závorka 25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Levá složená závorka 26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971600" y="5262320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Nepropustné pásmo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451492" y="5262320"/>
            <a:ext cx="1474903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Propustné pásmo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31" name="Přímá spojnice 30"/>
          <p:cNvCxnSpPr>
            <a:endCxn id="30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020358" y="4846752"/>
            <a:ext cx="12636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Mezní kmitočet</a:t>
            </a:r>
          </a:p>
        </p:txBody>
      </p:sp>
      <p:cxnSp>
        <p:nvCxnSpPr>
          <p:cNvPr id="34" name="Přímá spojnice se šipkou 33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37" name="Přímá spojovací šipka 8"/>
          <p:cNvCxnSpPr/>
          <p:nvPr/>
        </p:nvCxnSpPr>
        <p:spPr>
          <a:xfrm>
            <a:off x="5130607" y="6020014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Sklon: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dB/dekádu</a:t>
            </a:r>
          </a:p>
          <a:p>
            <a:r>
              <a:rPr lang="cs-CZ" sz="1200" dirty="0">
                <a:solidFill>
                  <a:srgbClr val="0000FF"/>
                </a:solidFill>
              </a:rPr>
              <a:t>(6 dB/oktávu)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3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Shrnutí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95536" y="89942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</a:t>
            </a:r>
            <a:r>
              <a:rPr lang="cs-CZ" b="1" dirty="0"/>
              <a:t>nepropustném pásmu </a:t>
            </a:r>
            <a:r>
              <a:rPr lang="cs-CZ" dirty="0"/>
              <a:t>čím menší kmitočet, tím menší napěťový přenos </a:t>
            </a:r>
            <a:r>
              <a:rPr lang="cs-CZ" b="1" dirty="0" err="1"/>
              <a:t>A</a:t>
            </a:r>
            <a:r>
              <a:rPr lang="cs-CZ" b="1" baseline="-25000" dirty="0" err="1"/>
              <a:t>v</a:t>
            </a:r>
            <a:r>
              <a:rPr lang="cs-CZ" dirty="0"/>
              <a:t>.</a:t>
            </a:r>
          </a:p>
          <a:p>
            <a:r>
              <a:rPr lang="cs-CZ" dirty="0"/>
              <a:t>Napěťový přenos </a:t>
            </a:r>
            <a:r>
              <a:rPr lang="cs-CZ" b="1" dirty="0" err="1"/>
              <a:t>A</a:t>
            </a:r>
            <a:r>
              <a:rPr lang="cs-CZ" b="1" baseline="-25000" dirty="0" err="1"/>
              <a:t>v</a:t>
            </a:r>
            <a:r>
              <a:rPr lang="cs-CZ" dirty="0"/>
              <a:t> klesá o </a:t>
            </a:r>
            <a:r>
              <a:rPr lang="en-US" dirty="0"/>
              <a:t>20</a:t>
            </a:r>
            <a:r>
              <a:rPr lang="cs-CZ" dirty="0"/>
              <a:t> </a:t>
            </a:r>
            <a:r>
              <a:rPr lang="en-US" dirty="0"/>
              <a:t>dB </a:t>
            </a:r>
            <a:r>
              <a:rPr lang="cs-CZ" dirty="0"/>
              <a:t>na dekádu (nebo o </a:t>
            </a:r>
            <a:r>
              <a:rPr lang="en-US" dirty="0"/>
              <a:t>6</a:t>
            </a:r>
            <a:r>
              <a:rPr lang="cs-CZ" dirty="0"/>
              <a:t> </a:t>
            </a:r>
            <a:r>
              <a:rPr lang="en-US" dirty="0"/>
              <a:t>dB </a:t>
            </a:r>
            <a:r>
              <a:rPr lang="cs-CZ" dirty="0"/>
              <a:t>na oktávu, což vyjadřuje to samé)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/>
              <a:t>Když kmitočet klesne </a:t>
            </a:r>
            <a:r>
              <a:rPr lang="en-US" dirty="0"/>
              <a:t>10</a:t>
            </a:r>
            <a:r>
              <a:rPr lang="cs-CZ" dirty="0"/>
              <a:t>x, přenos se zmenší </a:t>
            </a:r>
            <a:r>
              <a:rPr lang="en-US" dirty="0"/>
              <a:t>10</a:t>
            </a:r>
            <a:r>
              <a:rPr lang="cs-CZ" dirty="0"/>
              <a:t>x</a:t>
            </a:r>
            <a:r>
              <a:rPr lang="en-US" dirty="0"/>
              <a:t> </a:t>
            </a:r>
            <a:r>
              <a:rPr lang="cs-CZ" dirty="0"/>
              <a:t>(t.j. o 20 dB).</a:t>
            </a:r>
          </a:p>
          <a:p>
            <a:r>
              <a:rPr lang="cs-CZ" dirty="0"/>
              <a:t>Když kmitočet klesne 2x, přenos se zmenší 2x (t.j. o 6 dB).</a:t>
            </a:r>
            <a:endParaRPr lang="en-US" dirty="0"/>
          </a:p>
          <a:p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Levá složená závorka 38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Levá složená závorka 39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971600" y="5262320"/>
            <a:ext cx="1584176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Nepropustné pásmo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451492" y="5262320"/>
            <a:ext cx="14749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Propustné pásmo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46" name="Přímá spojnice 45"/>
          <p:cNvCxnSpPr>
            <a:endCxn id="45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3020358" y="4846752"/>
            <a:ext cx="12636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Mezní kmitočet</a:t>
            </a:r>
          </a:p>
        </p:txBody>
      </p:sp>
      <p:cxnSp>
        <p:nvCxnSpPr>
          <p:cNvPr id="50" name="Přímá spojnice se šipkou 49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52" name="Přímá spojovací šipka 8"/>
          <p:cNvCxnSpPr/>
          <p:nvPr/>
        </p:nvCxnSpPr>
        <p:spPr>
          <a:xfrm>
            <a:off x="5130607" y="6020014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Sklon: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dB/dekádu</a:t>
            </a:r>
          </a:p>
          <a:p>
            <a:r>
              <a:rPr lang="cs-CZ" sz="1200" dirty="0">
                <a:solidFill>
                  <a:srgbClr val="0000FF"/>
                </a:solidFill>
              </a:rPr>
              <a:t>(6 dB/oktávu)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24128" y="2784982"/>
            <a:ext cx="321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Fázový</a:t>
            </a:r>
            <a:r>
              <a:rPr lang="en-US" dirty="0" smtClean="0"/>
              <a:t> </a:t>
            </a:r>
            <a:r>
              <a:rPr lang="en-US" dirty="0" err="1" smtClean="0"/>
              <a:t>posun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vstupním</a:t>
            </a:r>
            <a:r>
              <a:rPr lang="en-US" dirty="0" smtClean="0"/>
              <a:t> a </a:t>
            </a:r>
            <a:r>
              <a:rPr lang="en-US" dirty="0" err="1" smtClean="0"/>
              <a:t>výstupním</a:t>
            </a:r>
            <a:r>
              <a:rPr lang="en-US" dirty="0" smtClean="0"/>
              <a:t> </a:t>
            </a:r>
            <a:r>
              <a:rPr lang="en-US" dirty="0" err="1" smtClean="0"/>
              <a:t>signálem</a:t>
            </a:r>
            <a:r>
              <a:rPr lang="en-US" dirty="0" smtClean="0"/>
              <a:t> je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malých</a:t>
            </a:r>
            <a:r>
              <a:rPr lang="en-US" dirty="0" smtClean="0"/>
              <a:t> </a:t>
            </a:r>
            <a:r>
              <a:rPr lang="en-US" dirty="0" err="1" smtClean="0"/>
              <a:t>kmitočtech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90°.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6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Shrnutí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ovéPole 25"/>
              <p:cNvSpPr txBox="1"/>
              <p:nvPr/>
            </p:nvSpPr>
            <p:spPr>
              <a:xfrm>
                <a:off x="395536" y="899428"/>
                <a:ext cx="8568952" cy="133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Při </a:t>
                </a:r>
                <a:r>
                  <a:rPr lang="cs-CZ" b="1" dirty="0"/>
                  <a:t>mezním kmitočtu </a:t>
                </a:r>
                <a:r>
                  <a:rPr lang="cs-CZ" b="1" dirty="0" err="1"/>
                  <a:t>f</a:t>
                </a:r>
                <a:r>
                  <a:rPr lang="cs-CZ" b="1" baseline="-25000" dirty="0" err="1"/>
                  <a:t>c</a:t>
                </a:r>
                <a:r>
                  <a:rPr lang="cs-CZ" dirty="0"/>
                  <a:t> napěťový přenos </a:t>
                </a:r>
                <a:r>
                  <a:rPr lang="cs-CZ" b="1" dirty="0" err="1"/>
                  <a:t>A</a:t>
                </a:r>
                <a:r>
                  <a:rPr lang="cs-CZ" b="1" baseline="-25000" dirty="0" err="1"/>
                  <a:t>v</a:t>
                </a:r>
                <a:r>
                  <a:rPr lang="cs-CZ" dirty="0"/>
                  <a:t> klesá na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cs-CZ" b="1" i="1">
                        <a:latin typeface="Cambria Math"/>
                      </a:rPr>
                      <m:t>=</m:t>
                    </m:r>
                    <m:r>
                      <a:rPr lang="cs-CZ" b="1" i="1">
                        <a:latin typeface="Cambria Math"/>
                      </a:rPr>
                      <m:t>𝟎</m:t>
                    </m:r>
                    <m:r>
                      <a:rPr lang="cs-CZ" b="1" i="1">
                        <a:latin typeface="Cambria Math"/>
                      </a:rPr>
                      <m:t>.</m:t>
                    </m:r>
                    <m:r>
                      <a:rPr lang="cs-CZ" b="1" i="1">
                        <a:latin typeface="Cambria Math"/>
                      </a:rPr>
                      <m:t>𝟕𝟎𝟕</m:t>
                    </m:r>
                  </m:oMath>
                </a14:m>
                <a:r>
                  <a:rPr lang="cs-CZ" dirty="0"/>
                  <a:t>.</a:t>
                </a:r>
                <a:endParaRPr lang="en-US" dirty="0"/>
              </a:p>
              <a:p>
                <a:r>
                  <a:rPr lang="cs-CZ" dirty="0"/>
                  <a:t>Jinými </a:t>
                </a:r>
                <a:r>
                  <a:rPr lang="cs-CZ" dirty="0" smtClean="0"/>
                  <a:t>slovy</a:t>
                </a:r>
                <a:r>
                  <a:rPr lang="en-US" dirty="0" smtClean="0"/>
                  <a:t>:</a:t>
                </a:r>
                <a:r>
                  <a:rPr lang="cs-CZ" dirty="0" smtClean="0"/>
                  <a:t> </a:t>
                </a:r>
                <a:r>
                  <a:rPr lang="cs-CZ" dirty="0"/>
                  <a:t>přenos se zmenší o </a:t>
                </a:r>
                <a:r>
                  <a:rPr lang="cs-CZ" b="1" dirty="0"/>
                  <a:t>3 dB</a:t>
                </a:r>
                <a:r>
                  <a:rPr lang="cs-CZ" dirty="0" smtClean="0"/>
                  <a:t>.</a:t>
                </a:r>
                <a:endParaRPr lang="en-US" dirty="0" smtClean="0"/>
              </a:p>
              <a:p>
                <a:r>
                  <a:rPr lang="en-US" dirty="0" err="1"/>
                  <a:t>Fázový</a:t>
                </a:r>
                <a:r>
                  <a:rPr lang="en-US" dirty="0"/>
                  <a:t> </a:t>
                </a:r>
                <a:r>
                  <a:rPr lang="en-US" dirty="0" err="1"/>
                  <a:t>posun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 </a:t>
                </a:r>
                <a:r>
                  <a:rPr lang="en-US" dirty="0" err="1"/>
                  <a:t>vstupním</a:t>
                </a:r>
                <a:r>
                  <a:rPr lang="en-US" dirty="0"/>
                  <a:t> a </a:t>
                </a:r>
                <a:r>
                  <a:rPr lang="en-US" dirty="0" err="1"/>
                  <a:t>výstupním</a:t>
                </a:r>
                <a:r>
                  <a:rPr lang="en-US" dirty="0"/>
                  <a:t> </a:t>
                </a:r>
                <a:r>
                  <a:rPr lang="en-US" dirty="0" err="1" smtClean="0"/>
                  <a:t>signálem</a:t>
                </a:r>
                <a:r>
                  <a:rPr lang="en-US" dirty="0" smtClean="0"/>
                  <a:t> </a:t>
                </a:r>
                <a:r>
                  <a:rPr lang="en-US" dirty="0"/>
                  <a:t>je 45°.</a:t>
                </a:r>
                <a:endParaRPr lang="cs-CZ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1335622"/>
              </a:xfrm>
              <a:prstGeom prst="rect">
                <a:avLst/>
              </a:prstGeom>
              <a:blipFill rotWithShape="0">
                <a:blip r:embed="rId3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5724128" y="2195572"/>
            <a:ext cx="32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cs-CZ" dirty="0" err="1"/>
              <a:t>zorec</a:t>
            </a:r>
            <a:r>
              <a:rPr lang="cs-CZ" dirty="0"/>
              <a:t> </a:t>
            </a:r>
            <a:r>
              <a:rPr lang="cs-CZ" dirty="0" smtClean="0"/>
              <a:t>pro </a:t>
            </a:r>
            <a:r>
              <a:rPr lang="cs-CZ" dirty="0"/>
              <a:t>mezní kmitočet</a:t>
            </a:r>
            <a:r>
              <a:rPr lang="cs-CZ" dirty="0" smtClean="0"/>
              <a:t>: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6377584" y="2672968"/>
                <a:ext cx="1358064" cy="612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b="1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𝑹𝑪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84" y="2672968"/>
                <a:ext cx="1358064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evá složená závorka 28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Levá složená závorka 29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971600" y="5262320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Nepropustné pásmo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451492" y="5262320"/>
            <a:ext cx="14749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Propustné pásmo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34" name="Přímá spojnice 33"/>
          <p:cNvCxnSpPr>
            <a:endCxn id="33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020358" y="4846752"/>
            <a:ext cx="1263609" cy="276999"/>
          </a:xfrm>
          <a:prstGeom prst="rect">
            <a:avLst/>
          </a:prstGeom>
          <a:solidFill>
            <a:srgbClr val="FF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Mezní kmitočet</a:t>
            </a: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40" name="Přímá spojovací šipka 8"/>
          <p:cNvCxnSpPr/>
          <p:nvPr/>
        </p:nvCxnSpPr>
        <p:spPr>
          <a:xfrm>
            <a:off x="5130607" y="6020014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48" name="Obdélník 47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3" name="Přímá spojnice se šipkou 52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Sklon: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dB/dekádu</a:t>
            </a:r>
          </a:p>
          <a:p>
            <a:r>
              <a:rPr lang="cs-CZ" sz="1200" dirty="0">
                <a:solidFill>
                  <a:srgbClr val="0000FF"/>
                </a:solidFill>
              </a:rPr>
              <a:t>(6 dB/oktávu)</a:t>
            </a:r>
          </a:p>
        </p:txBody>
      </p:sp>
    </p:spTree>
    <p:extLst>
      <p:ext uri="{BB962C8B-B14F-4D97-AF65-F5344CB8AC3E}">
        <p14:creationId xmlns:p14="http://schemas.microsoft.com/office/powerpoint/2010/main" val="2590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Horní propust – video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92323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Passive RC high pass filters</a:t>
            </a:r>
            <a:endParaRPr lang="cs-CZ" sz="2400" dirty="0"/>
          </a:p>
          <a:p>
            <a:pPr marL="0" lvl="1"/>
            <a:r>
              <a:rPr lang="cs-CZ" sz="2400" dirty="0">
                <a:hlinkClick r:id="rId3"/>
              </a:rPr>
              <a:t>https://www.youtube.com/watch?v=4CcIFycCnxU</a:t>
            </a:r>
            <a:endParaRPr lang="cs-CZ" sz="2400" dirty="0"/>
          </a:p>
          <a:p>
            <a:pPr marL="0" lvl="1"/>
            <a:endParaRPr lang="cs-CZ" sz="24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68" y="2123565"/>
            <a:ext cx="6618356" cy="38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5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dolní propust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Dolní propust – video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66602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/>
              <a:t>Passive RC low pass filter </a:t>
            </a:r>
          </a:p>
          <a:p>
            <a:pPr marL="0" lvl="1"/>
            <a:r>
              <a:rPr lang="cs-CZ" sz="1200" dirty="0">
                <a:hlinkClick r:id="rId4"/>
              </a:rPr>
              <a:t>https://www.youtube.com/watch?v=lagfhNjMuQM</a:t>
            </a:r>
            <a:endParaRPr lang="cs-CZ" sz="1200" dirty="0"/>
          </a:p>
        </p:txBody>
      </p:sp>
      <p:pic>
        <p:nvPicPr>
          <p:cNvPr id="11" name="Online médium 10" title="Low Pass Filters and High Pass Filters - RC and RL Circuits">
            <a:hlinkClick r:id="" action="ppaction://media"/>
            <a:extLst>
              <a:ext uri="{FF2B5EF4-FFF2-40B4-BE49-F238E27FC236}">
                <a16:creationId xmlns="" xmlns:a16="http://schemas.microsoft.com/office/drawing/2014/main" id="{90F3C931-1FDC-46C2-9021-801BBC6D61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1277868"/>
            <a:ext cx="9160120" cy="51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Úloha</a:t>
            </a:r>
            <a:endParaRPr lang="cs-CZ" dirty="0"/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611188" y="765175"/>
            <a:ext cx="8425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>
                <a:solidFill>
                  <a:srgbClr val="0000FF"/>
                </a:solidFill>
              </a:rPr>
              <a:t>Vypočítejte mezní kmitočet pro níže uvedený obvod a určete, je-li to dolní propust nebo horní propust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48264" y="49852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660232" y="46159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10n</a:t>
            </a:r>
          </a:p>
        </p:txBody>
      </p:sp>
    </p:spTree>
    <p:extLst>
      <p:ext uri="{BB962C8B-B14F-4D97-AF65-F5344CB8AC3E}">
        <p14:creationId xmlns:p14="http://schemas.microsoft.com/office/powerpoint/2010/main" val="35200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67" y="1656873"/>
            <a:ext cx="6878933" cy="467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ovéPole 7"/>
          <p:cNvSpPr txBox="1">
            <a:spLocks noChangeArrowheads="1"/>
          </p:cNvSpPr>
          <p:nvPr/>
        </p:nvSpPr>
        <p:spPr bwMode="auto">
          <a:xfrm>
            <a:off x="468000" y="900000"/>
            <a:ext cx="8281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dirty="0"/>
              <a:t>Horní propust je obvod, který propouští signály o vysokých kmitočtech, ale zeslabuje signály s kmitočty nižšími než mezní kmitočet. </a:t>
            </a:r>
            <a:endParaRPr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 cap="sq" cmpd="sng">
                  <a:noFill/>
                  <a:miter lim="800000"/>
                </a:ln>
              </a:rPr>
              <a:t>Definice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187624" y="19790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1798003" y="2132856"/>
            <a:ext cx="2808312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463988" y="1923844"/>
            <a:ext cx="0" cy="4032448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vá složená závorka 25"/>
          <p:cNvSpPr/>
          <p:nvPr/>
        </p:nvSpPr>
        <p:spPr>
          <a:xfrm rot="5400000">
            <a:off x="3060233" y="4329509"/>
            <a:ext cx="216032" cy="2519469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Levá složená závorka 26"/>
          <p:cNvSpPr/>
          <p:nvPr/>
        </p:nvSpPr>
        <p:spPr>
          <a:xfrm rot="5400000">
            <a:off x="6012155" y="3969063"/>
            <a:ext cx="216033" cy="3240360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5292080" y="5073959"/>
            <a:ext cx="18344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Propustné pásmo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123728" y="5073959"/>
            <a:ext cx="20162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Nepropustné pásmo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897885" y="2332976"/>
            <a:ext cx="15498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Sklon:</a:t>
            </a:r>
          </a:p>
          <a:p>
            <a:r>
              <a:rPr lang="cs-CZ" sz="1600" dirty="0">
                <a:solidFill>
                  <a:srgbClr val="0000FF"/>
                </a:solidFill>
              </a:rPr>
              <a:t>20 dB/dekádu</a:t>
            </a:r>
          </a:p>
          <a:p>
            <a:r>
              <a:rPr lang="cs-CZ" sz="1600" dirty="0">
                <a:solidFill>
                  <a:srgbClr val="0000FF"/>
                </a:solidFill>
              </a:rPr>
              <a:t>(6 dB/oktávu)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2758087" y="3212976"/>
            <a:ext cx="373753" cy="288032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4608993" y="4565888"/>
            <a:ext cx="17281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FF"/>
                </a:solidFill>
              </a:rPr>
              <a:t>Mezní kmitočet</a:t>
            </a:r>
          </a:p>
        </p:txBody>
      </p:sp>
      <p:cxnSp>
        <p:nvCxnSpPr>
          <p:cNvPr id="36" name="Přímá spojnice se šipkou 35"/>
          <p:cNvCxnSpPr/>
          <p:nvPr/>
        </p:nvCxnSpPr>
        <p:spPr>
          <a:xfrm flipH="1">
            <a:off x="4499992" y="4904442"/>
            <a:ext cx="792088" cy="615637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11"/>
          <p:cNvSpPr txBox="1"/>
          <p:nvPr/>
        </p:nvSpPr>
        <p:spPr>
          <a:xfrm>
            <a:off x="7271445" y="5961485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40" name="Přímá spojovací šipka 8"/>
          <p:cNvCxnSpPr/>
          <p:nvPr/>
        </p:nvCxnSpPr>
        <p:spPr>
          <a:xfrm>
            <a:off x="7526038" y="6096879"/>
            <a:ext cx="428628" cy="1588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4243876" y="6120739"/>
            <a:ext cx="1048204" cy="2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RC filtry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Řešení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385393" y="980728"/>
                <a:ext cx="2373214" cy="1964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i="1" baseline="-2500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:endParaRPr lang="cs-CZ" dirty="0">
                  <a:solidFill>
                    <a:srgbClr val="0000FF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b="1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𝟓𝟗𝟐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cs-CZ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𝑯𝒛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93" y="980728"/>
                <a:ext cx="2373214" cy="1964256"/>
              </a:xfrm>
              <a:prstGeom prst="rect">
                <a:avLst/>
              </a:prstGeom>
              <a:blipFill rotWithShape="1"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323528" y="32129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Mezní kmitočet obvodu je 1 592 Hz.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3822139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Signál nejnižšího kmitočtu – stejnosměrný signál – nemůže procházet přes kondenzátor, protože mezi jeho elektrodami je izolant.</a:t>
            </a:r>
          </a:p>
          <a:p>
            <a:r>
              <a:rPr lang="cs-CZ" dirty="0">
                <a:solidFill>
                  <a:srgbClr val="0000FF"/>
                </a:solidFill>
              </a:rPr>
              <a:t>Signál o vysokém kmitočtu prochází bez zeslabení, protože kondenzátor </a:t>
            </a:r>
            <a:r>
              <a:rPr lang="en-US" dirty="0" err="1">
                <a:solidFill>
                  <a:srgbClr val="0000FF"/>
                </a:solidFill>
              </a:rPr>
              <a:t>při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vysokém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kmitočtu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cs-CZ" dirty="0">
                <a:solidFill>
                  <a:srgbClr val="0000FF"/>
                </a:solidFill>
              </a:rPr>
              <a:t>představuje zkrat.</a:t>
            </a:r>
          </a:p>
          <a:p>
            <a:endParaRPr lang="cs-CZ" b="1" dirty="0">
              <a:solidFill>
                <a:srgbClr val="0000FF"/>
              </a:solidFill>
            </a:endParaRPr>
          </a:p>
          <a:p>
            <a:r>
              <a:rPr lang="cs-CZ" b="1" dirty="0">
                <a:solidFill>
                  <a:srgbClr val="0000FF"/>
                </a:solidFill>
              </a:rPr>
              <a:t>Obvod je horní propust.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6948264" y="49852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10k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660232" y="461591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10n</a:t>
            </a:r>
          </a:p>
        </p:txBody>
      </p:sp>
    </p:spTree>
    <p:extLst>
      <p:ext uri="{BB962C8B-B14F-4D97-AF65-F5344CB8AC3E}">
        <p14:creationId xmlns:p14="http://schemas.microsoft.com/office/powerpoint/2010/main" val="27908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RC filtry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539552" y="1628800"/>
            <a:ext cx="8229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>
                <a:hlinkClick r:id="rId3"/>
              </a:rPr>
              <a:t>http://www.wikipedia.com</a:t>
            </a:r>
            <a:endParaRPr lang="cs-CZ" sz="1400" dirty="0"/>
          </a:p>
          <a:p>
            <a:pPr eaLnBrk="1" hangingPunct="1"/>
            <a:r>
              <a:rPr lang="en-US" sz="1400" dirty="0">
                <a:hlinkClick r:id="rId4"/>
              </a:rPr>
              <a:t>http://www.thefreedictionary.com</a:t>
            </a:r>
            <a:endParaRPr lang="cs-CZ" sz="1400" dirty="0"/>
          </a:p>
          <a:p>
            <a:pPr eaLnBrk="1" hangingPunct="1"/>
            <a:r>
              <a:rPr lang="en-US" sz="1400" dirty="0">
                <a:hlinkClick r:id="rId5"/>
              </a:rPr>
              <a:t>http://www.animations.physics.unsw.edu.au/jw/calculus.htm</a:t>
            </a:r>
            <a:endParaRPr lang="cs-CZ" sz="1400" dirty="0"/>
          </a:p>
          <a:p>
            <a:pPr eaLnBrk="1" hangingPunct="1"/>
            <a:r>
              <a:rPr lang="cs-CZ" sz="1400" dirty="0">
                <a:hlinkClick r:id="rId6"/>
              </a:rPr>
              <a:t>http://openlearn.open.ac.uk/</a:t>
            </a:r>
            <a:endParaRPr lang="cs-CZ" sz="1400" dirty="0"/>
          </a:p>
          <a:p>
            <a:pPr eaLnBrk="1" hangingPunct="1"/>
            <a:endParaRPr lang="cs-CZ" sz="1400" dirty="0"/>
          </a:p>
          <a:p>
            <a:pPr eaLnBrk="1" hangingPunct="1"/>
            <a:endParaRPr lang="cs-CZ" sz="1400" dirty="0"/>
          </a:p>
          <a:p>
            <a:pPr eaLnBrk="1" hangingPunct="1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"/>
          <a:stretch/>
        </p:blipFill>
        <p:spPr bwMode="auto">
          <a:xfrm>
            <a:off x="395537" y="2420887"/>
            <a:ext cx="5203290" cy="372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 cap="sq" cmpd="sng">
                  <a:noFill/>
                  <a:miter lim="800000"/>
                </a:ln>
              </a:rPr>
              <a:t>Popis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9000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Nejjednodušší horní propust se skládá z jednoho rezistoru a jednoho kondenzátoru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14" name="Levá složená závorka 13"/>
          <p:cNvSpPr/>
          <p:nvPr/>
        </p:nvSpPr>
        <p:spPr>
          <a:xfrm rot="5400000">
            <a:off x="1720789" y="4644597"/>
            <a:ext cx="173276" cy="1963794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Levá složená závorka 14"/>
          <p:cNvSpPr/>
          <p:nvPr/>
        </p:nvSpPr>
        <p:spPr>
          <a:xfrm rot="5400000">
            <a:off x="4031135" y="4355803"/>
            <a:ext cx="173276" cy="2541381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71600" y="5262320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Nepropustné pásmo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451492" y="5262320"/>
            <a:ext cx="14749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Propustné pásmo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7989" y="2649203"/>
            <a:ext cx="5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-3 dB</a:t>
            </a:r>
          </a:p>
        </p:txBody>
      </p:sp>
      <p:cxnSp>
        <p:nvCxnSpPr>
          <p:cNvPr id="19" name="Přímá spojnice 18"/>
          <p:cNvCxnSpPr>
            <a:endCxn id="18" idx="3"/>
          </p:cNvCxnSpPr>
          <p:nvPr/>
        </p:nvCxnSpPr>
        <p:spPr>
          <a:xfrm flipH="1">
            <a:off x="755576" y="2784982"/>
            <a:ext cx="2252588" cy="2721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818204" y="2651924"/>
            <a:ext cx="0" cy="3234484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3020358" y="4846752"/>
            <a:ext cx="12636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Mezní kmitočet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2847083" y="5118311"/>
            <a:ext cx="577587" cy="42154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11"/>
          <p:cNvSpPr txBox="1"/>
          <p:nvPr/>
        </p:nvSpPr>
        <p:spPr>
          <a:xfrm>
            <a:off x="4926395" y="5847407"/>
            <a:ext cx="171904" cy="29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</a:t>
            </a:r>
          </a:p>
        </p:txBody>
      </p:sp>
      <p:cxnSp>
        <p:nvCxnSpPr>
          <p:cNvPr id="26" name="Přímá spojovací šipka 8"/>
          <p:cNvCxnSpPr/>
          <p:nvPr/>
        </p:nvCxnSpPr>
        <p:spPr>
          <a:xfrm>
            <a:off x="5130607" y="5956008"/>
            <a:ext cx="343809" cy="1274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8"/>
          <p:cNvCxnSpPr/>
          <p:nvPr/>
        </p:nvCxnSpPr>
        <p:spPr>
          <a:xfrm flipV="1">
            <a:off x="720922" y="3232026"/>
            <a:ext cx="0" cy="341520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11"/>
          <p:cNvSpPr txBox="1"/>
          <p:nvPr/>
        </p:nvSpPr>
        <p:spPr>
          <a:xfrm>
            <a:off x="395536" y="3222057"/>
            <a:ext cx="26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99792" y="5995530"/>
            <a:ext cx="724878" cy="1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918901" y="2906344"/>
            <a:ext cx="1204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FF"/>
                </a:solidFill>
              </a:rPr>
              <a:t>Sklon:</a:t>
            </a:r>
          </a:p>
          <a:p>
            <a:r>
              <a:rPr lang="cs-CZ" sz="1200" dirty="0">
                <a:solidFill>
                  <a:srgbClr val="0000FF"/>
                </a:solidFill>
              </a:rPr>
              <a:t>20 dB/dekádu</a:t>
            </a:r>
          </a:p>
          <a:p>
            <a:r>
              <a:rPr lang="cs-CZ" sz="1200" dirty="0">
                <a:solidFill>
                  <a:srgbClr val="0000FF"/>
                </a:solidFill>
              </a:rPr>
              <a:t>(6 dB/oktávu)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345358" y="3552675"/>
            <a:ext cx="462069" cy="236365"/>
          </a:xfrm>
          <a:prstGeom prst="straightConnector1">
            <a:avLst/>
          </a:prstGeom>
          <a:ln w="2222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5627706" y="3286725"/>
            <a:ext cx="330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Tento obvod nazýváme </a:t>
            </a:r>
            <a:r>
              <a:rPr lang="en-US" b="1" dirty="0"/>
              <a:t>RC</a:t>
            </a:r>
            <a:r>
              <a:rPr lang="en-US" dirty="0"/>
              <a:t> </a:t>
            </a:r>
            <a:r>
              <a:rPr lang="cs-CZ" dirty="0"/>
              <a:t>horní propust</a:t>
            </a:r>
            <a:r>
              <a:rPr lang="en-US" dirty="0"/>
              <a:t>.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Konstrukce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amplitudové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charakteristiky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cxnSp>
        <p:nvCxnSpPr>
          <p:cNvPr id="20" name="Přímá spojnice 19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95536" y="89942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Zkonstruujeme graf závislosti přenosu na kmitočtu pro </a:t>
            </a:r>
            <a:r>
              <a:rPr lang="cs-CZ" b="1" dirty="0"/>
              <a:t>RC</a:t>
            </a:r>
            <a:r>
              <a:rPr lang="cs-CZ" dirty="0"/>
              <a:t> horní propust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Přiveďme napětí </a:t>
            </a:r>
            <a:r>
              <a:rPr lang="en-US" b="1" dirty="0"/>
              <a:t>V</a:t>
            </a:r>
            <a:r>
              <a:rPr lang="cs-CZ" b="1" baseline="-25000" dirty="0"/>
              <a:t>in</a:t>
            </a:r>
            <a:r>
              <a:rPr lang="en-US" dirty="0"/>
              <a:t> </a:t>
            </a:r>
            <a:r>
              <a:rPr lang="cs-CZ" dirty="0"/>
              <a:t>o velmi nízkém kmitočtu na vstup obvodu podle obrázku.</a:t>
            </a:r>
          </a:p>
          <a:p>
            <a:r>
              <a:rPr lang="cs-CZ" dirty="0"/>
              <a:t>Snížíme-li kmitočet víc a ještě víc, vstupní napětí se stane stejnosměrným napětím.</a:t>
            </a:r>
          </a:p>
          <a:p>
            <a:r>
              <a:rPr lang="cs-CZ" dirty="0"/>
              <a:t>Přes kondenzátor nemůže trvale protékat žádný stejnosměrný proud, protože mezi jeho elektrodami je izolant.</a:t>
            </a:r>
          </a:p>
          <a:p>
            <a:r>
              <a:rPr lang="cs-CZ" dirty="0"/>
              <a:t>Stejnosměrný signál se nemůže dostat ze vstupu tohoto obvodu na jeho výstup.</a:t>
            </a:r>
          </a:p>
        </p:txBody>
      </p:sp>
    </p:spTree>
    <p:extLst>
      <p:ext uri="{BB962C8B-B14F-4D97-AF65-F5344CB8AC3E}">
        <p14:creationId xmlns:p14="http://schemas.microsoft.com/office/powerpoint/2010/main" val="38455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7" name="Obdélník 6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8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17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18" name="Přímá spojovací šipka 48"/>
            <p:cNvCxnSpPr/>
            <p:nvPr/>
          </p:nvCxnSpPr>
          <p:spPr>
            <a:xfrm>
              <a:off x="1308060" y="3992428"/>
              <a:ext cx="387395" cy="63129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Konstrukce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amplitudové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charakteristiky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899428"/>
                <a:ext cx="8568952" cy="199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Při nulovém kmitočtu bude výstupní napětí </a:t>
                </a:r>
                <a:r>
                  <a:rPr lang="cs-CZ" b="1" dirty="0" err="1"/>
                  <a:t>V</a:t>
                </a:r>
                <a:r>
                  <a:rPr lang="cs-CZ" b="1" baseline="-25000" dirty="0" err="1"/>
                  <a:t>out</a:t>
                </a:r>
                <a:r>
                  <a:rPr lang="cs-CZ" dirty="0"/>
                  <a:t> nulové: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r>
                      <a:rPr lang="en-US" b="1" i="1" baseline="-25000">
                        <a:latin typeface="Cambria Math"/>
                      </a:rPr>
                      <m:t>𝒐𝒖𝒕</m:t>
                    </m:r>
                    <m:r>
                      <a:rPr lang="en-US" b="1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cs-CZ" dirty="0"/>
                  <a:t>Napěťový přenos </a:t>
                </a:r>
                <a:r>
                  <a:rPr lang="en-US" b="1" dirty="0"/>
                  <a:t>A</a:t>
                </a:r>
                <a:r>
                  <a:rPr lang="cs-CZ" b="1" baseline="-25000" dirty="0"/>
                  <a:t>v</a:t>
                </a:r>
                <a:r>
                  <a:rPr lang="en-US" dirty="0"/>
                  <a:t> </a:t>
                </a:r>
                <a:r>
                  <a:rPr lang="cs-CZ" dirty="0"/>
                  <a:t>je</a:t>
                </a:r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𝑨</m:t>
                      </m:r>
                      <m:r>
                        <a:rPr lang="cs-CZ" b="1" i="1" baseline="-25000" smtClean="0">
                          <a:latin typeface="Cambria Math"/>
                        </a:rPr>
                        <m:t>𝒗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𝑽</m:t>
                          </m:r>
                          <m:r>
                            <a:rPr lang="en-US" b="1" i="1" baseline="-25000">
                              <a:latin typeface="Cambria Math"/>
                            </a:rPr>
                            <m:t>𝒐𝒖𝒕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𝑽</m:t>
                          </m:r>
                          <m:r>
                            <a:rPr lang="en-US" b="1" i="1" baseline="-25000">
                              <a:latin typeface="Cambria Math"/>
                            </a:rPr>
                            <m:t>𝒊𝒏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𝑽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𝑽</m:t>
                          </m:r>
                          <m:r>
                            <a:rPr lang="en-US" b="1" i="1" baseline="-25000">
                              <a:latin typeface="Cambria Math"/>
                            </a:rPr>
                            <m:t>𝒊𝒏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1997791"/>
              </a:xfrm>
              <a:prstGeom prst="rect">
                <a:avLst/>
              </a:prstGeom>
              <a:blipFill rotWithShape="0">
                <a:blip r:embed="rId3"/>
                <a:stretch>
                  <a:fillRect l="-640" t="-18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051720" y="49996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26" name="Přímá spojovací šipka 48"/>
          <p:cNvCxnSpPr/>
          <p:nvPr/>
        </p:nvCxnSpPr>
        <p:spPr>
          <a:xfrm flipH="1">
            <a:off x="1404635" y="5279263"/>
            <a:ext cx="590144" cy="371607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55107" y="4650296"/>
            <a:ext cx="68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30" name="Přímá spojnice 29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Konstrukce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amplitudové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charakteristiky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máme první bod kmitočtové charakteristiky</a:t>
            </a:r>
            <a:r>
              <a:rPr lang="en-US" dirty="0"/>
              <a:t>: </a:t>
            </a:r>
            <a:endParaRPr lang="cs-CZ" dirty="0"/>
          </a:p>
          <a:p>
            <a:endParaRPr lang="en-US" dirty="0"/>
          </a:p>
          <a:p>
            <a:r>
              <a:rPr lang="cs-CZ" dirty="0"/>
              <a:t>Při nulovém kmitočtu je napěťový přenos </a:t>
            </a:r>
            <a:r>
              <a:rPr lang="en-US" b="1" dirty="0"/>
              <a:t>A</a:t>
            </a:r>
            <a:r>
              <a:rPr lang="cs-CZ" b="1" baseline="-25000" dirty="0"/>
              <a:t>v</a:t>
            </a:r>
            <a:r>
              <a:rPr lang="en-US" dirty="0"/>
              <a:t> </a:t>
            </a:r>
            <a:r>
              <a:rPr lang="cs-CZ" dirty="0"/>
              <a:t>roven nule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3" name="Skupina 32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34" name="Obdélník 33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6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41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  <p:cxnSp>
          <p:nvCxnSpPr>
            <p:cNvPr id="42" name="Přímá spojovací šipka 48"/>
            <p:cNvCxnSpPr/>
            <p:nvPr/>
          </p:nvCxnSpPr>
          <p:spPr>
            <a:xfrm>
              <a:off x="1308060" y="3992428"/>
              <a:ext cx="387395" cy="631290"/>
            </a:xfrm>
            <a:prstGeom prst="straightConnector1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ovéPole 42"/>
          <p:cNvSpPr txBox="1"/>
          <p:nvPr/>
        </p:nvSpPr>
        <p:spPr>
          <a:xfrm>
            <a:off x="2051720" y="499967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cxnSp>
        <p:nvCxnSpPr>
          <p:cNvPr id="45" name="Přímá spojovací šipka 48"/>
          <p:cNvCxnSpPr/>
          <p:nvPr/>
        </p:nvCxnSpPr>
        <p:spPr>
          <a:xfrm flipH="1">
            <a:off x="1404635" y="5279263"/>
            <a:ext cx="590144" cy="371607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555107" y="4650296"/>
            <a:ext cx="68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7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8" name="Přímá spojnice 47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Konstrukce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amplitudové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charakteristiky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95536" y="89942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Přiveďme na vstup obvodu napětí </a:t>
            </a:r>
            <a:r>
              <a:rPr lang="en-US" b="1" dirty="0"/>
              <a:t>V</a:t>
            </a:r>
            <a:r>
              <a:rPr lang="en-US" b="1" baseline="-25000" dirty="0"/>
              <a:t>in</a:t>
            </a:r>
            <a:r>
              <a:rPr lang="en-US" dirty="0"/>
              <a:t> </a:t>
            </a:r>
            <a:r>
              <a:rPr lang="cs-CZ" dirty="0"/>
              <a:t>o velmi vysokém kmitočtu a s amplitudou 10 V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cs-CZ" dirty="0"/>
              <a:t>Při velmi vysokém kmitočtu kondenzátor představuje zkrat </a:t>
            </a:r>
            <a:r>
              <a:rPr lang="en-US" dirty="0"/>
              <a:t>– </a:t>
            </a:r>
            <a:r>
              <a:rPr lang="cs-CZ" dirty="0"/>
              <a:t>podobně jako drátový spoj</a:t>
            </a:r>
            <a:r>
              <a:rPr lang="en-US" dirty="0"/>
              <a:t>.</a:t>
            </a:r>
            <a:endParaRPr lang="cs-CZ" dirty="0"/>
          </a:p>
          <a:p>
            <a:endParaRPr lang="en-US" dirty="0"/>
          </a:p>
          <a:p>
            <a:r>
              <a:rPr lang="cs-CZ" dirty="0"/>
              <a:t>Je-li výstupní svorka zkratovaná se vstupní svorkou, musí na ní být i stejný signál</a:t>
            </a:r>
            <a:r>
              <a:rPr lang="en-US" dirty="0"/>
              <a:t>.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33" name="Obdélník 32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5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40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43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sp>
        <p:nvSpPr>
          <p:cNvPr id="46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7" name="Přímá spojnice 46"/>
          <p:cNvCxnSpPr/>
          <p:nvPr/>
        </p:nvCxnSpPr>
        <p:spPr>
          <a:xfrm>
            <a:off x="1281193" y="4168251"/>
            <a:ext cx="19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RC horní propust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Konstrukce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amplitudové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charakteristiky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536" y="899428"/>
                <a:ext cx="8568952" cy="255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Výstupní napětí </a:t>
                </a:r>
                <a:r>
                  <a:rPr lang="en-US" b="1" dirty="0" err="1"/>
                  <a:t>V</a:t>
                </a:r>
                <a:r>
                  <a:rPr lang="en-US" b="1" baseline="-25000" dirty="0" err="1"/>
                  <a:t>out</a:t>
                </a:r>
                <a:r>
                  <a:rPr lang="en-US" dirty="0"/>
                  <a:t> = 10 V </a:t>
                </a:r>
                <a:r>
                  <a:rPr lang="cs-CZ" dirty="0"/>
                  <a:t>je stejné jako vstupní napětí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in</a:t>
                </a:r>
                <a:r>
                  <a:rPr lang="en-US" dirty="0"/>
                  <a:t> = 10 V.</a:t>
                </a:r>
              </a:p>
              <a:p>
                <a:r>
                  <a:rPr lang="cs-CZ" dirty="0"/>
                  <a:t>Tudíž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r>
                      <a:rPr lang="en-US" b="1" i="1" baseline="-25000">
                        <a:latin typeface="Cambria Math"/>
                      </a:rPr>
                      <m:t>𝒐𝒖𝒕</m:t>
                    </m:r>
                    <m:r>
                      <a:rPr lang="en-US" b="1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=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r>
                      <a:rPr lang="en-US" b="1" i="1" baseline="-25000">
                        <a:latin typeface="Cambria Math"/>
                      </a:rPr>
                      <m:t>𝒊𝒏</m:t>
                    </m:r>
                  </m:oMath>
                </a14:m>
                <a:endParaRPr lang="en-US" b="1" dirty="0"/>
              </a:p>
              <a:p>
                <a:r>
                  <a:rPr lang="cs-CZ" dirty="0"/>
                  <a:t>Napěťový přenos </a:t>
                </a:r>
                <a:r>
                  <a:rPr lang="en-US" b="1" dirty="0"/>
                  <a:t>A</a:t>
                </a:r>
                <a:r>
                  <a:rPr lang="cs-CZ" b="1" baseline="-25000" dirty="0"/>
                  <a:t>v</a:t>
                </a:r>
                <a:r>
                  <a:rPr lang="en-US" dirty="0"/>
                  <a:t> </a:t>
                </a:r>
                <a:r>
                  <a:rPr lang="cs-CZ" dirty="0"/>
                  <a:t>je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cs-CZ" b="1" i="1" baseline="-25000" smtClean="0">
                          <a:latin typeface="Cambria Math"/>
                        </a:rPr>
                        <m:t>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en-US" b="1" i="1" baseline="-25000" smtClean="0">
                              <a:latin typeface="Cambria Math"/>
                            </a:rPr>
                            <m:t>𝒐𝒖𝒕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en-US" b="1" i="1" baseline="-25000" smtClean="0">
                              <a:latin typeface="Cambria Math"/>
                            </a:rPr>
                            <m:t>𝒊𝒏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cs-CZ" dirty="0"/>
                  <a:t>A máme druhý bod kmitočtové charakteristiky</a:t>
                </a:r>
                <a:r>
                  <a:rPr lang="en-US" dirty="0"/>
                  <a:t>: </a:t>
                </a:r>
                <a:endParaRPr lang="cs-CZ" dirty="0"/>
              </a:p>
              <a:p>
                <a:r>
                  <a:rPr lang="cs-CZ" dirty="0"/>
                  <a:t>Při nekonečném kmitočtu je napěťový přenos </a:t>
                </a:r>
                <a:r>
                  <a:rPr lang="en-US" b="1" dirty="0"/>
                  <a:t>A</a:t>
                </a:r>
                <a:r>
                  <a:rPr lang="cs-CZ" b="1" baseline="-25000" dirty="0"/>
                  <a:t>v</a:t>
                </a:r>
                <a:r>
                  <a:rPr lang="en-US" dirty="0"/>
                  <a:t> </a:t>
                </a:r>
                <a:r>
                  <a:rPr lang="cs-CZ" dirty="0"/>
                  <a:t>roven jedné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428"/>
                <a:ext cx="8568952" cy="2551789"/>
              </a:xfrm>
              <a:prstGeom prst="rect">
                <a:avLst/>
              </a:prstGeom>
              <a:blipFill rotWithShape="0">
                <a:blip r:embed="rId3"/>
                <a:stretch>
                  <a:fillRect l="-640" t="-1435" b="-31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0" name="Skupina 29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31" name="Obdélník 30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33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38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39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sp>
        <p:nvSpPr>
          <p:cNvPr id="40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1" name="Přímá spojnice 40"/>
          <p:cNvCxnSpPr/>
          <p:nvPr/>
        </p:nvCxnSpPr>
        <p:spPr>
          <a:xfrm>
            <a:off x="1281193" y="4168251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 flipV="1">
            <a:off x="5067407" y="4013534"/>
            <a:ext cx="2032" cy="1774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8"/>
          <p:cNvCxnSpPr/>
          <p:nvPr/>
        </p:nvCxnSpPr>
        <p:spPr>
          <a:xfrm>
            <a:off x="3635896" y="5279263"/>
            <a:ext cx="1324354" cy="386436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347864" y="4984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f = ∞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4247964" y="46154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9" name="Přímá spojovací šipka 48"/>
          <p:cNvCxnSpPr/>
          <p:nvPr/>
        </p:nvCxnSpPr>
        <p:spPr>
          <a:xfrm flipV="1">
            <a:off x="4572000" y="4293096"/>
            <a:ext cx="388250" cy="322384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Vývojový diagram: spojka 13"/>
          <p:cNvSpPr/>
          <p:nvPr/>
        </p:nvSpPr>
        <p:spPr>
          <a:xfrm>
            <a:off x="5031656" y="4149080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RC horní propust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RC filtry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n w="0" cap="sq" cmpd="sng">
                  <a:noFill/>
                  <a:miter lim="800000"/>
                </a:ln>
              </a:rPr>
              <a:t>Konstrukce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amplitudové</a:t>
            </a:r>
            <a:r>
              <a:rPr lang="en-US" dirty="0">
                <a:ln w="0" cap="sq" cmpd="sng">
                  <a:noFill/>
                  <a:miter lim="800000"/>
                </a:ln>
              </a:rPr>
              <a:t> </a:t>
            </a:r>
            <a:r>
              <a:rPr lang="en-US" dirty="0" err="1">
                <a:ln w="0" cap="sq" cmpd="sng">
                  <a:noFill/>
                  <a:miter lim="800000"/>
                </a:ln>
              </a:rPr>
              <a:t>charakteristiky</a:t>
            </a:r>
            <a:endParaRPr lang="en-US" dirty="0">
              <a:ln w="0" cap="sq" cmpd="sng">
                <a:noFill/>
                <a:miter lim="800000"/>
              </a:ln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89942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těmito dvěma body je bod, kde přenos přestává stoupat a začíná být roven jedné.</a:t>
            </a:r>
            <a:endParaRPr lang="en-US" dirty="0"/>
          </a:p>
          <a:p>
            <a:endParaRPr lang="cs-CZ" dirty="0"/>
          </a:p>
          <a:p>
            <a:r>
              <a:rPr lang="cs-CZ" dirty="0"/>
              <a:t>Tento bod nazýváme mezní kmitočet</a:t>
            </a:r>
            <a:r>
              <a:rPr lang="en-US" dirty="0"/>
              <a:t>.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9161"/>
            <a:ext cx="3211200" cy="1512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52" name="Skupina 51"/>
          <p:cNvGrpSpPr/>
          <p:nvPr/>
        </p:nvGrpSpPr>
        <p:grpSpPr>
          <a:xfrm>
            <a:off x="777137" y="3500145"/>
            <a:ext cx="4680520" cy="2789537"/>
            <a:chOff x="1187624" y="2492896"/>
            <a:chExt cx="4680520" cy="2789537"/>
          </a:xfrm>
        </p:grpSpPr>
        <p:sp>
          <p:nvSpPr>
            <p:cNvPr id="53" name="Obdélník 52"/>
            <p:cNvSpPr/>
            <p:nvPr/>
          </p:nvSpPr>
          <p:spPr>
            <a:xfrm>
              <a:off x="1187624" y="2492896"/>
              <a:ext cx="4680520" cy="278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ovéPole 11"/>
            <p:cNvSpPr txBox="1"/>
            <p:nvPr/>
          </p:nvSpPr>
          <p:spPr>
            <a:xfrm>
              <a:off x="5370737" y="4913101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f</a:t>
              </a:r>
            </a:p>
          </p:txBody>
        </p:sp>
        <p:cxnSp>
          <p:nvCxnSpPr>
            <p:cNvPr id="55" name="Přímá spojovací čára 4"/>
            <p:cNvCxnSpPr/>
            <p:nvPr/>
          </p:nvCxnSpPr>
          <p:spPr>
            <a:xfrm rot="5400000">
              <a:off x="727267" y="3744242"/>
              <a:ext cx="207170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čára 6"/>
            <p:cNvCxnSpPr/>
            <p:nvPr/>
          </p:nvCxnSpPr>
          <p:spPr>
            <a:xfrm>
              <a:off x="1691680" y="4708655"/>
              <a:ext cx="3857652" cy="1588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ovací šipka 8"/>
            <p:cNvCxnSpPr/>
            <p:nvPr/>
          </p:nvCxnSpPr>
          <p:spPr>
            <a:xfrm>
              <a:off x="5263580" y="4851531"/>
              <a:ext cx="428628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šipka 10"/>
            <p:cNvCxnSpPr/>
            <p:nvPr/>
          </p:nvCxnSpPr>
          <p:spPr>
            <a:xfrm rot="5400000" flipH="1" flipV="1">
              <a:off x="1477366" y="2851267"/>
              <a:ext cx="285752" cy="158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17"/>
            <p:cNvSpPr txBox="1"/>
            <p:nvPr/>
          </p:nvSpPr>
          <p:spPr>
            <a:xfrm>
              <a:off x="1405928" y="4637217"/>
              <a:ext cx="285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0</a:t>
              </a:r>
            </a:p>
          </p:txBody>
        </p:sp>
        <p:sp>
          <p:nvSpPr>
            <p:cNvPr id="60" name="TextovéPole 18"/>
            <p:cNvSpPr txBox="1"/>
            <p:nvPr/>
          </p:nvSpPr>
          <p:spPr>
            <a:xfrm>
              <a:off x="1405928" y="2994143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dirty="0"/>
                <a:t>1</a:t>
              </a:r>
            </a:p>
          </p:txBody>
        </p:sp>
      </p:grpSp>
      <p:sp>
        <p:nvSpPr>
          <p:cNvPr id="61" name="TextovéPole 12"/>
          <p:cNvSpPr txBox="1"/>
          <p:nvPr/>
        </p:nvSpPr>
        <p:spPr>
          <a:xfrm>
            <a:off x="827584" y="3644202"/>
            <a:ext cx="3470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A</a:t>
            </a:r>
            <a:r>
              <a:rPr lang="cs-CZ" baseline="-25000" dirty="0" err="1"/>
              <a:t>v</a:t>
            </a:r>
            <a:endParaRPr lang="cs-CZ" baseline="-25000" dirty="0"/>
          </a:p>
        </p:txBody>
      </p:sp>
      <p:cxnSp>
        <p:nvCxnSpPr>
          <p:cNvPr id="63" name="Přímá spojnice 62"/>
          <p:cNvCxnSpPr/>
          <p:nvPr/>
        </p:nvCxnSpPr>
        <p:spPr>
          <a:xfrm>
            <a:off x="1281193" y="4168251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067407" y="4013534"/>
            <a:ext cx="2032" cy="1774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>
            <a:endCxn id="69" idx="6"/>
          </p:cNvCxnSpPr>
          <p:nvPr/>
        </p:nvCxnSpPr>
        <p:spPr>
          <a:xfrm flipV="1">
            <a:off x="3166575" y="4184799"/>
            <a:ext cx="1936519" cy="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Vývojový diagram: spojka 13"/>
          <p:cNvSpPr/>
          <p:nvPr/>
        </p:nvSpPr>
        <p:spPr>
          <a:xfrm>
            <a:off x="5031656" y="4149080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72" name="Přímá spojnice 71"/>
          <p:cNvCxnSpPr>
            <a:endCxn id="62" idx="3"/>
          </p:cNvCxnSpPr>
          <p:nvPr/>
        </p:nvCxnSpPr>
        <p:spPr>
          <a:xfrm flipH="1">
            <a:off x="1327374" y="4186058"/>
            <a:ext cx="1840185" cy="1555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Vývojový diagram: spojka 13"/>
          <p:cNvSpPr/>
          <p:nvPr/>
        </p:nvSpPr>
        <p:spPr>
          <a:xfrm>
            <a:off x="1316912" y="5680979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0" name="Vývojový diagram: spojka 13"/>
          <p:cNvSpPr/>
          <p:nvPr/>
        </p:nvSpPr>
        <p:spPr>
          <a:xfrm>
            <a:off x="3131840" y="4149650"/>
            <a:ext cx="71438" cy="7143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/>
              <p:cNvSpPr txBox="1"/>
              <p:nvPr/>
            </p:nvSpPr>
            <p:spPr>
              <a:xfrm>
                <a:off x="3120277" y="4678853"/>
                <a:ext cx="1349857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r>
                        <a:rPr lang="cs-CZ" b="0" i="1" baseline="-25000" smtClean="0">
                          <a:solidFill>
                            <a:srgbClr val="0000FF"/>
                          </a:solidFill>
                          <a:latin typeface="Cambria Math"/>
                        </a:rPr>
                        <m:t>𝑐</m:t>
                      </m:r>
                      <m:r>
                        <a:rPr lang="cs-CZ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ovéPol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77" y="4678853"/>
                <a:ext cx="1349857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Přímá spojovací šipka 48"/>
          <p:cNvCxnSpPr/>
          <p:nvPr/>
        </p:nvCxnSpPr>
        <p:spPr>
          <a:xfrm flipH="1" flipV="1">
            <a:off x="3275856" y="4293096"/>
            <a:ext cx="421207" cy="478915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4"/>
          <p:cNvCxnSpPr/>
          <p:nvPr/>
        </p:nvCxnSpPr>
        <p:spPr>
          <a:xfrm>
            <a:off x="3166575" y="4014524"/>
            <a:ext cx="0" cy="1786744"/>
          </a:xfrm>
          <a:prstGeom prst="lin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11"/>
          <p:cNvSpPr txBox="1"/>
          <p:nvPr/>
        </p:nvSpPr>
        <p:spPr>
          <a:xfrm>
            <a:off x="2993025" y="5842264"/>
            <a:ext cx="43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f</a:t>
            </a:r>
            <a:r>
              <a:rPr lang="cs-CZ" baseline="-25000" dirty="0" err="1"/>
              <a:t>c</a:t>
            </a:r>
            <a:endParaRPr lang="cs-CZ" baseline="-250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323529" y="4427820"/>
            <a:ext cx="183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 Přenos stoupá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4" name="Přímá spojovací šipka 48"/>
          <p:cNvCxnSpPr/>
          <p:nvPr/>
        </p:nvCxnSpPr>
        <p:spPr>
          <a:xfrm>
            <a:off x="1979712" y="4678853"/>
            <a:ext cx="365241" cy="118300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3277104" y="3562254"/>
            <a:ext cx="189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 Přenos je jedna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6" name="Přímá spojovací šipka 48"/>
          <p:cNvCxnSpPr/>
          <p:nvPr/>
        </p:nvCxnSpPr>
        <p:spPr>
          <a:xfrm>
            <a:off x="4002384" y="3901362"/>
            <a:ext cx="281584" cy="247718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1979712" y="3564415"/>
            <a:ext cx="13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</a:rPr>
              <a:t>A</a:t>
            </a:r>
            <a:r>
              <a:rPr lang="cs-CZ" baseline="-25000" dirty="0" err="1">
                <a:solidFill>
                  <a:srgbClr val="0000FF"/>
                </a:solidFill>
              </a:rPr>
              <a:t>v</a:t>
            </a:r>
            <a:r>
              <a:rPr lang="cs-CZ" dirty="0">
                <a:solidFill>
                  <a:srgbClr val="0000FF"/>
                </a:solidFill>
              </a:rPr>
              <a:t> = 0,707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8" name="Přímá spojovací šipka 48"/>
          <p:cNvCxnSpPr/>
          <p:nvPr/>
        </p:nvCxnSpPr>
        <p:spPr>
          <a:xfrm>
            <a:off x="2608458" y="3916200"/>
            <a:ext cx="508939" cy="232880"/>
          </a:xfrm>
          <a:prstGeom prst="straightConnector1">
            <a:avLst/>
          </a:prstGeom>
          <a:solidFill>
            <a:schemeClr val="bg1"/>
          </a:solidFill>
          <a:ln w="28575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2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10101</TotalTime>
  <Words>1216</Words>
  <Application>Microsoft Office PowerPoint</Application>
  <PresentationFormat>Předvádění na obrazovce (4:3)</PresentationFormat>
  <Paragraphs>362</Paragraphs>
  <Slides>21</Slides>
  <Notes>21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Definice</vt:lpstr>
      <vt:lpstr>Popis</vt:lpstr>
      <vt:lpstr>Konstrukce amplitudové charakteristiky</vt:lpstr>
      <vt:lpstr>Konstrukce amplitudové charakteristiky</vt:lpstr>
      <vt:lpstr>Konstrukce amplitudové charakteristiky</vt:lpstr>
      <vt:lpstr>Konstrukce amplitudové charakteristiky</vt:lpstr>
      <vt:lpstr>Konstrukce amplitudové charakteristiky</vt:lpstr>
      <vt:lpstr>Konstrukce amplitudové charakteristiky</vt:lpstr>
      <vt:lpstr>Fázová charakteristika</vt:lpstr>
      <vt:lpstr>Fázorový diagram, časové průběhy</vt:lpstr>
      <vt:lpstr>Fázorový diagram, časové průběhy</vt:lpstr>
      <vt:lpstr>Fázorový diagram, časové průběhy</vt:lpstr>
      <vt:lpstr>Shrnutí</vt:lpstr>
      <vt:lpstr>Shrnutí</vt:lpstr>
      <vt:lpstr>Shrnutí</vt:lpstr>
      <vt:lpstr>Horní propust – video</vt:lpstr>
      <vt:lpstr>Dolní propust – video</vt:lpstr>
      <vt:lpstr>Úloha</vt:lpstr>
      <vt:lpstr>Řešení</vt:lpstr>
      <vt:lpstr>References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jaroslav.bernkopf</cp:lastModifiedBy>
  <cp:revision>434</cp:revision>
  <cp:lastPrinted>2012-02-28T19:38:27Z</cp:lastPrinted>
  <dcterms:created xsi:type="dcterms:W3CDTF">2011-08-12T09:23:29Z</dcterms:created>
  <dcterms:modified xsi:type="dcterms:W3CDTF">2022-05-26T09:58:53Z</dcterms:modified>
</cp:coreProperties>
</file>