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9" r:id="rId3"/>
    <p:sldId id="310" r:id="rId4"/>
    <p:sldId id="299" r:id="rId5"/>
    <p:sldId id="301" r:id="rId6"/>
    <p:sldId id="302" r:id="rId7"/>
    <p:sldId id="300" r:id="rId8"/>
    <p:sldId id="311" r:id="rId9"/>
    <p:sldId id="303" r:id="rId10"/>
    <p:sldId id="305" r:id="rId11"/>
    <p:sldId id="306" r:id="rId12"/>
    <p:sldId id="307" r:id="rId13"/>
    <p:sldId id="312" r:id="rId14"/>
    <p:sldId id="313" r:id="rId15"/>
    <p:sldId id="286" r:id="rId16"/>
    <p:sldId id="308" r:id="rId17"/>
    <p:sldId id="258" r:id="rId1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D296F"/>
    <a:srgbClr val="FF8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4620" autoAdjust="0"/>
  </p:normalViewPr>
  <p:slideViewPr>
    <p:cSldViewPr>
      <p:cViewPr varScale="1">
        <p:scale>
          <a:sx n="130" d="100"/>
          <a:sy n="130" d="100"/>
        </p:scale>
        <p:origin x="106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3E0C44-E92D-455E-801C-5B4D42EC9B3B}" type="datetimeFigureOut">
              <a:rPr lang="cs-CZ"/>
              <a:pPr>
                <a:defRPr/>
              </a:pPr>
              <a:t>03.04.2022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5CF9A7-801B-44C2-A50C-CB4E51C968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514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12093FC-2938-41D2-8F01-DCBF2880F693}" type="datetimeFigureOut">
              <a:rPr lang="cs-CZ"/>
              <a:pPr>
                <a:defRPr/>
              </a:pPr>
              <a:t>03.04.2022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F3230FE-313A-41FA-A992-D38CA729D3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052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33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E87500-338F-4FF9-B240-58FD5543459C}" type="slidenum">
              <a:rPr lang="cs-CZ" smtClean="0"/>
              <a:pPr eaLnBrk="1" hangingPunct="1"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119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051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FB60202-5841-4D57-A49B-70061A72C6A1}" type="slidenum">
              <a:rPr lang="cs-CZ" smtClean="0"/>
              <a:pPr eaLnBrk="1" hangingPunct="1"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1"/>
          <p:cNvGrpSpPr>
            <a:grpSpLocks/>
          </p:cNvGrpSpPr>
          <p:nvPr/>
        </p:nvGrpSpPr>
        <p:grpSpPr bwMode="auto">
          <a:xfrm>
            <a:off x="-9525" y="4935538"/>
            <a:ext cx="9159875" cy="1997075"/>
            <a:chOff x="-33596" y="4907042"/>
            <a:chExt cx="9060466" cy="2122941"/>
          </a:xfrm>
        </p:grpSpPr>
        <p:sp>
          <p:nvSpPr>
            <p:cNvPr id="6" name="Volný tvar 14"/>
            <p:cNvSpPr>
              <a:spLocks/>
            </p:cNvSpPr>
            <p:nvPr/>
          </p:nvSpPr>
          <p:spPr bwMode="auto">
            <a:xfrm>
              <a:off x="57480" y="4907042"/>
              <a:ext cx="8969390" cy="997343"/>
            </a:xfrm>
            <a:custGeom>
              <a:avLst/>
              <a:gdLst>
                <a:gd name="T0" fmla="*/ 8969390 w 4697"/>
                <a:gd name="T1" fmla="*/ 0 h 367"/>
                <a:gd name="T2" fmla="*/ 8969390 w 4697"/>
                <a:gd name="T3" fmla="*/ 997343 h 367"/>
                <a:gd name="T4" fmla="*/ 0 w 4697"/>
                <a:gd name="T5" fmla="*/ 592427 h 367"/>
                <a:gd name="T6" fmla="*/ 8969390 w 4697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7"/>
                <a:gd name="T13" fmla="*/ 0 h 367"/>
                <a:gd name="T14" fmla="*/ 4697 w 4697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FF8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-33596" y="5048783"/>
              <a:ext cx="9060466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dirty="0"/>
              <a:t>Klepnutím lze upravit styl předlohy podnadpisů.</a:t>
            </a:r>
            <a:endParaRPr lang="en-US" dirty="0"/>
          </a:p>
        </p:txBody>
      </p:sp>
      <p:sp>
        <p:nvSpPr>
          <p:cNvPr id="8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cs-CZ"/>
              <a:t>RC High-Pass Filter</a:t>
            </a:r>
          </a:p>
        </p:txBody>
      </p:sp>
      <p:sp>
        <p:nvSpPr>
          <p:cNvPr id="10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cs-CZ"/>
              <a:t>RC Filters</a:t>
            </a:r>
          </a:p>
        </p:txBody>
      </p:sp>
      <p:sp>
        <p:nvSpPr>
          <p:cNvPr id="11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392F0C-8E69-458F-8B3D-4FC8E4A0E7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70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7"/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 anchorCtr="1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RC High-Pass Filter</a:t>
            </a:r>
            <a:endParaRPr lang="cs-CZ" dirty="0"/>
          </a:p>
        </p:txBody>
      </p:sp>
      <p:sp>
        <p:nvSpPr>
          <p:cNvPr id="5" name="Zástupný symbol pro zápatí 8"/>
          <p:cNvSpPr>
            <a:spLocks noGrp="1"/>
          </p:cNvSpPr>
          <p:nvPr>
            <p:ph type="ftr" sz="quarter" idx="13"/>
          </p:nvPr>
        </p:nvSpPr>
        <p:spPr>
          <a:xfrm>
            <a:off x="0" y="6496092"/>
            <a:ext cx="9144000" cy="3651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/>
              <a:t>RC Filters</a:t>
            </a:r>
            <a:endParaRPr lang="cs-CZ" dirty="0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4"/>
          </p:nvPr>
        </p:nvSpPr>
        <p:spPr>
          <a:xfrm>
            <a:off x="8532440" y="6486227"/>
            <a:ext cx="510728" cy="365125"/>
          </a:xfr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6" name="Nadpis 15"/>
          <p:cNvSpPr>
            <a:spLocks noGrp="1"/>
          </p:cNvSpPr>
          <p:nvPr>
            <p:ph type="title" hasCustomPrompt="1"/>
          </p:nvPr>
        </p:nvSpPr>
        <p:spPr>
          <a:xfrm>
            <a:off x="467544" y="400018"/>
            <a:ext cx="8229600" cy="369332"/>
          </a:xfrm>
          <a:effectLst>
            <a:glow rad="127000">
              <a:schemeClr val="bg1"/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prstMaterial="metal">
              <a:bevelT w="0" h="0"/>
            </a:sp3d>
          </a:bodyPr>
          <a:lstStyle>
            <a:lvl1pPr algn="ctr">
              <a:defRPr sz="1800" kern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/>
            <a:r>
              <a:rPr lang="en-US" b="1" dirty="0"/>
              <a:t>Voltage Gain</a:t>
            </a:r>
          </a:p>
        </p:txBody>
      </p:sp>
    </p:spTree>
    <p:extLst>
      <p:ext uri="{BB962C8B-B14F-4D97-AF65-F5344CB8AC3E}">
        <p14:creationId xmlns:p14="http://schemas.microsoft.com/office/powerpoint/2010/main" val="83103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65000"/>
                <a:alpha val="12000"/>
              </a:schemeClr>
            </a:gs>
            <a:gs pos="8000">
              <a:schemeClr val="accent1">
                <a:tint val="44500"/>
                <a:satMod val="160000"/>
                <a:alpha val="33000"/>
              </a:schemeClr>
            </a:gs>
            <a:gs pos="60000">
              <a:schemeClr val="accent1">
                <a:tint val="23500"/>
                <a:satMod val="160000"/>
                <a:alpha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Volný tvar 12"/>
          <p:cNvSpPr>
            <a:spLocks/>
          </p:cNvSpPr>
          <p:nvPr/>
        </p:nvSpPr>
        <p:spPr bwMode="auto">
          <a:xfrm>
            <a:off x="65088" y="4627563"/>
            <a:ext cx="3600450" cy="1728787"/>
          </a:xfrm>
          <a:custGeom>
            <a:avLst/>
            <a:gdLst>
              <a:gd name="T0" fmla="*/ 0 w 5760"/>
              <a:gd name="T1" fmla="*/ 0 h 528"/>
              <a:gd name="T2" fmla="*/ 3600450 w 5760"/>
              <a:gd name="T3" fmla="*/ 0 h 528"/>
              <a:gd name="T4" fmla="*/ 3600450 w 5760"/>
              <a:gd name="T5" fmla="*/ 1728787 h 528"/>
              <a:gd name="T6" fmla="*/ 3000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FF8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31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/>
              <a:t>RC High-Pass Filter</a:t>
            </a:r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/>
              <a:t>RC Filters</a:t>
            </a: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65E059B-0B95-4146-A791-BA354DFE51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6" Type="http://schemas.openxmlformats.org/officeDocument/2006/relationships/image" Target="../media/image6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CcIFycCnx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agfhNjMuQM?feature=oembed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s://www.youtube.com/watch?v=lagfhNjMuQ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5" Type="http://schemas.openxmlformats.org/officeDocument/2006/relationships/image" Target="../media/image10.png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6" Type="http://schemas.openxmlformats.org/officeDocument/2006/relationships/image" Target="../media/image10.png"/><Relationship Id="rId5" Type="http://schemas.openxmlformats.org/officeDocument/2006/relationships/image" Target="../media/image170.png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7.xml"/><Relationship Id="rId7" Type="http://schemas.openxmlformats.org/officeDocument/2006/relationships/hyperlink" Target="http://openlearn.open.ac.uk/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6" Type="http://schemas.openxmlformats.org/officeDocument/2006/relationships/hyperlink" Target="http://www.animations.physics.unsw.edu.au/jw/calculus.htm" TargetMode="External"/><Relationship Id="rId5" Type="http://schemas.openxmlformats.org/officeDocument/2006/relationships/hyperlink" Target="http://www.thefreedictionary.com/" TargetMode="External"/><Relationship Id="rId4" Type="http://schemas.openxmlformats.org/officeDocument/2006/relationships/hyperlink" Target="http://www.wikipedia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11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5" Type="http://schemas.openxmlformats.org/officeDocument/2006/relationships/image" Target="../media/image12.png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6"/>
          <p:cNvSpPr txBox="1">
            <a:spLocks/>
          </p:cNvSpPr>
          <p:nvPr/>
        </p:nvSpPr>
        <p:spPr>
          <a:xfrm>
            <a:off x="1331641" y="260648"/>
            <a:ext cx="6480720" cy="1296143"/>
          </a:xfrm>
          <a:prstGeom prst="rect">
            <a:avLst/>
          </a:prstGeom>
          <a:solidFill>
            <a:schemeClr val="bg1"/>
          </a:solidFill>
          <a:effectLst>
            <a:glow rad="127000">
              <a:schemeClr val="bg1"/>
            </a:glow>
            <a:outerShdw blurRad="50800" dist="50800" dir="5400000" algn="ctr" rotWithShape="0">
              <a:schemeClr val="bg1"/>
            </a:outerShdw>
            <a:reflection stA="63000" endPos="0" dir="5400000" sy="-100000" algn="bl" rotWithShape="0"/>
          </a:effectLst>
        </p:spPr>
        <p:txBody>
          <a:bodyPr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defRPr/>
            </a:pPr>
            <a:endParaRPr lang="cs-CZ" sz="2000" b="1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59632" y="1844824"/>
            <a:ext cx="6624736" cy="101267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3200" dirty="0">
                <a:solidFill>
                  <a:srgbClr val="0D296F"/>
                </a:solidFill>
                <a:effectLst/>
              </a:rPr>
              <a:t>Anglicky v odborných předmětech</a:t>
            </a:r>
            <a:br>
              <a:rPr lang="cs-CZ" sz="3200" dirty="0">
                <a:solidFill>
                  <a:srgbClr val="0D296F"/>
                </a:solidFill>
              </a:rPr>
            </a:br>
            <a:r>
              <a:rPr lang="cs-CZ" sz="2200" dirty="0">
                <a:solidFill>
                  <a:srgbClr val="0D296F"/>
                </a:solidFill>
              </a:rPr>
              <a:t>"Support </a:t>
            </a:r>
            <a:r>
              <a:rPr lang="cs-CZ" sz="2200" dirty="0" err="1">
                <a:solidFill>
                  <a:srgbClr val="0D296F"/>
                </a:solidFill>
              </a:rPr>
              <a:t>of</a:t>
            </a:r>
            <a:r>
              <a:rPr lang="cs-CZ" sz="2200" dirty="0">
                <a:solidFill>
                  <a:srgbClr val="0D296F"/>
                </a:solidFill>
              </a:rPr>
              <a:t> </a:t>
            </a:r>
            <a:r>
              <a:rPr lang="cs-CZ" sz="2200" dirty="0" err="1">
                <a:solidFill>
                  <a:srgbClr val="0D296F"/>
                </a:solidFill>
              </a:rPr>
              <a:t>teaching</a:t>
            </a:r>
            <a:r>
              <a:rPr lang="cs-CZ" sz="2200" dirty="0">
                <a:solidFill>
                  <a:srgbClr val="0D296F"/>
                </a:solidFill>
              </a:rPr>
              <a:t> </a:t>
            </a:r>
            <a:r>
              <a:rPr lang="cs-CZ" sz="2200" dirty="0" err="1">
                <a:solidFill>
                  <a:srgbClr val="0D296F"/>
                </a:solidFill>
              </a:rPr>
              <a:t>technical</a:t>
            </a:r>
            <a:r>
              <a:rPr lang="cs-CZ" sz="2200" dirty="0">
                <a:solidFill>
                  <a:srgbClr val="0D296F"/>
                </a:solidFill>
              </a:rPr>
              <a:t> </a:t>
            </a:r>
            <a:r>
              <a:rPr lang="cs-CZ" sz="2200" dirty="0" err="1">
                <a:solidFill>
                  <a:srgbClr val="0D296F"/>
                </a:solidFill>
              </a:rPr>
              <a:t>subjects</a:t>
            </a:r>
            <a:r>
              <a:rPr lang="cs-CZ" sz="2200" dirty="0">
                <a:solidFill>
                  <a:srgbClr val="0D296F"/>
                </a:solidFill>
              </a:rPr>
              <a:t> in </a:t>
            </a:r>
            <a:r>
              <a:rPr lang="cs-CZ" sz="2200" dirty="0" err="1">
                <a:solidFill>
                  <a:srgbClr val="0D296F"/>
                </a:solidFill>
              </a:rPr>
              <a:t>English</a:t>
            </a:r>
            <a:r>
              <a:rPr lang="cs-CZ" sz="2200" dirty="0">
                <a:solidFill>
                  <a:srgbClr val="0D296F"/>
                </a:solidFill>
              </a:rPr>
              <a:t>“</a:t>
            </a:r>
          </a:p>
        </p:txBody>
      </p:sp>
      <p:sp>
        <p:nvSpPr>
          <p:cNvPr id="4100" name="Podnadpis 6"/>
          <p:cNvSpPr>
            <a:spLocks noGrp="1"/>
          </p:cNvSpPr>
          <p:nvPr>
            <p:ph type="subTitle" idx="1"/>
          </p:nvPr>
        </p:nvSpPr>
        <p:spPr>
          <a:xfrm>
            <a:off x="723900" y="2924944"/>
            <a:ext cx="7772400" cy="1944092"/>
          </a:xfrm>
        </p:spPr>
        <p:txBody>
          <a:bodyPr/>
          <a:lstStyle/>
          <a:p>
            <a:pPr marR="0" algn="l" eaLnBrk="1" hangingPunct="1">
              <a:lnSpc>
                <a:spcPct val="80000"/>
              </a:lnSpc>
            </a:pPr>
            <a:r>
              <a:rPr lang="cs-CZ" sz="1600" b="1" dirty="0" err="1">
                <a:solidFill>
                  <a:srgbClr val="0D296F"/>
                </a:solidFill>
              </a:rPr>
              <a:t>Tutorial</a:t>
            </a:r>
            <a:r>
              <a:rPr lang="cs-CZ" sz="1600" b="1" dirty="0">
                <a:solidFill>
                  <a:srgbClr val="0D296F"/>
                </a:solidFill>
              </a:rPr>
              <a:t>: </a:t>
            </a:r>
            <a:r>
              <a:rPr lang="cs-CZ" sz="1600" b="1" dirty="0" err="1">
                <a:solidFill>
                  <a:srgbClr val="0D296F"/>
                </a:solidFill>
              </a:rPr>
              <a:t>Mechanic</a:t>
            </a:r>
            <a:r>
              <a:rPr lang="cs-CZ" sz="1600" b="1" dirty="0">
                <a:solidFill>
                  <a:srgbClr val="0D296F"/>
                </a:solidFill>
              </a:rPr>
              <a:t> – </a:t>
            </a:r>
            <a:r>
              <a:rPr lang="cs-CZ" sz="1600" b="1" dirty="0" err="1">
                <a:solidFill>
                  <a:srgbClr val="0D296F"/>
                </a:solidFill>
              </a:rPr>
              <a:t>electrician</a:t>
            </a:r>
            <a:endParaRPr lang="cs-CZ" sz="1600" b="1" dirty="0">
              <a:solidFill>
                <a:srgbClr val="0D296F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endParaRPr lang="cs-CZ" sz="1600" b="1" dirty="0">
              <a:solidFill>
                <a:srgbClr val="0D296F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r>
              <a:rPr lang="cs-CZ" sz="1600" b="1" dirty="0" err="1">
                <a:solidFill>
                  <a:srgbClr val="0D296F"/>
                </a:solidFill>
              </a:rPr>
              <a:t>Topic</a:t>
            </a:r>
            <a:r>
              <a:rPr lang="cs-CZ" sz="1600" b="1" dirty="0">
                <a:solidFill>
                  <a:srgbClr val="0D296F"/>
                </a:solidFill>
              </a:rPr>
              <a:t>: </a:t>
            </a:r>
            <a:r>
              <a:rPr lang="cs-CZ" sz="1600" b="1" dirty="0" err="1">
                <a:solidFill>
                  <a:srgbClr val="0D296F"/>
                </a:solidFill>
              </a:rPr>
              <a:t>Electronics</a:t>
            </a:r>
            <a:endParaRPr lang="cs-CZ" sz="1600" b="1" dirty="0">
              <a:solidFill>
                <a:srgbClr val="0D296F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r>
              <a:rPr lang="cs-CZ" sz="1600" b="1" dirty="0">
                <a:solidFill>
                  <a:srgbClr val="0D296F"/>
                </a:solidFill>
              </a:rPr>
              <a:t>           II. </a:t>
            </a:r>
            <a:r>
              <a:rPr lang="cs-CZ" sz="1600" b="1" dirty="0" err="1">
                <a:solidFill>
                  <a:srgbClr val="0D296F"/>
                </a:solidFill>
              </a:rPr>
              <a:t>class</a:t>
            </a:r>
            <a:endParaRPr lang="cs-CZ" sz="1600" b="1" dirty="0">
              <a:solidFill>
                <a:srgbClr val="0D296F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r>
              <a:rPr lang="cs-CZ" sz="1600" b="1" dirty="0">
                <a:solidFill>
                  <a:srgbClr val="0D296F"/>
                </a:solidFill>
              </a:rPr>
              <a:t>           RC </a:t>
            </a:r>
            <a:r>
              <a:rPr lang="cs-CZ" sz="1600" b="1" dirty="0" err="1">
                <a:solidFill>
                  <a:srgbClr val="0D296F"/>
                </a:solidFill>
              </a:rPr>
              <a:t>Filters</a:t>
            </a:r>
            <a:r>
              <a:rPr lang="cs-CZ" sz="1600" b="1" dirty="0">
                <a:solidFill>
                  <a:srgbClr val="0D296F"/>
                </a:solidFill>
              </a:rPr>
              <a:t>: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cs-CZ" sz="1600" b="1" dirty="0">
                <a:solidFill>
                  <a:srgbClr val="0D296F"/>
                </a:solidFill>
              </a:rPr>
              <a:t>           RC </a:t>
            </a:r>
            <a:r>
              <a:rPr lang="cs-CZ" sz="1600" b="1" dirty="0" err="1">
                <a:solidFill>
                  <a:srgbClr val="0D296F"/>
                </a:solidFill>
              </a:rPr>
              <a:t>High</a:t>
            </a:r>
            <a:r>
              <a:rPr lang="cs-CZ" sz="1600" b="1" dirty="0">
                <a:solidFill>
                  <a:srgbClr val="0D296F"/>
                </a:solidFill>
              </a:rPr>
              <a:t> </a:t>
            </a:r>
            <a:r>
              <a:rPr lang="cs-CZ" sz="1600" b="1" dirty="0" err="1">
                <a:solidFill>
                  <a:srgbClr val="0D296F"/>
                </a:solidFill>
              </a:rPr>
              <a:t>Pass</a:t>
            </a:r>
            <a:r>
              <a:rPr lang="cs-CZ" sz="1600" b="1" dirty="0">
                <a:solidFill>
                  <a:srgbClr val="0D296F"/>
                </a:solidFill>
              </a:rPr>
              <a:t> </a:t>
            </a:r>
            <a:r>
              <a:rPr lang="cs-CZ" sz="1600" b="1" dirty="0" err="1">
                <a:solidFill>
                  <a:srgbClr val="0D296F"/>
                </a:solidFill>
              </a:rPr>
              <a:t>Filter</a:t>
            </a:r>
            <a:endParaRPr lang="cs-CZ" sz="1600" b="1" dirty="0">
              <a:solidFill>
                <a:srgbClr val="0D296F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r>
              <a:rPr lang="cs-CZ" sz="1600" b="1" dirty="0">
                <a:solidFill>
                  <a:srgbClr val="0D296F"/>
                </a:solidFill>
              </a:rPr>
              <a:t>	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cs-CZ" sz="1600" b="1" dirty="0" err="1">
                <a:solidFill>
                  <a:srgbClr val="0D296F"/>
                </a:solidFill>
              </a:rPr>
              <a:t>Prepared</a:t>
            </a:r>
            <a:r>
              <a:rPr lang="cs-CZ" sz="1600" b="1" dirty="0">
                <a:solidFill>
                  <a:srgbClr val="0D296F"/>
                </a:solidFill>
              </a:rPr>
              <a:t> by: Ing. Jaroslav Bernkopf</a:t>
            </a:r>
          </a:p>
          <a:p>
            <a:pPr marR="0" algn="l" eaLnBrk="1" hangingPunct="1">
              <a:lnSpc>
                <a:spcPct val="80000"/>
              </a:lnSpc>
            </a:pPr>
            <a:endParaRPr lang="cs-CZ" sz="1600" b="1" dirty="0">
              <a:solidFill>
                <a:srgbClr val="0D296F"/>
              </a:solidFill>
            </a:endParaRPr>
          </a:p>
          <a:p>
            <a:pPr marR="0" eaLnBrk="1" hangingPunct="1">
              <a:lnSpc>
                <a:spcPct val="80000"/>
              </a:lnSpc>
            </a:pPr>
            <a:r>
              <a:rPr lang="cs-CZ" sz="1600" b="1">
                <a:solidFill>
                  <a:srgbClr val="0D296F"/>
                </a:solidFill>
              </a:rPr>
              <a:t>AVOP-ELEKTRO-Ber-008</a:t>
            </a:r>
            <a:endParaRPr lang="cs-CZ" sz="1600" b="1" dirty="0">
              <a:solidFill>
                <a:srgbClr val="0D296F"/>
              </a:solidFill>
            </a:endParaRPr>
          </a:p>
        </p:txBody>
      </p:sp>
      <p:pic>
        <p:nvPicPr>
          <p:cNvPr id="4101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79425"/>
            <a:ext cx="58356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Obdélník 5"/>
          <p:cNvSpPr>
            <a:spLocks noChangeArrowheads="1"/>
          </p:cNvSpPr>
          <p:nvPr/>
        </p:nvSpPr>
        <p:spPr bwMode="auto">
          <a:xfrm>
            <a:off x="395288" y="5876925"/>
            <a:ext cx="78486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400" b="1">
                <a:solidFill>
                  <a:schemeClr val="bg1"/>
                </a:solidFill>
                <a:latin typeface="Lucida Sans Unicode" pitchFamily="34" charset="0"/>
              </a:rPr>
              <a:t>Projekt Anglicky v odborných předmětech, CZ.1.07/1.3.09/04.0002</a:t>
            </a:r>
          </a:p>
          <a:p>
            <a:pPr algn="ctr">
              <a:lnSpc>
                <a:spcPct val="150000"/>
              </a:lnSpc>
            </a:pPr>
            <a:r>
              <a:rPr lang="cs-CZ" sz="1400" b="1">
                <a:solidFill>
                  <a:schemeClr val="bg1"/>
                </a:solidFill>
                <a:latin typeface="Lucida Sans Unicode" pitchFamily="34" charset="0"/>
              </a:rPr>
              <a:t>je spolufinancován Evropským sociálním fondem a státním rozpočtem České republiky.</a:t>
            </a:r>
          </a:p>
        </p:txBody>
      </p:sp>
      <p:pic>
        <p:nvPicPr>
          <p:cNvPr id="7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323528" y="5445224"/>
            <a:ext cx="508000" cy="50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RC High-Pass Filter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RC Filters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 w="0" cap="sq" cmpd="sng">
                  <a:noFill/>
                  <a:miter lim="800000"/>
                </a:ln>
                <a:effectLst/>
              </a:rPr>
              <a:t>Description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95536" y="89942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b="1" dirty="0" err="1"/>
              <a:t>passband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signal</a:t>
            </a:r>
            <a:r>
              <a:rPr lang="cs-CZ" dirty="0"/>
              <a:t> </a:t>
            </a:r>
            <a:r>
              <a:rPr lang="cs-CZ" dirty="0" err="1"/>
              <a:t>passes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input to </a:t>
            </a:r>
            <a:r>
              <a:rPr lang="cs-CZ" dirty="0" err="1"/>
              <a:t>the</a:t>
            </a:r>
            <a:r>
              <a:rPr lang="cs-CZ" dirty="0"/>
              <a:t> output.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voltage</a:t>
            </a:r>
            <a:r>
              <a:rPr lang="cs-CZ" dirty="0"/>
              <a:t> </a:t>
            </a:r>
            <a:r>
              <a:rPr lang="cs-CZ" dirty="0" err="1"/>
              <a:t>gain</a:t>
            </a:r>
            <a:r>
              <a:rPr lang="cs-CZ" dirty="0"/>
              <a:t> </a:t>
            </a:r>
            <a:r>
              <a:rPr lang="cs-CZ" dirty="0" err="1"/>
              <a:t>A</a:t>
            </a:r>
            <a:r>
              <a:rPr lang="cs-CZ" baseline="-25000" dirty="0" err="1"/>
              <a:t>v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equal</a:t>
            </a:r>
            <a:r>
              <a:rPr lang="cs-CZ" dirty="0"/>
              <a:t> to unity.</a:t>
            </a: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9161"/>
            <a:ext cx="3211200" cy="1512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4"/>
          <a:stretch/>
        </p:blipFill>
        <p:spPr bwMode="auto">
          <a:xfrm>
            <a:off x="395537" y="2420887"/>
            <a:ext cx="5203290" cy="3722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Levá složená závorka 39"/>
          <p:cNvSpPr/>
          <p:nvPr/>
        </p:nvSpPr>
        <p:spPr>
          <a:xfrm rot="5400000">
            <a:off x="1720789" y="4644597"/>
            <a:ext cx="173276" cy="1963794"/>
          </a:xfrm>
          <a:prstGeom prst="lef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Levá složená závorka 40"/>
          <p:cNvSpPr/>
          <p:nvPr/>
        </p:nvSpPr>
        <p:spPr>
          <a:xfrm rot="5400000">
            <a:off x="4031135" y="4355803"/>
            <a:ext cx="173276" cy="2541381"/>
          </a:xfrm>
          <a:prstGeom prst="lef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TextovéPole 43"/>
          <p:cNvSpPr txBox="1"/>
          <p:nvPr/>
        </p:nvSpPr>
        <p:spPr>
          <a:xfrm>
            <a:off x="1345358" y="5262321"/>
            <a:ext cx="9241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err="1">
                <a:solidFill>
                  <a:srgbClr val="0000FF"/>
                </a:solidFill>
              </a:rPr>
              <a:t>Stopband</a:t>
            </a:r>
            <a:endParaRPr lang="cs-CZ" sz="1200" dirty="0">
              <a:solidFill>
                <a:srgbClr val="0000FF"/>
              </a:solidFill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3655704" y="5266053"/>
            <a:ext cx="924138" cy="276999"/>
          </a:xfrm>
          <a:prstGeom prst="rect">
            <a:avLst/>
          </a:prstGeom>
          <a:solidFill>
            <a:srgbClr val="FFFF00"/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err="1">
                <a:solidFill>
                  <a:srgbClr val="0000FF"/>
                </a:solidFill>
              </a:rPr>
              <a:t>Passband</a:t>
            </a:r>
            <a:endParaRPr lang="cs-CZ" sz="1200" dirty="0">
              <a:solidFill>
                <a:srgbClr val="0000FF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177989" y="2649203"/>
            <a:ext cx="577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FF"/>
                </a:solidFill>
              </a:rPr>
              <a:t>-3 dB</a:t>
            </a:r>
          </a:p>
        </p:txBody>
      </p:sp>
      <p:cxnSp>
        <p:nvCxnSpPr>
          <p:cNvPr id="47" name="Přímá spojnice 46"/>
          <p:cNvCxnSpPr>
            <a:endCxn id="46" idx="3"/>
          </p:cNvCxnSpPr>
          <p:nvPr/>
        </p:nvCxnSpPr>
        <p:spPr>
          <a:xfrm flipH="1">
            <a:off x="755576" y="2784982"/>
            <a:ext cx="2252588" cy="2721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/>
          <p:nvPr/>
        </p:nvCxnSpPr>
        <p:spPr>
          <a:xfrm>
            <a:off x="2818204" y="2651924"/>
            <a:ext cx="0" cy="3234484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ovéPole 50"/>
          <p:cNvSpPr txBox="1"/>
          <p:nvPr/>
        </p:nvSpPr>
        <p:spPr>
          <a:xfrm>
            <a:off x="3020359" y="4846752"/>
            <a:ext cx="1386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err="1">
                <a:solidFill>
                  <a:srgbClr val="0000FF"/>
                </a:solidFill>
              </a:rPr>
              <a:t>Cutoff</a:t>
            </a:r>
            <a:r>
              <a:rPr lang="cs-CZ" sz="1200" dirty="0">
                <a:solidFill>
                  <a:srgbClr val="0000FF"/>
                </a:solidFill>
              </a:rPr>
              <a:t> </a:t>
            </a:r>
            <a:r>
              <a:rPr lang="cs-CZ" sz="1200" dirty="0" err="1">
                <a:solidFill>
                  <a:srgbClr val="0000FF"/>
                </a:solidFill>
              </a:rPr>
              <a:t>frequency</a:t>
            </a:r>
            <a:endParaRPr lang="cs-CZ" sz="1200" dirty="0">
              <a:solidFill>
                <a:srgbClr val="0000FF"/>
              </a:solidFill>
            </a:endParaRPr>
          </a:p>
        </p:txBody>
      </p:sp>
      <p:cxnSp>
        <p:nvCxnSpPr>
          <p:cNvPr id="52" name="Přímá spojnice se šipkou 51"/>
          <p:cNvCxnSpPr/>
          <p:nvPr/>
        </p:nvCxnSpPr>
        <p:spPr>
          <a:xfrm flipH="1">
            <a:off x="2847083" y="5118311"/>
            <a:ext cx="577587" cy="421545"/>
          </a:xfrm>
          <a:prstGeom prst="straightConnector1">
            <a:avLst/>
          </a:prstGeom>
          <a:ln w="2222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11"/>
          <p:cNvSpPr txBox="1"/>
          <p:nvPr/>
        </p:nvSpPr>
        <p:spPr>
          <a:xfrm>
            <a:off x="4926395" y="5847407"/>
            <a:ext cx="171904" cy="296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f</a:t>
            </a:r>
          </a:p>
        </p:txBody>
      </p:sp>
      <p:cxnSp>
        <p:nvCxnSpPr>
          <p:cNvPr id="54" name="Přímá spojovací šipka 8"/>
          <p:cNvCxnSpPr/>
          <p:nvPr/>
        </p:nvCxnSpPr>
        <p:spPr>
          <a:xfrm>
            <a:off x="5130607" y="5956008"/>
            <a:ext cx="343809" cy="1274"/>
          </a:xfrm>
          <a:prstGeom prst="straightConnector1">
            <a:avLst/>
          </a:prstGeom>
          <a:solidFill>
            <a:schemeClr val="bg1"/>
          </a:solidFill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šipka 8"/>
          <p:cNvCxnSpPr/>
          <p:nvPr/>
        </p:nvCxnSpPr>
        <p:spPr>
          <a:xfrm flipV="1">
            <a:off x="720922" y="3232026"/>
            <a:ext cx="0" cy="341520"/>
          </a:xfrm>
          <a:prstGeom prst="straightConnector1">
            <a:avLst/>
          </a:prstGeom>
          <a:solidFill>
            <a:schemeClr val="bg1"/>
          </a:solidFill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ovéPole 11"/>
          <p:cNvSpPr txBox="1"/>
          <p:nvPr/>
        </p:nvSpPr>
        <p:spPr>
          <a:xfrm>
            <a:off x="395536" y="3222057"/>
            <a:ext cx="267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A</a:t>
            </a:r>
          </a:p>
        </p:txBody>
      </p:sp>
      <p:sp>
        <p:nvSpPr>
          <p:cNvPr id="57" name="Obdélník 56"/>
          <p:cNvSpPr/>
          <p:nvPr/>
        </p:nvSpPr>
        <p:spPr>
          <a:xfrm>
            <a:off x="2699792" y="5995530"/>
            <a:ext cx="724878" cy="10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TextovéPole 59"/>
          <p:cNvSpPr txBox="1"/>
          <p:nvPr/>
        </p:nvSpPr>
        <p:spPr>
          <a:xfrm>
            <a:off x="918901" y="2906344"/>
            <a:ext cx="12048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err="1">
                <a:solidFill>
                  <a:srgbClr val="0000FF"/>
                </a:solidFill>
              </a:rPr>
              <a:t>Slope</a:t>
            </a:r>
            <a:r>
              <a:rPr lang="cs-CZ" sz="1200" dirty="0">
                <a:solidFill>
                  <a:srgbClr val="0000FF"/>
                </a:solidFill>
              </a:rPr>
              <a:t>:</a:t>
            </a:r>
          </a:p>
          <a:p>
            <a:r>
              <a:rPr lang="cs-CZ" sz="1200" dirty="0">
                <a:solidFill>
                  <a:srgbClr val="0000FF"/>
                </a:solidFill>
              </a:rPr>
              <a:t>20 dB/</a:t>
            </a:r>
            <a:r>
              <a:rPr lang="cs-CZ" sz="1200" dirty="0" err="1">
                <a:solidFill>
                  <a:srgbClr val="0000FF"/>
                </a:solidFill>
              </a:rPr>
              <a:t>decade</a:t>
            </a:r>
            <a:endParaRPr lang="cs-CZ" sz="1200" dirty="0">
              <a:solidFill>
                <a:srgbClr val="0000FF"/>
              </a:solidFill>
            </a:endParaRPr>
          </a:p>
          <a:p>
            <a:r>
              <a:rPr lang="cs-CZ" sz="1200" dirty="0">
                <a:solidFill>
                  <a:srgbClr val="0000FF"/>
                </a:solidFill>
              </a:rPr>
              <a:t>(6 dB/</a:t>
            </a:r>
            <a:r>
              <a:rPr lang="cs-CZ" sz="1200" dirty="0" err="1">
                <a:solidFill>
                  <a:srgbClr val="0000FF"/>
                </a:solidFill>
              </a:rPr>
              <a:t>octave</a:t>
            </a:r>
            <a:r>
              <a:rPr lang="cs-CZ" sz="1200" dirty="0">
                <a:solidFill>
                  <a:srgbClr val="0000FF"/>
                </a:solidFill>
              </a:rPr>
              <a:t>)</a:t>
            </a:r>
          </a:p>
        </p:txBody>
      </p:sp>
      <p:cxnSp>
        <p:nvCxnSpPr>
          <p:cNvPr id="61" name="Přímá spojnice se šipkou 60"/>
          <p:cNvCxnSpPr/>
          <p:nvPr/>
        </p:nvCxnSpPr>
        <p:spPr>
          <a:xfrm>
            <a:off x="1345358" y="3552675"/>
            <a:ext cx="462069" cy="236365"/>
          </a:xfrm>
          <a:prstGeom prst="straightConnector1">
            <a:avLst/>
          </a:prstGeom>
          <a:ln w="2222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6" cstate="print"/>
          <a:stretch>
            <a:fillRect/>
          </a:stretch>
        </p:blipFill>
        <p:spPr>
          <a:xfrm>
            <a:off x="251520" y="6093296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59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RC High-Pass Filter</a:t>
            </a:r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RC Filters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 w="0" cap="sq" cmpd="sng">
                  <a:noFill/>
                  <a:miter lim="800000"/>
                </a:ln>
                <a:effectLst/>
              </a:rPr>
              <a:t>Description</a:t>
            </a: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9161"/>
            <a:ext cx="3211200" cy="1512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4"/>
          <a:stretch/>
        </p:blipFill>
        <p:spPr bwMode="auto">
          <a:xfrm>
            <a:off x="395537" y="2420887"/>
            <a:ext cx="5203290" cy="3722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Levá složená závorka 27"/>
          <p:cNvSpPr/>
          <p:nvPr/>
        </p:nvSpPr>
        <p:spPr>
          <a:xfrm rot="5400000">
            <a:off x="1720789" y="4644597"/>
            <a:ext cx="173276" cy="1963794"/>
          </a:xfrm>
          <a:prstGeom prst="lef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Levá složená závorka 28"/>
          <p:cNvSpPr/>
          <p:nvPr/>
        </p:nvSpPr>
        <p:spPr>
          <a:xfrm rot="5400000">
            <a:off x="4031135" y="4355803"/>
            <a:ext cx="173276" cy="2541381"/>
          </a:xfrm>
          <a:prstGeom prst="lef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TextovéPole 29"/>
          <p:cNvSpPr txBox="1"/>
          <p:nvPr/>
        </p:nvSpPr>
        <p:spPr>
          <a:xfrm>
            <a:off x="1345358" y="5262321"/>
            <a:ext cx="924138" cy="276999"/>
          </a:xfrm>
          <a:prstGeom prst="rect">
            <a:avLst/>
          </a:prstGeom>
          <a:solidFill>
            <a:srgbClr val="FFFF00"/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err="1">
                <a:solidFill>
                  <a:srgbClr val="0000FF"/>
                </a:solidFill>
              </a:rPr>
              <a:t>Stopband</a:t>
            </a:r>
            <a:endParaRPr lang="cs-CZ" sz="1200" dirty="0">
              <a:solidFill>
                <a:srgbClr val="0000FF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3655704" y="5266053"/>
            <a:ext cx="924138" cy="276999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cs-CZ" sz="1200" dirty="0" err="1">
                <a:solidFill>
                  <a:srgbClr val="0000FF"/>
                </a:solidFill>
              </a:rPr>
              <a:t>Passband</a:t>
            </a:r>
            <a:endParaRPr lang="cs-CZ" sz="1200" dirty="0">
              <a:solidFill>
                <a:srgbClr val="0000FF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177989" y="2649203"/>
            <a:ext cx="577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FF"/>
                </a:solidFill>
              </a:rPr>
              <a:t>-3 dB</a:t>
            </a:r>
          </a:p>
        </p:txBody>
      </p:sp>
      <p:cxnSp>
        <p:nvCxnSpPr>
          <p:cNvPr id="33" name="Přímá spojnice 32"/>
          <p:cNvCxnSpPr>
            <a:endCxn id="32" idx="3"/>
          </p:cNvCxnSpPr>
          <p:nvPr/>
        </p:nvCxnSpPr>
        <p:spPr>
          <a:xfrm flipH="1">
            <a:off x="755576" y="2784982"/>
            <a:ext cx="2252588" cy="2721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>
            <a:off x="2818204" y="2651924"/>
            <a:ext cx="0" cy="3234484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3020359" y="4846752"/>
            <a:ext cx="1386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err="1">
                <a:solidFill>
                  <a:srgbClr val="0000FF"/>
                </a:solidFill>
              </a:rPr>
              <a:t>Cutoff</a:t>
            </a:r>
            <a:r>
              <a:rPr lang="cs-CZ" sz="1200" dirty="0">
                <a:solidFill>
                  <a:srgbClr val="0000FF"/>
                </a:solidFill>
              </a:rPr>
              <a:t> </a:t>
            </a:r>
            <a:r>
              <a:rPr lang="cs-CZ" sz="1200" dirty="0" err="1">
                <a:solidFill>
                  <a:srgbClr val="0000FF"/>
                </a:solidFill>
              </a:rPr>
              <a:t>frequency</a:t>
            </a:r>
            <a:endParaRPr lang="cs-CZ" sz="1200" dirty="0">
              <a:solidFill>
                <a:srgbClr val="0000FF"/>
              </a:solidFill>
            </a:endParaRPr>
          </a:p>
        </p:txBody>
      </p:sp>
      <p:cxnSp>
        <p:nvCxnSpPr>
          <p:cNvPr id="36" name="Přímá spojnice se šipkou 35"/>
          <p:cNvCxnSpPr/>
          <p:nvPr/>
        </p:nvCxnSpPr>
        <p:spPr>
          <a:xfrm flipH="1">
            <a:off x="2847083" y="5118311"/>
            <a:ext cx="577587" cy="421545"/>
          </a:xfrm>
          <a:prstGeom prst="straightConnector1">
            <a:avLst/>
          </a:prstGeom>
          <a:ln w="2222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11"/>
          <p:cNvSpPr txBox="1"/>
          <p:nvPr/>
        </p:nvSpPr>
        <p:spPr>
          <a:xfrm>
            <a:off x="4926395" y="5847407"/>
            <a:ext cx="171904" cy="296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f</a:t>
            </a:r>
          </a:p>
        </p:txBody>
      </p:sp>
      <p:cxnSp>
        <p:nvCxnSpPr>
          <p:cNvPr id="38" name="Přímá spojovací šipka 8"/>
          <p:cNvCxnSpPr/>
          <p:nvPr/>
        </p:nvCxnSpPr>
        <p:spPr>
          <a:xfrm>
            <a:off x="5130607" y="5956008"/>
            <a:ext cx="343809" cy="1274"/>
          </a:xfrm>
          <a:prstGeom prst="straightConnector1">
            <a:avLst/>
          </a:prstGeom>
          <a:solidFill>
            <a:schemeClr val="bg1"/>
          </a:solidFill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šipka 8"/>
          <p:cNvCxnSpPr/>
          <p:nvPr/>
        </p:nvCxnSpPr>
        <p:spPr>
          <a:xfrm flipV="1">
            <a:off x="720922" y="3232026"/>
            <a:ext cx="0" cy="341520"/>
          </a:xfrm>
          <a:prstGeom prst="straightConnector1">
            <a:avLst/>
          </a:prstGeom>
          <a:solidFill>
            <a:schemeClr val="bg1"/>
          </a:solidFill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11"/>
          <p:cNvSpPr txBox="1"/>
          <p:nvPr/>
        </p:nvSpPr>
        <p:spPr>
          <a:xfrm>
            <a:off x="395536" y="3222057"/>
            <a:ext cx="267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A</a:t>
            </a:r>
          </a:p>
        </p:txBody>
      </p:sp>
      <p:sp>
        <p:nvSpPr>
          <p:cNvPr id="48" name="Obdélník 47"/>
          <p:cNvSpPr/>
          <p:nvPr/>
        </p:nvSpPr>
        <p:spPr>
          <a:xfrm>
            <a:off x="2699792" y="5995530"/>
            <a:ext cx="724878" cy="10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TextovéPole 59"/>
          <p:cNvSpPr txBox="1"/>
          <p:nvPr/>
        </p:nvSpPr>
        <p:spPr>
          <a:xfrm>
            <a:off x="918901" y="2906344"/>
            <a:ext cx="12048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err="1">
                <a:solidFill>
                  <a:srgbClr val="0000FF"/>
                </a:solidFill>
              </a:rPr>
              <a:t>Slope</a:t>
            </a:r>
            <a:r>
              <a:rPr lang="cs-CZ" sz="1200" dirty="0">
                <a:solidFill>
                  <a:srgbClr val="0000FF"/>
                </a:solidFill>
              </a:rPr>
              <a:t>:</a:t>
            </a:r>
          </a:p>
          <a:p>
            <a:r>
              <a:rPr lang="cs-CZ" sz="1200" dirty="0">
                <a:solidFill>
                  <a:srgbClr val="0000FF"/>
                </a:solidFill>
              </a:rPr>
              <a:t>20 dB/</a:t>
            </a:r>
            <a:r>
              <a:rPr lang="cs-CZ" sz="1200" dirty="0" err="1">
                <a:solidFill>
                  <a:srgbClr val="0000FF"/>
                </a:solidFill>
              </a:rPr>
              <a:t>decade</a:t>
            </a:r>
            <a:endParaRPr lang="cs-CZ" sz="1200" dirty="0">
              <a:solidFill>
                <a:srgbClr val="0000FF"/>
              </a:solidFill>
            </a:endParaRPr>
          </a:p>
          <a:p>
            <a:r>
              <a:rPr lang="cs-CZ" sz="1200" dirty="0">
                <a:solidFill>
                  <a:srgbClr val="0000FF"/>
                </a:solidFill>
              </a:rPr>
              <a:t>(6 dB/</a:t>
            </a:r>
            <a:r>
              <a:rPr lang="cs-CZ" sz="1200" dirty="0" err="1">
                <a:solidFill>
                  <a:srgbClr val="0000FF"/>
                </a:solidFill>
              </a:rPr>
              <a:t>octave</a:t>
            </a:r>
            <a:r>
              <a:rPr lang="cs-CZ" sz="1200" dirty="0">
                <a:solidFill>
                  <a:srgbClr val="0000FF"/>
                </a:solidFill>
              </a:rPr>
              <a:t>)</a:t>
            </a:r>
          </a:p>
        </p:txBody>
      </p:sp>
      <p:cxnSp>
        <p:nvCxnSpPr>
          <p:cNvPr id="61" name="Přímá spojnice se šipkou 60"/>
          <p:cNvCxnSpPr/>
          <p:nvPr/>
        </p:nvCxnSpPr>
        <p:spPr>
          <a:xfrm>
            <a:off x="1345358" y="3552675"/>
            <a:ext cx="462069" cy="236365"/>
          </a:xfrm>
          <a:prstGeom prst="straightConnector1">
            <a:avLst/>
          </a:prstGeom>
          <a:ln w="2222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395536" y="899428"/>
            <a:ext cx="864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b="1" dirty="0" err="1"/>
              <a:t>stopband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lower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frequency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lower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voltage</a:t>
            </a:r>
            <a:r>
              <a:rPr lang="cs-CZ" dirty="0"/>
              <a:t> </a:t>
            </a:r>
            <a:r>
              <a:rPr lang="cs-CZ" dirty="0" err="1"/>
              <a:t>gain</a:t>
            </a:r>
            <a:r>
              <a:rPr lang="cs-CZ" dirty="0"/>
              <a:t> </a:t>
            </a:r>
            <a:r>
              <a:rPr lang="cs-CZ" dirty="0" err="1"/>
              <a:t>A</a:t>
            </a:r>
            <a:r>
              <a:rPr lang="cs-CZ" baseline="-25000" dirty="0" err="1"/>
              <a:t>v</a:t>
            </a:r>
            <a:r>
              <a:rPr lang="cs-CZ" dirty="0"/>
              <a:t>.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gain</a:t>
            </a:r>
            <a:r>
              <a:rPr lang="cs-CZ" dirty="0"/>
              <a:t> </a:t>
            </a:r>
            <a:r>
              <a:rPr lang="cs-CZ" dirty="0" err="1"/>
              <a:t>A</a:t>
            </a:r>
            <a:r>
              <a:rPr lang="cs-CZ" baseline="-25000" dirty="0" err="1"/>
              <a:t>v</a:t>
            </a:r>
            <a:r>
              <a:rPr lang="cs-CZ" dirty="0"/>
              <a:t> </a:t>
            </a:r>
            <a:r>
              <a:rPr lang="en-US" dirty="0"/>
              <a:t>falls off at 20</a:t>
            </a:r>
            <a:r>
              <a:rPr lang="cs-CZ" dirty="0"/>
              <a:t> </a:t>
            </a:r>
            <a:r>
              <a:rPr lang="en-US" dirty="0"/>
              <a:t>dB per decade </a:t>
            </a:r>
            <a:r>
              <a:rPr lang="cs-CZ" dirty="0"/>
              <a:t>(</a:t>
            </a:r>
            <a:r>
              <a:rPr lang="en-US" dirty="0"/>
              <a:t>or 6</a:t>
            </a:r>
            <a:r>
              <a:rPr lang="cs-CZ" dirty="0"/>
              <a:t> </a:t>
            </a:r>
            <a:r>
              <a:rPr lang="en-US" dirty="0"/>
              <a:t>dB per octave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tells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)</a:t>
            </a:r>
            <a:r>
              <a:rPr lang="en-US" dirty="0"/>
              <a:t>. </a:t>
            </a:r>
            <a:endParaRPr lang="cs-CZ" dirty="0"/>
          </a:p>
          <a:p>
            <a:r>
              <a:rPr lang="cs-CZ" dirty="0"/>
              <a:t>W</a:t>
            </a:r>
            <a:r>
              <a:rPr lang="en-US" dirty="0"/>
              <a:t>hen the frequency </a:t>
            </a:r>
            <a:r>
              <a:rPr lang="cs-CZ" dirty="0"/>
              <a:t>de</a:t>
            </a:r>
            <a:r>
              <a:rPr lang="en-US" dirty="0"/>
              <a:t>creases by a factor of 10</a:t>
            </a:r>
            <a:r>
              <a:rPr lang="cs-CZ" dirty="0"/>
              <a:t>, </a:t>
            </a:r>
            <a:r>
              <a:rPr lang="en-US" dirty="0"/>
              <a:t>the gain decrease</a:t>
            </a:r>
            <a:r>
              <a:rPr lang="cs-CZ" dirty="0"/>
              <a:t>s</a:t>
            </a:r>
            <a:r>
              <a:rPr lang="en-US" dirty="0"/>
              <a:t> by a factor of 10 </a:t>
            </a:r>
            <a:r>
              <a:rPr lang="cs-CZ" dirty="0"/>
              <a:t>(</a:t>
            </a:r>
            <a:r>
              <a:rPr lang="cs-CZ" dirty="0" err="1"/>
              <a:t>i.e</a:t>
            </a:r>
            <a:r>
              <a:rPr lang="cs-CZ" dirty="0"/>
              <a:t>. 20 dB).</a:t>
            </a:r>
          </a:p>
          <a:p>
            <a:r>
              <a:rPr lang="cs-CZ" dirty="0"/>
              <a:t>W</a:t>
            </a:r>
            <a:r>
              <a:rPr lang="en-US" dirty="0"/>
              <a:t>hen the frequency </a:t>
            </a:r>
            <a:r>
              <a:rPr lang="cs-CZ" dirty="0"/>
              <a:t>de</a:t>
            </a:r>
            <a:r>
              <a:rPr lang="en-US" dirty="0"/>
              <a:t>creases by a factor of </a:t>
            </a:r>
            <a:r>
              <a:rPr lang="cs-CZ" dirty="0"/>
              <a:t>2, </a:t>
            </a:r>
            <a:r>
              <a:rPr lang="en-US" dirty="0"/>
              <a:t>the gain decrease</a:t>
            </a:r>
            <a:r>
              <a:rPr lang="cs-CZ" dirty="0"/>
              <a:t>s</a:t>
            </a:r>
            <a:r>
              <a:rPr lang="en-US" dirty="0"/>
              <a:t> by a factor of </a:t>
            </a:r>
            <a:r>
              <a:rPr lang="cs-CZ" dirty="0"/>
              <a:t>2 						(</a:t>
            </a:r>
            <a:r>
              <a:rPr lang="cs-CZ" dirty="0" err="1"/>
              <a:t>i.e</a:t>
            </a:r>
            <a:r>
              <a:rPr lang="cs-CZ" dirty="0"/>
              <a:t>. 6 dB).</a:t>
            </a:r>
            <a:endParaRPr lang="en-US" dirty="0"/>
          </a:p>
          <a:p>
            <a:endParaRPr lang="en-US" dirty="0"/>
          </a:p>
        </p:txBody>
      </p:sp>
      <p:pic>
        <p:nvPicPr>
          <p:cNvPr id="25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6" cstate="print"/>
          <a:stretch>
            <a:fillRect/>
          </a:stretch>
        </p:blipFill>
        <p:spPr>
          <a:xfrm>
            <a:off x="323528" y="6021288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44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RC High-Pass Filter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RC Filters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 w="0" cap="sq" cmpd="sng">
                  <a:noFill/>
                  <a:miter lim="800000"/>
                </a:ln>
                <a:effectLst/>
              </a:rPr>
              <a:t>Description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/>
              <p:cNvSpPr txBox="1"/>
              <p:nvPr/>
            </p:nvSpPr>
            <p:spPr>
              <a:xfrm>
                <a:off x="395536" y="899428"/>
                <a:ext cx="8568952" cy="785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At </a:t>
                </a:r>
                <a:r>
                  <a:rPr lang="cs-CZ" dirty="0" err="1"/>
                  <a:t>the</a:t>
                </a:r>
                <a:r>
                  <a:rPr lang="cs-CZ" dirty="0"/>
                  <a:t> </a:t>
                </a:r>
                <a:r>
                  <a:rPr lang="cs-CZ" b="1" dirty="0" err="1"/>
                  <a:t>cutoff</a:t>
                </a:r>
                <a:r>
                  <a:rPr lang="cs-CZ" b="1" dirty="0"/>
                  <a:t> </a:t>
                </a:r>
                <a:r>
                  <a:rPr lang="cs-CZ" b="1" dirty="0" err="1"/>
                  <a:t>frequency</a:t>
                </a:r>
                <a:r>
                  <a:rPr lang="cs-CZ" b="1" dirty="0"/>
                  <a:t> </a:t>
                </a:r>
                <a:r>
                  <a:rPr lang="cs-CZ" dirty="0" err="1"/>
                  <a:t>f</a:t>
                </a:r>
                <a:r>
                  <a:rPr lang="cs-CZ" baseline="-25000" dirty="0" err="1"/>
                  <a:t>c</a:t>
                </a:r>
                <a:r>
                  <a:rPr lang="cs-CZ" dirty="0"/>
                  <a:t> </a:t>
                </a:r>
                <a:r>
                  <a:rPr lang="cs-CZ" dirty="0" err="1"/>
                  <a:t>the</a:t>
                </a:r>
                <a:r>
                  <a:rPr lang="cs-CZ" dirty="0"/>
                  <a:t> </a:t>
                </a:r>
                <a:r>
                  <a:rPr lang="cs-CZ" dirty="0" err="1"/>
                  <a:t>voltage</a:t>
                </a:r>
                <a:r>
                  <a:rPr lang="cs-CZ" dirty="0"/>
                  <a:t> </a:t>
                </a:r>
                <a:r>
                  <a:rPr lang="cs-CZ" dirty="0" err="1"/>
                  <a:t>gain</a:t>
                </a:r>
                <a:r>
                  <a:rPr lang="cs-CZ" dirty="0"/>
                  <a:t> </a:t>
                </a:r>
                <a:r>
                  <a:rPr lang="cs-CZ" dirty="0" err="1"/>
                  <a:t>A</a:t>
                </a:r>
                <a:r>
                  <a:rPr lang="cs-CZ" baseline="-25000" dirty="0" err="1"/>
                  <a:t>v</a:t>
                </a:r>
                <a:r>
                  <a:rPr lang="cs-CZ" dirty="0"/>
                  <a:t> </a:t>
                </a:r>
                <a:r>
                  <a:rPr lang="cs-CZ" dirty="0" err="1"/>
                  <a:t>falls</a:t>
                </a:r>
                <a:r>
                  <a:rPr lang="cs-CZ" dirty="0"/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b="1" i="1" smtClean="0"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cs-CZ" b="1" i="1" smtClean="0">
                        <a:latin typeface="Cambria Math"/>
                      </a:rPr>
                      <m:t>=</m:t>
                    </m:r>
                    <m:r>
                      <a:rPr lang="cs-CZ" b="1" i="1" smtClean="0">
                        <a:latin typeface="Cambria Math"/>
                      </a:rPr>
                      <m:t>𝟎</m:t>
                    </m:r>
                    <m:r>
                      <a:rPr lang="cs-CZ" b="1" i="1" smtClean="0">
                        <a:latin typeface="Cambria Math"/>
                      </a:rPr>
                      <m:t>.</m:t>
                    </m:r>
                    <m:r>
                      <a:rPr lang="cs-CZ" b="1" i="1" smtClean="0">
                        <a:latin typeface="Cambria Math"/>
                      </a:rPr>
                      <m:t>𝟕𝟎𝟕</m:t>
                    </m:r>
                  </m:oMath>
                </a14:m>
                <a:r>
                  <a:rPr lang="cs-CZ" dirty="0"/>
                  <a:t>.</a:t>
                </a:r>
                <a:endParaRPr lang="en-US" dirty="0"/>
              </a:p>
              <a:p>
                <a:r>
                  <a:rPr lang="cs-CZ" dirty="0"/>
                  <a:t>In </a:t>
                </a:r>
                <a:r>
                  <a:rPr lang="cs-CZ" dirty="0" err="1"/>
                  <a:t>other</a:t>
                </a:r>
                <a:r>
                  <a:rPr lang="cs-CZ" dirty="0"/>
                  <a:t> </a:t>
                </a:r>
                <a:r>
                  <a:rPr lang="cs-CZ" dirty="0" err="1"/>
                  <a:t>words</a:t>
                </a:r>
                <a:r>
                  <a:rPr lang="cs-CZ" dirty="0"/>
                  <a:t> </a:t>
                </a:r>
                <a:r>
                  <a:rPr lang="cs-CZ" dirty="0" err="1"/>
                  <a:t>the</a:t>
                </a:r>
                <a:r>
                  <a:rPr lang="cs-CZ" dirty="0"/>
                  <a:t> </a:t>
                </a:r>
                <a:r>
                  <a:rPr lang="cs-CZ" dirty="0" err="1"/>
                  <a:t>gain</a:t>
                </a:r>
                <a:r>
                  <a:rPr lang="cs-CZ" dirty="0"/>
                  <a:t> </a:t>
                </a:r>
                <a:r>
                  <a:rPr lang="cs-CZ" dirty="0" err="1"/>
                  <a:t>is</a:t>
                </a:r>
                <a:r>
                  <a:rPr lang="cs-CZ" dirty="0"/>
                  <a:t> </a:t>
                </a:r>
                <a:r>
                  <a:rPr lang="cs-CZ" dirty="0" err="1"/>
                  <a:t>reduced</a:t>
                </a:r>
                <a:r>
                  <a:rPr lang="cs-CZ" dirty="0"/>
                  <a:t> by 3 dB.</a:t>
                </a:r>
                <a:endParaRPr lang="en-US" dirty="0"/>
              </a:p>
            </p:txBody>
          </p:sp>
        </mc:Choice>
        <mc:Fallback xmlns="">
          <p:sp>
            <p:nvSpPr>
              <p:cNvPr id="26" name="TextovéPol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99428"/>
                <a:ext cx="8568952" cy="78553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640" b="-11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5724128" y="1772816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Here</a:t>
            </a:r>
            <a:r>
              <a:rPr lang="cs-CZ" dirty="0"/>
              <a:t> </a:t>
            </a:r>
            <a:r>
              <a:rPr lang="en-US" dirty="0"/>
              <a:t>is the formula for the cut-off frequency</a:t>
            </a:r>
            <a:r>
              <a:rPr lang="cs-CZ" dirty="0"/>
              <a:t>:</a:t>
            </a:r>
          </a:p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6377584" y="2672968"/>
                <a:ext cx="1358064" cy="6127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r>
                        <a:rPr lang="cs-CZ" b="1" i="1" baseline="-25000" smtClean="0">
                          <a:solidFill>
                            <a:schemeClr val="tx1"/>
                          </a:solidFill>
                          <a:latin typeface="Cambria Math"/>
                        </a:rPr>
                        <m:t>𝒄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𝝅</m:t>
                          </m:r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𝑹𝑪</m:t>
                          </m:r>
                        </m:den>
                      </m:f>
                    </m:oMath>
                  </m:oMathPara>
                </a14:m>
                <a:endParaRPr lang="en-US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584" y="2672968"/>
                <a:ext cx="1358064" cy="61273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9161"/>
            <a:ext cx="3211200" cy="1512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4"/>
          <a:stretch/>
        </p:blipFill>
        <p:spPr bwMode="auto">
          <a:xfrm>
            <a:off x="395537" y="2420887"/>
            <a:ext cx="5203290" cy="3722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Levá složená závorka 43"/>
          <p:cNvSpPr/>
          <p:nvPr/>
        </p:nvSpPr>
        <p:spPr>
          <a:xfrm rot="5400000">
            <a:off x="1720789" y="4644597"/>
            <a:ext cx="173276" cy="1963794"/>
          </a:xfrm>
          <a:prstGeom prst="lef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Levá složená závorka 44"/>
          <p:cNvSpPr/>
          <p:nvPr/>
        </p:nvSpPr>
        <p:spPr>
          <a:xfrm rot="5400000">
            <a:off x="4031135" y="4355803"/>
            <a:ext cx="173276" cy="2541381"/>
          </a:xfrm>
          <a:prstGeom prst="lef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TextovéPole 45"/>
          <p:cNvSpPr txBox="1"/>
          <p:nvPr/>
        </p:nvSpPr>
        <p:spPr>
          <a:xfrm>
            <a:off x="1345358" y="5262321"/>
            <a:ext cx="924138" cy="276999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cs-CZ" sz="1200" dirty="0" err="1">
                <a:solidFill>
                  <a:srgbClr val="0000FF"/>
                </a:solidFill>
              </a:rPr>
              <a:t>Stopband</a:t>
            </a:r>
            <a:endParaRPr lang="cs-CZ" sz="1200" dirty="0">
              <a:solidFill>
                <a:srgbClr val="0000FF"/>
              </a:solidFill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3655704" y="5266053"/>
            <a:ext cx="924138" cy="276999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cs-CZ" sz="1200" dirty="0" err="1">
                <a:solidFill>
                  <a:srgbClr val="0000FF"/>
                </a:solidFill>
              </a:rPr>
              <a:t>Passband</a:t>
            </a:r>
            <a:endParaRPr lang="cs-CZ" sz="1200" dirty="0">
              <a:solidFill>
                <a:srgbClr val="0000FF"/>
              </a:solidFill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177989" y="2649203"/>
            <a:ext cx="577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FF"/>
                </a:solidFill>
              </a:rPr>
              <a:t>-3 dB</a:t>
            </a:r>
          </a:p>
        </p:txBody>
      </p:sp>
      <p:cxnSp>
        <p:nvCxnSpPr>
          <p:cNvPr id="51" name="Přímá spojnice 50"/>
          <p:cNvCxnSpPr>
            <a:endCxn id="49" idx="3"/>
          </p:cNvCxnSpPr>
          <p:nvPr/>
        </p:nvCxnSpPr>
        <p:spPr>
          <a:xfrm flipH="1">
            <a:off x="755576" y="2784982"/>
            <a:ext cx="2252588" cy="2721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2818204" y="2651924"/>
            <a:ext cx="0" cy="3234484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>
            <a:off x="3020359" y="4846752"/>
            <a:ext cx="1386208" cy="276999"/>
          </a:xfrm>
          <a:prstGeom prst="rect">
            <a:avLst/>
          </a:prstGeom>
          <a:solidFill>
            <a:srgbClr val="FFFF00"/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err="1">
                <a:solidFill>
                  <a:srgbClr val="0000FF"/>
                </a:solidFill>
              </a:rPr>
              <a:t>Cutoff</a:t>
            </a:r>
            <a:r>
              <a:rPr lang="cs-CZ" sz="1200" dirty="0">
                <a:solidFill>
                  <a:srgbClr val="0000FF"/>
                </a:solidFill>
              </a:rPr>
              <a:t> </a:t>
            </a:r>
            <a:r>
              <a:rPr lang="cs-CZ" sz="1200" dirty="0" err="1">
                <a:solidFill>
                  <a:srgbClr val="0000FF"/>
                </a:solidFill>
              </a:rPr>
              <a:t>frequency</a:t>
            </a:r>
            <a:endParaRPr lang="cs-CZ" sz="1200" dirty="0">
              <a:solidFill>
                <a:srgbClr val="0000FF"/>
              </a:solidFill>
            </a:endParaRPr>
          </a:p>
        </p:txBody>
      </p:sp>
      <p:cxnSp>
        <p:nvCxnSpPr>
          <p:cNvPr id="55" name="Přímá spojnice se šipkou 54"/>
          <p:cNvCxnSpPr/>
          <p:nvPr/>
        </p:nvCxnSpPr>
        <p:spPr>
          <a:xfrm flipH="1">
            <a:off x="2847083" y="5118311"/>
            <a:ext cx="577587" cy="421545"/>
          </a:xfrm>
          <a:prstGeom prst="straightConnector1">
            <a:avLst/>
          </a:prstGeom>
          <a:ln w="2222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ovéPole 11"/>
          <p:cNvSpPr txBox="1"/>
          <p:nvPr/>
        </p:nvSpPr>
        <p:spPr>
          <a:xfrm>
            <a:off x="4926395" y="5847407"/>
            <a:ext cx="171904" cy="296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f</a:t>
            </a:r>
          </a:p>
        </p:txBody>
      </p:sp>
      <p:cxnSp>
        <p:nvCxnSpPr>
          <p:cNvPr id="57" name="Přímá spojovací šipka 8"/>
          <p:cNvCxnSpPr/>
          <p:nvPr/>
        </p:nvCxnSpPr>
        <p:spPr>
          <a:xfrm>
            <a:off x="5130607" y="5956008"/>
            <a:ext cx="343809" cy="1274"/>
          </a:xfrm>
          <a:prstGeom prst="straightConnector1">
            <a:avLst/>
          </a:prstGeom>
          <a:solidFill>
            <a:schemeClr val="bg1"/>
          </a:solidFill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šipka 8"/>
          <p:cNvCxnSpPr/>
          <p:nvPr/>
        </p:nvCxnSpPr>
        <p:spPr>
          <a:xfrm flipV="1">
            <a:off x="720922" y="3232026"/>
            <a:ext cx="0" cy="341520"/>
          </a:xfrm>
          <a:prstGeom prst="straightConnector1">
            <a:avLst/>
          </a:prstGeom>
          <a:solidFill>
            <a:schemeClr val="bg1"/>
          </a:solidFill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11"/>
          <p:cNvSpPr txBox="1"/>
          <p:nvPr/>
        </p:nvSpPr>
        <p:spPr>
          <a:xfrm>
            <a:off x="395536" y="3222057"/>
            <a:ext cx="267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A</a:t>
            </a:r>
          </a:p>
        </p:txBody>
      </p:sp>
      <p:sp>
        <p:nvSpPr>
          <p:cNvPr id="62" name="Obdélník 61"/>
          <p:cNvSpPr/>
          <p:nvPr/>
        </p:nvSpPr>
        <p:spPr>
          <a:xfrm>
            <a:off x="2699792" y="5995530"/>
            <a:ext cx="724878" cy="10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TextovéPole 62"/>
          <p:cNvSpPr txBox="1"/>
          <p:nvPr/>
        </p:nvSpPr>
        <p:spPr>
          <a:xfrm>
            <a:off x="918901" y="2906344"/>
            <a:ext cx="12048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err="1">
                <a:solidFill>
                  <a:srgbClr val="0000FF"/>
                </a:solidFill>
              </a:rPr>
              <a:t>Slope</a:t>
            </a:r>
            <a:r>
              <a:rPr lang="cs-CZ" sz="1200" dirty="0">
                <a:solidFill>
                  <a:srgbClr val="0000FF"/>
                </a:solidFill>
              </a:rPr>
              <a:t>:</a:t>
            </a:r>
          </a:p>
          <a:p>
            <a:r>
              <a:rPr lang="cs-CZ" sz="1200" dirty="0">
                <a:solidFill>
                  <a:srgbClr val="0000FF"/>
                </a:solidFill>
              </a:rPr>
              <a:t>20 dB/</a:t>
            </a:r>
            <a:r>
              <a:rPr lang="cs-CZ" sz="1200" dirty="0" err="1">
                <a:solidFill>
                  <a:srgbClr val="0000FF"/>
                </a:solidFill>
              </a:rPr>
              <a:t>decade</a:t>
            </a:r>
            <a:endParaRPr lang="cs-CZ" sz="1200" dirty="0">
              <a:solidFill>
                <a:srgbClr val="0000FF"/>
              </a:solidFill>
            </a:endParaRPr>
          </a:p>
          <a:p>
            <a:r>
              <a:rPr lang="cs-CZ" sz="1200" dirty="0">
                <a:solidFill>
                  <a:srgbClr val="0000FF"/>
                </a:solidFill>
              </a:rPr>
              <a:t>(6 dB/</a:t>
            </a:r>
            <a:r>
              <a:rPr lang="cs-CZ" sz="1200" dirty="0" err="1">
                <a:solidFill>
                  <a:srgbClr val="0000FF"/>
                </a:solidFill>
              </a:rPr>
              <a:t>octave</a:t>
            </a:r>
            <a:r>
              <a:rPr lang="cs-CZ" sz="1200" dirty="0">
                <a:solidFill>
                  <a:srgbClr val="0000FF"/>
                </a:solidFill>
              </a:rPr>
              <a:t>)</a:t>
            </a:r>
          </a:p>
        </p:txBody>
      </p:sp>
      <p:cxnSp>
        <p:nvCxnSpPr>
          <p:cNvPr id="64" name="Přímá spojnice se šipkou 63"/>
          <p:cNvCxnSpPr/>
          <p:nvPr/>
        </p:nvCxnSpPr>
        <p:spPr>
          <a:xfrm>
            <a:off x="1345358" y="3552675"/>
            <a:ext cx="462069" cy="236365"/>
          </a:xfrm>
          <a:prstGeom prst="straightConnector1">
            <a:avLst/>
          </a:prstGeom>
          <a:ln w="2222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8" cstate="print"/>
          <a:stretch>
            <a:fillRect/>
          </a:stretch>
        </p:blipFill>
        <p:spPr>
          <a:xfrm>
            <a:off x="251520" y="635000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97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RC High-Pass Filter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RC Filters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H</a:t>
            </a:r>
            <a:r>
              <a:rPr lang="en-US" dirty="0" err="1"/>
              <a:t>igh</a:t>
            </a:r>
            <a:r>
              <a:rPr lang="en-US" dirty="0"/>
              <a:t> pass filter</a:t>
            </a:r>
            <a:r>
              <a:rPr lang="cs-CZ" dirty="0"/>
              <a:t>– video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07504" y="923236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/>
              <a:t>Passive RC high pass filters</a:t>
            </a:r>
            <a:endParaRPr lang="cs-CZ" sz="2400" dirty="0"/>
          </a:p>
          <a:p>
            <a:pPr marL="0" lvl="1"/>
            <a:r>
              <a:rPr lang="cs-CZ" sz="2400" dirty="0">
                <a:hlinkClick r:id="rId3"/>
              </a:rPr>
              <a:t>https://www.youtube.com/watch?v=4CcIFycCnxU</a:t>
            </a:r>
            <a:endParaRPr lang="cs-CZ" sz="2400" dirty="0"/>
          </a:p>
          <a:p>
            <a:pPr marL="0" lvl="1"/>
            <a:endParaRPr lang="cs-CZ" sz="2400" dirty="0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368" y="2123565"/>
            <a:ext cx="6618356" cy="389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530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RC dolní propust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RC filtry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</a:t>
            </a:r>
            <a:r>
              <a:rPr lang="en-US" dirty="0" err="1"/>
              <a:t>igh</a:t>
            </a:r>
            <a:r>
              <a:rPr lang="en-US" dirty="0"/>
              <a:t> pass filter</a:t>
            </a:r>
            <a:r>
              <a:rPr lang="cs-CZ" dirty="0"/>
              <a:t>– video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07504" y="666028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b="1" dirty="0"/>
              <a:t>Passive RC low and high pass filter </a:t>
            </a:r>
          </a:p>
          <a:p>
            <a:pPr marL="0" lvl="1"/>
            <a:r>
              <a:rPr lang="cs-CZ" sz="1200" dirty="0">
                <a:hlinkClick r:id="rId4"/>
              </a:rPr>
              <a:t>https://www.youtube.com/watch?v=lagfhNjMuQM</a:t>
            </a:r>
            <a:endParaRPr lang="cs-CZ" sz="1200" dirty="0"/>
          </a:p>
        </p:txBody>
      </p:sp>
      <p:pic>
        <p:nvPicPr>
          <p:cNvPr id="11" name="Online médium 10" title="Low Pass Filters and High Pass Filters - RC and RL Circuits">
            <a:hlinkClick r:id="" action="ppaction://media"/>
            <a:extLst>
              <a:ext uri="{FF2B5EF4-FFF2-40B4-BE49-F238E27FC236}">
                <a16:creationId xmlns:a16="http://schemas.microsoft.com/office/drawing/2014/main" id="{90F3C931-1FDC-46C2-9021-801BBC6D61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1277868"/>
            <a:ext cx="9160120" cy="517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9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9161"/>
            <a:ext cx="3211200" cy="1512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8" name="Zástupný symbol pro datum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RC High-Pass Filter</a:t>
            </a:r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RC Filters</a:t>
            </a:r>
            <a:endParaRPr lang="cs-CZ" dirty="0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Task</a:t>
            </a:r>
            <a:endParaRPr lang="cs-CZ" dirty="0"/>
          </a:p>
        </p:txBody>
      </p:sp>
      <p:sp>
        <p:nvSpPr>
          <p:cNvPr id="25" name="TextovéPole 7"/>
          <p:cNvSpPr txBox="1">
            <a:spLocks noChangeArrowheads="1"/>
          </p:cNvSpPr>
          <p:nvPr/>
        </p:nvSpPr>
        <p:spPr bwMode="auto">
          <a:xfrm>
            <a:off x="611188" y="765175"/>
            <a:ext cx="84253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Calculate the cut-off frequency for the circuit below and state if it is </a:t>
            </a:r>
            <a:r>
              <a:rPr lang="cs-CZ" dirty="0">
                <a:solidFill>
                  <a:srgbClr val="0000FF"/>
                </a:solidFill>
              </a:rPr>
              <a:t>a </a:t>
            </a:r>
            <a:r>
              <a:rPr lang="en-US" dirty="0">
                <a:solidFill>
                  <a:srgbClr val="0000FF"/>
                </a:solidFill>
              </a:rPr>
              <a:t>high pass or low pass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filter</a:t>
            </a:r>
            <a:r>
              <a:rPr lang="en-US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6732240" y="46531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</a:rPr>
              <a:t>10k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7452320" y="51571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</a:rPr>
              <a:t>10n</a:t>
            </a:r>
          </a:p>
        </p:txBody>
      </p:sp>
      <p:pic>
        <p:nvPicPr>
          <p:cNvPr id="12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611560" y="5661248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61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9161"/>
            <a:ext cx="3211200" cy="1512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8" name="Zástupný symbol pro datum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RC High-Pass Filter</a:t>
            </a:r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RC Filters</a:t>
            </a:r>
            <a:endParaRPr lang="cs-CZ" dirty="0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00FF"/>
                </a:solidFill>
              </a:rPr>
              <a:t>Solution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6732240" y="46531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</a:rPr>
              <a:t>10k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7452320" y="51571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</a:rPr>
              <a:t>10n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3385393" y="980728"/>
                <a:ext cx="2373214" cy="1964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𝑓</m:t>
                      </m:r>
                      <m:r>
                        <a:rPr lang="cs-CZ" b="0" i="1" baseline="-25000" smtClean="0">
                          <a:solidFill>
                            <a:srgbClr val="0000FF"/>
                          </a:solidFill>
                          <a:latin typeface="Cambria Math"/>
                        </a:rPr>
                        <m:t>𝑐</m:t>
                      </m:r>
                      <m:r>
                        <a:rPr lang="cs-CZ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𝑅𝐶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rgbClr val="0000FF"/>
                  </a:solidFill>
                </a:endParaRPr>
              </a:p>
              <a:p>
                <a:pPr algn="ctr"/>
                <a:endParaRPr lang="cs-CZ" dirty="0">
                  <a:solidFill>
                    <a:srgbClr val="0000FF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solidFill>
                            <a:srgbClr val="0000FF"/>
                          </a:solidFill>
                          <a:latin typeface="Cambria Math"/>
                        </a:rPr>
                        <m:t>𝑓</m:t>
                      </m:r>
                      <m:r>
                        <a:rPr lang="cs-CZ" i="1" baseline="-25000">
                          <a:solidFill>
                            <a:srgbClr val="0000FF"/>
                          </a:solidFill>
                          <a:latin typeface="Cambria Math"/>
                        </a:rPr>
                        <m:t>𝑐</m:t>
                      </m:r>
                      <m:r>
                        <a:rPr lang="cs-CZ" i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cs-CZ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cs-CZ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cs-CZ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cs-CZ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−8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>
                  <a:solidFill>
                    <a:srgbClr val="0000FF"/>
                  </a:solidFill>
                </a:endParaRPr>
              </a:p>
              <a:p>
                <a:pPr algn="ctr"/>
                <a:endParaRPr lang="cs-CZ" dirty="0">
                  <a:solidFill>
                    <a:srgbClr val="0000FF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𝒇</m:t>
                      </m:r>
                      <m:r>
                        <a:rPr lang="cs-CZ" b="1" i="1" baseline="-25000" smtClean="0">
                          <a:solidFill>
                            <a:srgbClr val="0000FF"/>
                          </a:solidFill>
                          <a:latin typeface="Cambria Math"/>
                        </a:rPr>
                        <m:t>𝒄</m:t>
                      </m:r>
                      <m:r>
                        <a:rPr lang="cs-CZ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cs-CZ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𝟏</m:t>
                      </m:r>
                      <m:r>
                        <a:rPr lang="cs-CZ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cs-CZ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𝟓𝟗𝟐</m:t>
                      </m:r>
                      <m:r>
                        <a:rPr lang="cs-CZ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cs-CZ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𝑯𝒛</m:t>
                      </m:r>
                    </m:oMath>
                  </m:oMathPara>
                </a14:m>
                <a:endParaRPr 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393" y="980728"/>
                <a:ext cx="2373214" cy="196425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ovéPole 2"/>
          <p:cNvSpPr txBox="1"/>
          <p:nvPr/>
        </p:nvSpPr>
        <p:spPr>
          <a:xfrm>
            <a:off x="323528" y="3212976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0000FF"/>
                </a:solidFill>
              </a:rPr>
              <a:t>The</a:t>
            </a:r>
            <a:r>
              <a:rPr lang="cs-CZ" b="1" dirty="0">
                <a:solidFill>
                  <a:srgbClr val="0000FF"/>
                </a:solidFill>
              </a:rPr>
              <a:t> </a:t>
            </a:r>
            <a:r>
              <a:rPr lang="cs-CZ" b="1" dirty="0" err="1">
                <a:solidFill>
                  <a:srgbClr val="0000FF"/>
                </a:solidFill>
              </a:rPr>
              <a:t>cut-off</a:t>
            </a:r>
            <a:r>
              <a:rPr lang="cs-CZ" b="1" dirty="0">
                <a:solidFill>
                  <a:srgbClr val="0000FF"/>
                </a:solidFill>
              </a:rPr>
              <a:t> </a:t>
            </a:r>
            <a:r>
              <a:rPr lang="cs-CZ" b="1" dirty="0" err="1">
                <a:solidFill>
                  <a:srgbClr val="0000FF"/>
                </a:solidFill>
              </a:rPr>
              <a:t>frequency</a:t>
            </a:r>
            <a:r>
              <a:rPr lang="cs-CZ" b="1" dirty="0">
                <a:solidFill>
                  <a:srgbClr val="0000FF"/>
                </a:solidFill>
              </a:rPr>
              <a:t> </a:t>
            </a:r>
            <a:r>
              <a:rPr lang="cs-CZ" b="1" dirty="0" err="1">
                <a:solidFill>
                  <a:srgbClr val="0000FF"/>
                </a:solidFill>
              </a:rPr>
              <a:t>of</a:t>
            </a:r>
            <a:r>
              <a:rPr lang="cs-CZ" b="1" dirty="0">
                <a:solidFill>
                  <a:srgbClr val="0000FF"/>
                </a:solidFill>
              </a:rPr>
              <a:t> </a:t>
            </a:r>
            <a:r>
              <a:rPr lang="cs-CZ" b="1" dirty="0" err="1">
                <a:solidFill>
                  <a:srgbClr val="0000FF"/>
                </a:solidFill>
              </a:rPr>
              <a:t>the</a:t>
            </a:r>
            <a:r>
              <a:rPr lang="cs-CZ" b="1" dirty="0">
                <a:solidFill>
                  <a:srgbClr val="0000FF"/>
                </a:solidFill>
              </a:rPr>
              <a:t> </a:t>
            </a:r>
            <a:r>
              <a:rPr lang="cs-CZ" b="1" dirty="0" err="1">
                <a:solidFill>
                  <a:srgbClr val="0000FF"/>
                </a:solidFill>
              </a:rPr>
              <a:t>circuit</a:t>
            </a:r>
            <a:r>
              <a:rPr lang="cs-CZ" b="1" dirty="0">
                <a:solidFill>
                  <a:srgbClr val="0000FF"/>
                </a:solidFill>
              </a:rPr>
              <a:t> </a:t>
            </a:r>
            <a:r>
              <a:rPr lang="cs-CZ" b="1" dirty="0" err="1">
                <a:solidFill>
                  <a:srgbClr val="0000FF"/>
                </a:solidFill>
              </a:rPr>
              <a:t>is</a:t>
            </a:r>
            <a:r>
              <a:rPr lang="cs-CZ" b="1" dirty="0">
                <a:solidFill>
                  <a:srgbClr val="0000FF"/>
                </a:solidFill>
              </a:rPr>
              <a:t> 1 592 Hz.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3822139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</a:rPr>
              <a:t>A </a:t>
            </a:r>
            <a:r>
              <a:rPr lang="cs-CZ" dirty="0" err="1">
                <a:solidFill>
                  <a:srgbClr val="0000FF"/>
                </a:solidFill>
              </a:rPr>
              <a:t>signal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of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the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lowest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frequency</a:t>
            </a:r>
            <a:r>
              <a:rPr lang="cs-CZ" dirty="0">
                <a:solidFill>
                  <a:srgbClr val="0000FF"/>
                </a:solidFill>
              </a:rPr>
              <a:t> – a DC </a:t>
            </a:r>
            <a:r>
              <a:rPr lang="cs-CZ" dirty="0" err="1">
                <a:solidFill>
                  <a:srgbClr val="0000FF"/>
                </a:solidFill>
              </a:rPr>
              <a:t>signal</a:t>
            </a:r>
            <a:r>
              <a:rPr lang="cs-CZ" dirty="0">
                <a:solidFill>
                  <a:srgbClr val="0000FF"/>
                </a:solidFill>
              </a:rPr>
              <a:t> – </a:t>
            </a:r>
            <a:r>
              <a:rPr lang="cs-CZ" dirty="0" err="1">
                <a:solidFill>
                  <a:srgbClr val="0000FF"/>
                </a:solidFill>
              </a:rPr>
              <a:t>can‘t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pass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through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the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capacitor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because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there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is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an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insulator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between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its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electrodes</a:t>
            </a:r>
            <a:r>
              <a:rPr lang="cs-CZ" dirty="0">
                <a:solidFill>
                  <a:srgbClr val="0000FF"/>
                </a:solidFill>
              </a:rPr>
              <a:t>.</a:t>
            </a:r>
          </a:p>
          <a:p>
            <a:r>
              <a:rPr lang="cs-CZ" dirty="0">
                <a:solidFill>
                  <a:srgbClr val="0000FF"/>
                </a:solidFill>
              </a:rPr>
              <a:t>A </a:t>
            </a:r>
            <a:r>
              <a:rPr lang="cs-CZ" dirty="0" err="1">
                <a:solidFill>
                  <a:srgbClr val="0000FF"/>
                </a:solidFill>
              </a:rPr>
              <a:t>signal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of</a:t>
            </a:r>
            <a:r>
              <a:rPr lang="cs-CZ" dirty="0">
                <a:solidFill>
                  <a:srgbClr val="0000FF"/>
                </a:solidFill>
              </a:rPr>
              <a:t> a </a:t>
            </a:r>
            <a:r>
              <a:rPr lang="cs-CZ" dirty="0" err="1">
                <a:solidFill>
                  <a:srgbClr val="0000FF"/>
                </a:solidFill>
              </a:rPr>
              <a:t>high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frequency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passes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without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attenuation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because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the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capacitor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represents</a:t>
            </a:r>
            <a:r>
              <a:rPr lang="cs-CZ" dirty="0">
                <a:solidFill>
                  <a:srgbClr val="0000FF"/>
                </a:solidFill>
              </a:rPr>
              <a:t> a </a:t>
            </a:r>
            <a:r>
              <a:rPr lang="cs-CZ" dirty="0" err="1">
                <a:solidFill>
                  <a:srgbClr val="0000FF"/>
                </a:solidFill>
              </a:rPr>
              <a:t>short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circuit</a:t>
            </a:r>
            <a:r>
              <a:rPr lang="cs-CZ" dirty="0">
                <a:solidFill>
                  <a:srgbClr val="0000FF"/>
                </a:solidFill>
              </a:rPr>
              <a:t>.</a:t>
            </a:r>
          </a:p>
          <a:p>
            <a:endParaRPr lang="cs-CZ" b="1" dirty="0">
              <a:solidFill>
                <a:srgbClr val="0000FF"/>
              </a:solidFill>
            </a:endParaRPr>
          </a:p>
          <a:p>
            <a:r>
              <a:rPr lang="cs-CZ" b="1" dirty="0" err="1">
                <a:solidFill>
                  <a:srgbClr val="0000FF"/>
                </a:solidFill>
              </a:rPr>
              <a:t>The</a:t>
            </a:r>
            <a:r>
              <a:rPr lang="cs-CZ" b="1" dirty="0">
                <a:solidFill>
                  <a:srgbClr val="0000FF"/>
                </a:solidFill>
              </a:rPr>
              <a:t> </a:t>
            </a:r>
            <a:r>
              <a:rPr lang="cs-CZ" b="1" dirty="0" err="1">
                <a:solidFill>
                  <a:srgbClr val="0000FF"/>
                </a:solidFill>
              </a:rPr>
              <a:t>circuit</a:t>
            </a:r>
            <a:r>
              <a:rPr lang="cs-CZ" b="1" dirty="0">
                <a:solidFill>
                  <a:srgbClr val="0000FF"/>
                </a:solidFill>
              </a:rPr>
              <a:t> </a:t>
            </a:r>
            <a:r>
              <a:rPr lang="cs-CZ" b="1" dirty="0" err="1">
                <a:solidFill>
                  <a:srgbClr val="0000FF"/>
                </a:solidFill>
              </a:rPr>
              <a:t>is</a:t>
            </a:r>
            <a:r>
              <a:rPr lang="cs-CZ" b="1" dirty="0">
                <a:solidFill>
                  <a:srgbClr val="0000FF"/>
                </a:solidFill>
              </a:rPr>
              <a:t> a </a:t>
            </a:r>
            <a:r>
              <a:rPr lang="cs-CZ" b="1" dirty="0" err="1">
                <a:solidFill>
                  <a:srgbClr val="0000FF"/>
                </a:solidFill>
              </a:rPr>
              <a:t>high-pass</a:t>
            </a:r>
            <a:r>
              <a:rPr lang="cs-CZ" b="1" dirty="0">
                <a:solidFill>
                  <a:srgbClr val="0000FF"/>
                </a:solidFill>
              </a:rPr>
              <a:t> </a:t>
            </a:r>
            <a:r>
              <a:rPr lang="cs-CZ" b="1" dirty="0" err="1">
                <a:solidFill>
                  <a:srgbClr val="0000FF"/>
                </a:solidFill>
              </a:rPr>
              <a:t>filter</a:t>
            </a:r>
            <a:r>
              <a:rPr lang="cs-CZ" b="1" dirty="0">
                <a:solidFill>
                  <a:srgbClr val="0000FF"/>
                </a:solidFill>
              </a:rPr>
              <a:t>.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3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6" cstate="print"/>
          <a:stretch>
            <a:fillRect/>
          </a:stretch>
        </p:blipFill>
        <p:spPr>
          <a:xfrm>
            <a:off x="251520" y="6165304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98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RC High-Pass Filter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RC Filters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en-US" dirty="0"/>
              <a:t>References</a:t>
            </a:r>
            <a:endParaRPr lang="cs-CZ" dirty="0"/>
          </a:p>
        </p:txBody>
      </p:sp>
      <p:sp>
        <p:nvSpPr>
          <p:cNvPr id="8" name="Zástupný symbol pro obsah 1"/>
          <p:cNvSpPr txBox="1">
            <a:spLocks/>
          </p:cNvSpPr>
          <p:nvPr/>
        </p:nvSpPr>
        <p:spPr bwMode="auto">
          <a:xfrm>
            <a:off x="539552" y="1628800"/>
            <a:ext cx="82296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/>
            <a:endParaRPr lang="en-US" sz="1400" dirty="0"/>
          </a:p>
          <a:p>
            <a:pPr eaLnBrk="1" hangingPunct="1"/>
            <a:r>
              <a:rPr lang="en-US" sz="1400" dirty="0">
                <a:hlinkClick r:id="rId4"/>
              </a:rPr>
              <a:t>http://www.wikipedia.com</a:t>
            </a:r>
            <a:endParaRPr lang="cs-CZ" sz="1400" dirty="0"/>
          </a:p>
          <a:p>
            <a:pPr eaLnBrk="1" hangingPunct="1"/>
            <a:r>
              <a:rPr lang="en-US" sz="1400" dirty="0">
                <a:hlinkClick r:id="rId5"/>
              </a:rPr>
              <a:t>http://www.thefreedictionary.com</a:t>
            </a:r>
            <a:endParaRPr lang="cs-CZ" sz="1400" dirty="0"/>
          </a:p>
          <a:p>
            <a:pPr eaLnBrk="1" hangingPunct="1"/>
            <a:r>
              <a:rPr lang="en-US" sz="1400" dirty="0">
                <a:hlinkClick r:id="rId6"/>
              </a:rPr>
              <a:t>http://www.animations.physics.unsw.edu.au/jw/calculus.htm</a:t>
            </a:r>
            <a:endParaRPr lang="cs-CZ" sz="1400" dirty="0"/>
          </a:p>
          <a:p>
            <a:pPr eaLnBrk="1" hangingPunct="1"/>
            <a:r>
              <a:rPr lang="cs-CZ" sz="1400" dirty="0">
                <a:hlinkClick r:id="rId7"/>
              </a:rPr>
              <a:t>http://openlearn.open.ac.uk/</a:t>
            </a:r>
            <a:endParaRPr lang="cs-CZ" sz="1400" dirty="0"/>
          </a:p>
          <a:p>
            <a:pPr eaLnBrk="1" hangingPunct="1"/>
            <a:endParaRPr lang="cs-CZ" sz="1400" dirty="0"/>
          </a:p>
          <a:p>
            <a:pPr eaLnBrk="1" hangingPunct="1"/>
            <a:endParaRPr lang="cs-CZ" sz="1400" dirty="0"/>
          </a:p>
          <a:p>
            <a:pPr eaLnBrk="1" hangingPunct="1"/>
            <a:endParaRPr lang="en-US" sz="1400" dirty="0"/>
          </a:p>
        </p:txBody>
      </p:sp>
      <p:pic>
        <p:nvPicPr>
          <p:cNvPr id="7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8" cstate="print"/>
          <a:stretch>
            <a:fillRect/>
          </a:stretch>
        </p:blipFill>
        <p:spPr>
          <a:xfrm>
            <a:off x="323528" y="5949280"/>
            <a:ext cx="508000" cy="50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467" y="1656873"/>
            <a:ext cx="6878933" cy="467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TextovéPole 7"/>
          <p:cNvSpPr txBox="1">
            <a:spLocks noChangeArrowheads="1"/>
          </p:cNvSpPr>
          <p:nvPr/>
        </p:nvSpPr>
        <p:spPr bwMode="auto">
          <a:xfrm>
            <a:off x="468000" y="900000"/>
            <a:ext cx="8281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A </a:t>
            </a:r>
            <a:r>
              <a:rPr lang="cs-CZ" b="1" dirty="0" err="1"/>
              <a:t>high</a:t>
            </a:r>
            <a:r>
              <a:rPr lang="en-US" b="1" dirty="0"/>
              <a:t>-pass filter</a:t>
            </a:r>
            <a:r>
              <a:rPr lang="en-US" dirty="0"/>
              <a:t> is a circuit that passes </a:t>
            </a:r>
            <a:r>
              <a:rPr lang="cs-CZ" dirty="0" err="1"/>
              <a:t>high</a:t>
            </a:r>
            <a:r>
              <a:rPr lang="en-US" dirty="0"/>
              <a:t>-frequency signals but attenuates signals with frequencies </a:t>
            </a:r>
            <a:r>
              <a:rPr lang="cs-CZ" dirty="0" err="1"/>
              <a:t>lower</a:t>
            </a:r>
            <a:r>
              <a:rPr lang="cs-CZ" dirty="0"/>
              <a:t> </a:t>
            </a:r>
            <a:r>
              <a:rPr lang="en-US" dirty="0"/>
              <a:t>than the cutoff frequency.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RC High-Pass Filter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RC Filters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 w="0" cap="sq" cmpd="sng">
                  <a:noFill/>
                  <a:miter lim="800000"/>
                </a:ln>
                <a:effectLst/>
              </a:rPr>
              <a:t>Definition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1187624" y="197908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0000FF"/>
                </a:solidFill>
              </a:rPr>
              <a:t>-3 dB</a:t>
            </a:r>
          </a:p>
        </p:txBody>
      </p:sp>
      <p:cxnSp>
        <p:nvCxnSpPr>
          <p:cNvPr id="23" name="Přímá spojnice 22"/>
          <p:cNvCxnSpPr/>
          <p:nvPr/>
        </p:nvCxnSpPr>
        <p:spPr>
          <a:xfrm flipH="1">
            <a:off x="1798003" y="2132856"/>
            <a:ext cx="2808312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4463988" y="1923844"/>
            <a:ext cx="0" cy="4032448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vá složená závorka 25"/>
          <p:cNvSpPr/>
          <p:nvPr/>
        </p:nvSpPr>
        <p:spPr>
          <a:xfrm rot="5400000">
            <a:off x="3060233" y="4329509"/>
            <a:ext cx="216032" cy="2519469"/>
          </a:xfrm>
          <a:prstGeom prst="lef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Levá složená závorka 26"/>
          <p:cNvSpPr/>
          <p:nvPr/>
        </p:nvSpPr>
        <p:spPr>
          <a:xfrm rot="5400000">
            <a:off x="6012155" y="3969063"/>
            <a:ext cx="216033" cy="3240360"/>
          </a:xfrm>
          <a:prstGeom prst="lef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5544107" y="5073959"/>
            <a:ext cx="115212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dirty="0" err="1">
                <a:solidFill>
                  <a:srgbClr val="0000FF"/>
                </a:solidFill>
              </a:rPr>
              <a:t>Passband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2592185" y="5073959"/>
            <a:ext cx="115212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dirty="0" err="1">
                <a:solidFill>
                  <a:srgbClr val="0000FF"/>
                </a:solidFill>
              </a:rPr>
              <a:t>Stopband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1897885" y="2332976"/>
            <a:ext cx="154986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dirty="0" err="1">
                <a:solidFill>
                  <a:srgbClr val="0000FF"/>
                </a:solidFill>
              </a:rPr>
              <a:t>Slope</a:t>
            </a:r>
            <a:r>
              <a:rPr lang="cs-CZ" sz="1600" dirty="0">
                <a:solidFill>
                  <a:srgbClr val="0000FF"/>
                </a:solidFill>
              </a:rPr>
              <a:t>:</a:t>
            </a:r>
          </a:p>
          <a:p>
            <a:r>
              <a:rPr lang="cs-CZ" sz="1600" dirty="0">
                <a:solidFill>
                  <a:srgbClr val="0000FF"/>
                </a:solidFill>
              </a:rPr>
              <a:t>20 dB/</a:t>
            </a:r>
            <a:r>
              <a:rPr lang="cs-CZ" sz="1600" dirty="0" err="1">
                <a:solidFill>
                  <a:srgbClr val="0000FF"/>
                </a:solidFill>
              </a:rPr>
              <a:t>decade</a:t>
            </a:r>
            <a:endParaRPr lang="cs-CZ" sz="1600" dirty="0">
              <a:solidFill>
                <a:srgbClr val="0000FF"/>
              </a:solidFill>
            </a:endParaRPr>
          </a:p>
          <a:p>
            <a:r>
              <a:rPr lang="cs-CZ" sz="1600" dirty="0">
                <a:solidFill>
                  <a:srgbClr val="0000FF"/>
                </a:solidFill>
              </a:rPr>
              <a:t>(6 dB/</a:t>
            </a:r>
            <a:r>
              <a:rPr lang="cs-CZ" sz="1600" dirty="0" err="1">
                <a:solidFill>
                  <a:srgbClr val="0000FF"/>
                </a:solidFill>
              </a:rPr>
              <a:t>octave</a:t>
            </a:r>
            <a:r>
              <a:rPr lang="cs-CZ" sz="1600" dirty="0">
                <a:solidFill>
                  <a:srgbClr val="0000FF"/>
                </a:solidFill>
              </a:rPr>
              <a:t>)</a:t>
            </a:r>
          </a:p>
        </p:txBody>
      </p:sp>
      <p:cxnSp>
        <p:nvCxnSpPr>
          <p:cNvPr id="33" name="Přímá spojnice se šipkou 32"/>
          <p:cNvCxnSpPr/>
          <p:nvPr/>
        </p:nvCxnSpPr>
        <p:spPr>
          <a:xfrm>
            <a:off x="2758087" y="3212976"/>
            <a:ext cx="373753" cy="288032"/>
          </a:xfrm>
          <a:prstGeom prst="straightConnector1">
            <a:avLst/>
          </a:prstGeom>
          <a:ln w="2222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4608993" y="4565888"/>
            <a:ext cx="172819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dirty="0" err="1">
                <a:solidFill>
                  <a:srgbClr val="0000FF"/>
                </a:solidFill>
              </a:rPr>
              <a:t>Cutoff</a:t>
            </a:r>
            <a:r>
              <a:rPr lang="cs-CZ" sz="1600" dirty="0">
                <a:solidFill>
                  <a:srgbClr val="0000FF"/>
                </a:solidFill>
              </a:rPr>
              <a:t> </a:t>
            </a:r>
            <a:r>
              <a:rPr lang="cs-CZ" sz="1600" dirty="0" err="1">
                <a:solidFill>
                  <a:srgbClr val="0000FF"/>
                </a:solidFill>
              </a:rPr>
              <a:t>frequency</a:t>
            </a:r>
            <a:endParaRPr lang="cs-CZ" sz="1600" dirty="0">
              <a:solidFill>
                <a:srgbClr val="0000FF"/>
              </a:solidFill>
            </a:endParaRPr>
          </a:p>
        </p:txBody>
      </p:sp>
      <p:cxnSp>
        <p:nvCxnSpPr>
          <p:cNvPr id="36" name="Přímá spojnice se šipkou 35"/>
          <p:cNvCxnSpPr/>
          <p:nvPr/>
        </p:nvCxnSpPr>
        <p:spPr>
          <a:xfrm flipH="1">
            <a:off x="4499992" y="4904442"/>
            <a:ext cx="792088" cy="615637"/>
          </a:xfrm>
          <a:prstGeom prst="straightConnector1">
            <a:avLst/>
          </a:prstGeom>
          <a:ln w="2222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11"/>
          <p:cNvSpPr txBox="1"/>
          <p:nvPr/>
        </p:nvSpPr>
        <p:spPr>
          <a:xfrm>
            <a:off x="7271445" y="5961485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f</a:t>
            </a:r>
          </a:p>
        </p:txBody>
      </p:sp>
      <p:cxnSp>
        <p:nvCxnSpPr>
          <p:cNvPr id="40" name="Přímá spojovací šipka 8"/>
          <p:cNvCxnSpPr/>
          <p:nvPr/>
        </p:nvCxnSpPr>
        <p:spPr>
          <a:xfrm>
            <a:off x="7526038" y="6096879"/>
            <a:ext cx="428628" cy="1588"/>
          </a:xfrm>
          <a:prstGeom prst="straightConnector1">
            <a:avLst/>
          </a:prstGeom>
          <a:solidFill>
            <a:schemeClr val="bg1"/>
          </a:solidFill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4243876" y="6120739"/>
            <a:ext cx="1048204" cy="207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5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395536" y="5805264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42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4"/>
          <a:stretch/>
        </p:blipFill>
        <p:spPr bwMode="auto">
          <a:xfrm>
            <a:off x="395537" y="2420887"/>
            <a:ext cx="5203290" cy="3722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RC High-Pass Filter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RC Filters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 w="0" cap="sq" cmpd="sng">
                  <a:noFill/>
                  <a:miter lim="800000"/>
                </a:ln>
                <a:effectLst/>
              </a:rPr>
              <a:t>Description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95536" y="126876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simplest </a:t>
            </a:r>
            <a:r>
              <a:rPr lang="cs-CZ" dirty="0" err="1"/>
              <a:t>high</a:t>
            </a:r>
            <a:r>
              <a:rPr lang="en-US" dirty="0"/>
              <a:t>-pass filter consists of one resistor and one capacitor.</a:t>
            </a:r>
          </a:p>
          <a:p>
            <a:r>
              <a:rPr lang="en-US" dirty="0"/>
              <a:t>We call it the RC </a:t>
            </a:r>
            <a:r>
              <a:rPr lang="cs-CZ" dirty="0" err="1"/>
              <a:t>high</a:t>
            </a:r>
            <a:r>
              <a:rPr lang="en-US" dirty="0"/>
              <a:t>-pass filter.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14" name="Levá složená závorka 13"/>
          <p:cNvSpPr/>
          <p:nvPr/>
        </p:nvSpPr>
        <p:spPr>
          <a:xfrm rot="5400000">
            <a:off x="1720789" y="4644597"/>
            <a:ext cx="173276" cy="1963794"/>
          </a:xfrm>
          <a:prstGeom prst="lef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Levá složená závorka 14"/>
          <p:cNvSpPr/>
          <p:nvPr/>
        </p:nvSpPr>
        <p:spPr>
          <a:xfrm rot="5400000">
            <a:off x="4031135" y="4355803"/>
            <a:ext cx="173276" cy="2541381"/>
          </a:xfrm>
          <a:prstGeom prst="lef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1345358" y="5262321"/>
            <a:ext cx="9241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err="1">
                <a:solidFill>
                  <a:srgbClr val="0000FF"/>
                </a:solidFill>
              </a:rPr>
              <a:t>Stopband</a:t>
            </a:r>
            <a:endParaRPr lang="cs-CZ" sz="1200" dirty="0">
              <a:solidFill>
                <a:srgbClr val="0000FF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655704" y="5266053"/>
            <a:ext cx="9241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err="1">
                <a:solidFill>
                  <a:srgbClr val="0000FF"/>
                </a:solidFill>
              </a:rPr>
              <a:t>Passband</a:t>
            </a:r>
            <a:endParaRPr lang="cs-CZ" sz="1200" dirty="0">
              <a:solidFill>
                <a:srgbClr val="0000FF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77989" y="2649203"/>
            <a:ext cx="577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FF"/>
                </a:solidFill>
              </a:rPr>
              <a:t>-3 dB</a:t>
            </a:r>
          </a:p>
        </p:txBody>
      </p:sp>
      <p:cxnSp>
        <p:nvCxnSpPr>
          <p:cNvPr id="19" name="Přímá spojnice 18"/>
          <p:cNvCxnSpPr>
            <a:endCxn id="18" idx="3"/>
          </p:cNvCxnSpPr>
          <p:nvPr/>
        </p:nvCxnSpPr>
        <p:spPr>
          <a:xfrm flipH="1">
            <a:off x="755576" y="2784982"/>
            <a:ext cx="2252588" cy="2721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2818204" y="2651924"/>
            <a:ext cx="0" cy="3234484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3020359" y="4846752"/>
            <a:ext cx="1386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err="1">
                <a:solidFill>
                  <a:srgbClr val="0000FF"/>
                </a:solidFill>
              </a:rPr>
              <a:t>Cutoff</a:t>
            </a:r>
            <a:r>
              <a:rPr lang="cs-CZ" sz="1200" dirty="0">
                <a:solidFill>
                  <a:srgbClr val="0000FF"/>
                </a:solidFill>
              </a:rPr>
              <a:t> </a:t>
            </a:r>
            <a:r>
              <a:rPr lang="cs-CZ" sz="1200" dirty="0" err="1">
                <a:solidFill>
                  <a:srgbClr val="0000FF"/>
                </a:solidFill>
              </a:rPr>
              <a:t>frequency</a:t>
            </a:r>
            <a:endParaRPr lang="cs-CZ" sz="1200" dirty="0">
              <a:solidFill>
                <a:srgbClr val="0000FF"/>
              </a:solidFill>
            </a:endParaRPr>
          </a:p>
        </p:txBody>
      </p:sp>
      <p:cxnSp>
        <p:nvCxnSpPr>
          <p:cNvPr id="22" name="Přímá spojnice se šipkou 21"/>
          <p:cNvCxnSpPr/>
          <p:nvPr/>
        </p:nvCxnSpPr>
        <p:spPr>
          <a:xfrm flipH="1">
            <a:off x="2847083" y="5118311"/>
            <a:ext cx="577587" cy="421545"/>
          </a:xfrm>
          <a:prstGeom prst="straightConnector1">
            <a:avLst/>
          </a:prstGeom>
          <a:ln w="2222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11"/>
          <p:cNvSpPr txBox="1"/>
          <p:nvPr/>
        </p:nvSpPr>
        <p:spPr>
          <a:xfrm>
            <a:off x="4926395" y="5847407"/>
            <a:ext cx="171904" cy="296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f</a:t>
            </a:r>
          </a:p>
        </p:txBody>
      </p:sp>
      <p:cxnSp>
        <p:nvCxnSpPr>
          <p:cNvPr id="26" name="Přímá spojovací šipka 8"/>
          <p:cNvCxnSpPr/>
          <p:nvPr/>
        </p:nvCxnSpPr>
        <p:spPr>
          <a:xfrm>
            <a:off x="5130607" y="5956008"/>
            <a:ext cx="343809" cy="1274"/>
          </a:xfrm>
          <a:prstGeom prst="straightConnector1">
            <a:avLst/>
          </a:prstGeom>
          <a:solidFill>
            <a:schemeClr val="bg1"/>
          </a:solidFill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8"/>
          <p:cNvCxnSpPr/>
          <p:nvPr/>
        </p:nvCxnSpPr>
        <p:spPr>
          <a:xfrm flipV="1">
            <a:off x="720922" y="3232026"/>
            <a:ext cx="0" cy="341520"/>
          </a:xfrm>
          <a:prstGeom prst="straightConnector1">
            <a:avLst/>
          </a:prstGeom>
          <a:solidFill>
            <a:schemeClr val="bg1"/>
          </a:solidFill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11"/>
          <p:cNvSpPr txBox="1"/>
          <p:nvPr/>
        </p:nvSpPr>
        <p:spPr>
          <a:xfrm>
            <a:off x="395536" y="3222057"/>
            <a:ext cx="267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A</a:t>
            </a:r>
          </a:p>
        </p:txBody>
      </p:sp>
      <p:sp>
        <p:nvSpPr>
          <p:cNvPr id="7" name="Obdélník 6"/>
          <p:cNvSpPr/>
          <p:nvPr/>
        </p:nvSpPr>
        <p:spPr>
          <a:xfrm>
            <a:off x="2699792" y="5995530"/>
            <a:ext cx="724878" cy="10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918901" y="2906344"/>
            <a:ext cx="12048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err="1">
                <a:solidFill>
                  <a:srgbClr val="0000FF"/>
                </a:solidFill>
              </a:rPr>
              <a:t>Slope</a:t>
            </a:r>
            <a:r>
              <a:rPr lang="cs-CZ" sz="1200" dirty="0">
                <a:solidFill>
                  <a:srgbClr val="0000FF"/>
                </a:solidFill>
              </a:rPr>
              <a:t>:</a:t>
            </a:r>
          </a:p>
          <a:p>
            <a:r>
              <a:rPr lang="cs-CZ" sz="1200" dirty="0">
                <a:solidFill>
                  <a:srgbClr val="0000FF"/>
                </a:solidFill>
              </a:rPr>
              <a:t>20 dB/</a:t>
            </a:r>
            <a:r>
              <a:rPr lang="cs-CZ" sz="1200" dirty="0" err="1">
                <a:solidFill>
                  <a:srgbClr val="0000FF"/>
                </a:solidFill>
              </a:rPr>
              <a:t>decade</a:t>
            </a:r>
            <a:endParaRPr lang="cs-CZ" sz="1200" dirty="0">
              <a:solidFill>
                <a:srgbClr val="0000FF"/>
              </a:solidFill>
            </a:endParaRPr>
          </a:p>
          <a:p>
            <a:r>
              <a:rPr lang="cs-CZ" sz="1200" dirty="0">
                <a:solidFill>
                  <a:srgbClr val="0000FF"/>
                </a:solidFill>
              </a:rPr>
              <a:t>(6 dB/</a:t>
            </a:r>
            <a:r>
              <a:rPr lang="cs-CZ" sz="1200" dirty="0" err="1">
                <a:solidFill>
                  <a:srgbClr val="0000FF"/>
                </a:solidFill>
              </a:rPr>
              <a:t>octave</a:t>
            </a:r>
            <a:r>
              <a:rPr lang="cs-CZ" sz="1200" dirty="0">
                <a:solidFill>
                  <a:srgbClr val="0000FF"/>
                </a:solidFill>
              </a:rPr>
              <a:t>)</a:t>
            </a:r>
          </a:p>
        </p:txBody>
      </p:sp>
      <p:cxnSp>
        <p:nvCxnSpPr>
          <p:cNvPr id="24" name="Přímá spojnice se šipkou 23"/>
          <p:cNvCxnSpPr/>
          <p:nvPr/>
        </p:nvCxnSpPr>
        <p:spPr>
          <a:xfrm>
            <a:off x="1345358" y="3552675"/>
            <a:ext cx="462069" cy="236365"/>
          </a:xfrm>
          <a:prstGeom prst="straightConnector1">
            <a:avLst/>
          </a:prstGeom>
          <a:ln w="2222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9161"/>
            <a:ext cx="3211200" cy="1512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31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6" cstate="print"/>
          <a:stretch>
            <a:fillRect/>
          </a:stretch>
        </p:blipFill>
        <p:spPr>
          <a:xfrm>
            <a:off x="323528" y="6093296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84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RC High-Pass Filter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RC Filters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 w="0" cap="sq" cmpd="sng">
                  <a:noFill/>
                  <a:miter lim="800000"/>
                </a:ln>
                <a:effectLst/>
              </a:rPr>
              <a:t>Description</a:t>
            </a:r>
          </a:p>
        </p:txBody>
      </p:sp>
      <p:grpSp>
        <p:nvGrpSpPr>
          <p:cNvPr id="19" name="Skupina 18"/>
          <p:cNvGrpSpPr/>
          <p:nvPr/>
        </p:nvGrpSpPr>
        <p:grpSpPr>
          <a:xfrm>
            <a:off x="777137" y="3500145"/>
            <a:ext cx="4680520" cy="2789537"/>
            <a:chOff x="1187624" y="2492896"/>
            <a:chExt cx="4680520" cy="2789537"/>
          </a:xfrm>
        </p:grpSpPr>
        <p:sp>
          <p:nvSpPr>
            <p:cNvPr id="7" name="Obdélník 6"/>
            <p:cNvSpPr/>
            <p:nvPr/>
          </p:nvSpPr>
          <p:spPr>
            <a:xfrm>
              <a:off x="1187624" y="2492896"/>
              <a:ext cx="4680520" cy="2789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ovéPole 11"/>
            <p:cNvSpPr txBox="1"/>
            <p:nvPr/>
          </p:nvSpPr>
          <p:spPr>
            <a:xfrm>
              <a:off x="5370737" y="4913101"/>
              <a:ext cx="214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f</a:t>
              </a:r>
            </a:p>
          </p:txBody>
        </p:sp>
        <p:cxnSp>
          <p:nvCxnSpPr>
            <p:cNvPr id="8" name="Přímá spojovací čára 4"/>
            <p:cNvCxnSpPr/>
            <p:nvPr/>
          </p:nvCxnSpPr>
          <p:spPr>
            <a:xfrm rot="5400000">
              <a:off x="727267" y="3744242"/>
              <a:ext cx="2071702" cy="1588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ovací čára 6"/>
            <p:cNvCxnSpPr/>
            <p:nvPr/>
          </p:nvCxnSpPr>
          <p:spPr>
            <a:xfrm>
              <a:off x="1691680" y="4708655"/>
              <a:ext cx="3857652" cy="1588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ovací šipka 8"/>
            <p:cNvCxnSpPr/>
            <p:nvPr/>
          </p:nvCxnSpPr>
          <p:spPr>
            <a:xfrm>
              <a:off x="5263580" y="4851531"/>
              <a:ext cx="428628" cy="1588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šipka 10"/>
            <p:cNvCxnSpPr/>
            <p:nvPr/>
          </p:nvCxnSpPr>
          <p:spPr>
            <a:xfrm rot="5400000" flipH="1" flipV="1">
              <a:off x="1477366" y="2851267"/>
              <a:ext cx="285752" cy="1588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ovéPole 17"/>
            <p:cNvSpPr txBox="1"/>
            <p:nvPr/>
          </p:nvSpPr>
          <p:spPr>
            <a:xfrm>
              <a:off x="1405928" y="4637217"/>
              <a:ext cx="2857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0</a:t>
              </a:r>
            </a:p>
          </p:txBody>
        </p:sp>
        <p:sp>
          <p:nvSpPr>
            <p:cNvPr id="17" name="TextovéPole 18"/>
            <p:cNvSpPr txBox="1"/>
            <p:nvPr/>
          </p:nvSpPr>
          <p:spPr>
            <a:xfrm>
              <a:off x="1405928" y="2994143"/>
              <a:ext cx="2143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1</a:t>
              </a:r>
            </a:p>
          </p:txBody>
        </p:sp>
      </p:grpSp>
      <p:cxnSp>
        <p:nvCxnSpPr>
          <p:cNvPr id="20" name="Přímá spojnice 19"/>
          <p:cNvCxnSpPr/>
          <p:nvPr/>
        </p:nvCxnSpPr>
        <p:spPr>
          <a:xfrm>
            <a:off x="1281193" y="4168251"/>
            <a:ext cx="1944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12"/>
          <p:cNvSpPr txBox="1"/>
          <p:nvPr/>
        </p:nvSpPr>
        <p:spPr>
          <a:xfrm>
            <a:off x="827584" y="3644202"/>
            <a:ext cx="3470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A</a:t>
            </a:r>
            <a:r>
              <a:rPr lang="cs-CZ" baseline="-25000" dirty="0" err="1"/>
              <a:t>v</a:t>
            </a:r>
            <a:endParaRPr lang="cs-CZ" baseline="-25000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9161"/>
            <a:ext cx="3211200" cy="1512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395536" y="899428"/>
            <a:ext cx="8568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Let‘s</a:t>
            </a:r>
            <a:r>
              <a:rPr lang="cs-CZ" dirty="0"/>
              <a:t> </a:t>
            </a:r>
            <a:r>
              <a:rPr lang="cs-CZ" dirty="0" err="1"/>
              <a:t>construct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gain-frequency</a:t>
            </a:r>
            <a:r>
              <a:rPr lang="cs-CZ" dirty="0"/>
              <a:t> </a:t>
            </a:r>
            <a:r>
              <a:rPr lang="cs-CZ" dirty="0" err="1"/>
              <a:t>characteristic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RC </a:t>
            </a:r>
            <a:r>
              <a:rPr lang="cs-CZ" dirty="0" err="1"/>
              <a:t>high</a:t>
            </a:r>
            <a:r>
              <a:rPr lang="en-US" dirty="0"/>
              <a:t>-pass filter.</a:t>
            </a:r>
            <a:endParaRPr lang="cs-CZ" dirty="0"/>
          </a:p>
          <a:p>
            <a:r>
              <a:rPr lang="en-US" dirty="0"/>
              <a:t>Let‘s apply a voltage V</a:t>
            </a:r>
            <a:r>
              <a:rPr lang="cs-CZ" baseline="-25000" dirty="0"/>
              <a:t>in</a:t>
            </a:r>
            <a:r>
              <a:rPr lang="en-US" dirty="0"/>
              <a:t> of </a:t>
            </a:r>
            <a:r>
              <a:rPr lang="cs-CZ" dirty="0"/>
              <a:t>a very </a:t>
            </a:r>
            <a:r>
              <a:rPr lang="cs-CZ" dirty="0" err="1"/>
              <a:t>low</a:t>
            </a:r>
            <a:r>
              <a:rPr lang="cs-CZ" dirty="0"/>
              <a:t> </a:t>
            </a:r>
            <a:r>
              <a:rPr lang="cs-CZ" dirty="0" err="1"/>
              <a:t>frequency</a:t>
            </a:r>
            <a:r>
              <a:rPr lang="cs-CZ" dirty="0"/>
              <a:t> to </a:t>
            </a:r>
            <a:r>
              <a:rPr lang="en-US" dirty="0"/>
              <a:t>the input of the circuit</a:t>
            </a:r>
            <a:r>
              <a:rPr lang="cs-CZ" dirty="0"/>
              <a:t>.</a:t>
            </a:r>
          </a:p>
          <a:p>
            <a:r>
              <a:rPr lang="cs-CZ" dirty="0"/>
              <a:t>I</a:t>
            </a:r>
            <a:r>
              <a:rPr lang="en-US" dirty="0"/>
              <a:t>f the frequency become</a:t>
            </a:r>
            <a:r>
              <a:rPr lang="cs-CZ" dirty="0"/>
              <a:t>s</a:t>
            </a:r>
            <a:r>
              <a:rPr lang="en-US" dirty="0"/>
              <a:t> </a:t>
            </a:r>
            <a:r>
              <a:rPr lang="cs-CZ" dirty="0" err="1"/>
              <a:t>lower</a:t>
            </a:r>
            <a:r>
              <a:rPr lang="cs-CZ" dirty="0"/>
              <a:t> and </a:t>
            </a:r>
            <a:r>
              <a:rPr lang="cs-CZ" dirty="0" err="1"/>
              <a:t>lower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input </a:t>
            </a:r>
            <a:r>
              <a:rPr lang="cs-CZ" dirty="0" err="1"/>
              <a:t>voltage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become</a:t>
            </a:r>
            <a:r>
              <a:rPr lang="cs-CZ" dirty="0"/>
              <a:t> a DC </a:t>
            </a:r>
            <a:r>
              <a:rPr lang="cs-CZ" dirty="0" err="1"/>
              <a:t>voltage</a:t>
            </a:r>
            <a:r>
              <a:rPr lang="cs-CZ" dirty="0"/>
              <a:t>.</a:t>
            </a:r>
          </a:p>
          <a:p>
            <a:r>
              <a:rPr lang="cs-CZ" dirty="0"/>
              <a:t>No DC </a:t>
            </a:r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pass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capacitor</a:t>
            </a:r>
            <a:r>
              <a:rPr lang="cs-CZ" dirty="0"/>
              <a:t>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insulator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electrodes</a:t>
            </a:r>
            <a:r>
              <a:rPr lang="cs-CZ" dirty="0"/>
              <a:t>. </a:t>
            </a:r>
          </a:p>
          <a:p>
            <a:r>
              <a:rPr lang="cs-CZ" dirty="0"/>
              <a:t>No DC </a:t>
            </a:r>
            <a:r>
              <a:rPr lang="cs-CZ" dirty="0" err="1"/>
              <a:t>signal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pass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input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circuit</a:t>
            </a:r>
            <a:r>
              <a:rPr lang="cs-CZ" dirty="0"/>
              <a:t> to </a:t>
            </a:r>
            <a:r>
              <a:rPr lang="cs-CZ" dirty="0" err="1"/>
              <a:t>its</a:t>
            </a:r>
            <a:r>
              <a:rPr lang="cs-CZ" dirty="0"/>
              <a:t> output.</a:t>
            </a:r>
          </a:p>
        </p:txBody>
      </p:sp>
      <p:pic>
        <p:nvPicPr>
          <p:cNvPr id="23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323528" y="594928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93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Skupina 18"/>
          <p:cNvGrpSpPr/>
          <p:nvPr/>
        </p:nvGrpSpPr>
        <p:grpSpPr>
          <a:xfrm>
            <a:off x="777137" y="3500145"/>
            <a:ext cx="4680520" cy="2789537"/>
            <a:chOff x="1187624" y="2492896"/>
            <a:chExt cx="4680520" cy="2789537"/>
          </a:xfrm>
        </p:grpSpPr>
        <p:sp>
          <p:nvSpPr>
            <p:cNvPr id="7" name="Obdélník 6"/>
            <p:cNvSpPr/>
            <p:nvPr/>
          </p:nvSpPr>
          <p:spPr>
            <a:xfrm>
              <a:off x="1187624" y="2492896"/>
              <a:ext cx="4680520" cy="2789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ovéPole 11"/>
            <p:cNvSpPr txBox="1"/>
            <p:nvPr/>
          </p:nvSpPr>
          <p:spPr>
            <a:xfrm>
              <a:off x="5370737" y="4913101"/>
              <a:ext cx="214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f</a:t>
              </a:r>
            </a:p>
          </p:txBody>
        </p:sp>
        <p:cxnSp>
          <p:nvCxnSpPr>
            <p:cNvPr id="8" name="Přímá spojovací čára 4"/>
            <p:cNvCxnSpPr/>
            <p:nvPr/>
          </p:nvCxnSpPr>
          <p:spPr>
            <a:xfrm rot="5400000">
              <a:off x="727267" y="3744242"/>
              <a:ext cx="2071702" cy="1588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ovací čára 6"/>
            <p:cNvCxnSpPr/>
            <p:nvPr/>
          </p:nvCxnSpPr>
          <p:spPr>
            <a:xfrm>
              <a:off x="1691680" y="4708655"/>
              <a:ext cx="3857652" cy="1588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ovací šipka 8"/>
            <p:cNvCxnSpPr/>
            <p:nvPr/>
          </p:nvCxnSpPr>
          <p:spPr>
            <a:xfrm>
              <a:off x="5263580" y="4851531"/>
              <a:ext cx="428628" cy="1588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šipka 10"/>
            <p:cNvCxnSpPr/>
            <p:nvPr/>
          </p:nvCxnSpPr>
          <p:spPr>
            <a:xfrm rot="5400000" flipH="1" flipV="1">
              <a:off x="1477366" y="2851267"/>
              <a:ext cx="285752" cy="1588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ovéPole 17"/>
            <p:cNvSpPr txBox="1"/>
            <p:nvPr/>
          </p:nvSpPr>
          <p:spPr>
            <a:xfrm>
              <a:off x="1405928" y="4637217"/>
              <a:ext cx="2857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0</a:t>
              </a:r>
            </a:p>
          </p:txBody>
        </p:sp>
        <p:sp>
          <p:nvSpPr>
            <p:cNvPr id="17" name="TextovéPole 18"/>
            <p:cNvSpPr txBox="1"/>
            <p:nvPr/>
          </p:nvSpPr>
          <p:spPr>
            <a:xfrm>
              <a:off x="1405928" y="2994143"/>
              <a:ext cx="2143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1</a:t>
              </a:r>
            </a:p>
          </p:txBody>
        </p:sp>
        <p:cxnSp>
          <p:nvCxnSpPr>
            <p:cNvPr id="18" name="Přímá spojovací šipka 48"/>
            <p:cNvCxnSpPr/>
            <p:nvPr/>
          </p:nvCxnSpPr>
          <p:spPr>
            <a:xfrm>
              <a:off x="1308060" y="3992428"/>
              <a:ext cx="387395" cy="631290"/>
            </a:xfrm>
            <a:prstGeom prst="straightConnector1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RC High-Pass Filter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RC Filters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 w="0" cap="sq" cmpd="sng">
                  <a:noFill/>
                  <a:miter lim="800000"/>
                </a:ln>
                <a:effectLst/>
              </a:rPr>
              <a:t>Description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395536" y="899428"/>
                <a:ext cx="8568952" cy="1997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At </a:t>
                </a:r>
                <a:r>
                  <a:rPr lang="cs-CZ" dirty="0" err="1"/>
                  <a:t>zero</a:t>
                </a:r>
                <a:r>
                  <a:rPr lang="cs-CZ" dirty="0"/>
                  <a:t> </a:t>
                </a:r>
                <a:r>
                  <a:rPr lang="cs-CZ" dirty="0" err="1"/>
                  <a:t>frequency</a:t>
                </a:r>
                <a:r>
                  <a:rPr lang="cs-CZ" dirty="0"/>
                  <a:t> </a:t>
                </a:r>
                <a:r>
                  <a:rPr lang="cs-CZ" dirty="0" err="1"/>
                  <a:t>the</a:t>
                </a:r>
                <a:r>
                  <a:rPr lang="cs-CZ" dirty="0"/>
                  <a:t> output </a:t>
                </a:r>
                <a:r>
                  <a:rPr lang="cs-CZ" dirty="0" err="1"/>
                  <a:t>voltage</a:t>
                </a:r>
                <a:r>
                  <a:rPr lang="cs-CZ" dirty="0"/>
                  <a:t> </a:t>
                </a:r>
                <a:r>
                  <a:rPr lang="cs-CZ" dirty="0" err="1"/>
                  <a:t>V</a:t>
                </a:r>
                <a:r>
                  <a:rPr lang="cs-CZ" baseline="-25000" dirty="0" err="1"/>
                  <a:t>out</a:t>
                </a:r>
                <a:r>
                  <a:rPr lang="cs-CZ" dirty="0"/>
                  <a:t> </a:t>
                </a:r>
                <a:r>
                  <a:rPr lang="cs-CZ" dirty="0" err="1"/>
                  <a:t>will</a:t>
                </a:r>
                <a:r>
                  <a:rPr lang="cs-CZ" dirty="0"/>
                  <a:t> </a:t>
                </a:r>
                <a:r>
                  <a:rPr lang="cs-CZ" dirty="0" err="1"/>
                  <a:t>be</a:t>
                </a:r>
                <a:r>
                  <a:rPr lang="cs-CZ" dirty="0"/>
                  <a:t> </a:t>
                </a:r>
                <a:r>
                  <a:rPr lang="cs-CZ" dirty="0" err="1"/>
                  <a:t>zero</a:t>
                </a:r>
                <a:r>
                  <a:rPr lang="cs-CZ" dirty="0"/>
                  <a:t>:</a:t>
                </a:r>
              </a:p>
              <a:p>
                <a:endParaRPr lang="en-US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 baseline="-25000">
                        <a:latin typeface="Cambria Math"/>
                      </a:rPr>
                      <m:t>𝑜𝑢𝑡</m:t>
                    </m:r>
                    <m:r>
                      <a:rPr lang="en-US" i="1" baseline="-2500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The voltage gain A</a:t>
                </a:r>
                <a:r>
                  <a:rPr lang="cs-CZ" baseline="-25000" dirty="0"/>
                  <a:t>v</a:t>
                </a:r>
                <a:r>
                  <a:rPr lang="en-US" dirty="0"/>
                  <a:t> is</a:t>
                </a:r>
                <a:r>
                  <a:rPr lang="cs-CZ" dirty="0"/>
                  <a:t> 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  <m:r>
                        <a:rPr lang="cs-CZ" b="0" i="1" baseline="-25000" smtClean="0">
                          <a:latin typeface="Cambria Math"/>
                        </a:rPr>
                        <m:t>𝑣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  <m:r>
                            <a:rPr lang="en-US" i="1" baseline="-25000">
                              <a:latin typeface="Cambria Math"/>
                            </a:rPr>
                            <m:t>𝑜𝑢𝑡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  <m:r>
                            <a:rPr lang="en-US" i="1" baseline="-25000">
                              <a:latin typeface="Cambria Math"/>
                            </a:rPr>
                            <m:t>𝑖𝑛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.0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  <m:r>
                            <a:rPr lang="en-US" i="1" baseline="-25000">
                              <a:latin typeface="Cambria Math"/>
                            </a:rPr>
                            <m:t>𝑖𝑛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99428"/>
                <a:ext cx="8568952" cy="1997791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640" t="-15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2051720" y="499967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00FF"/>
                </a:solidFill>
              </a:rPr>
              <a:t>A</a:t>
            </a:r>
            <a:r>
              <a:rPr lang="cs-CZ" baseline="-25000" dirty="0" err="1">
                <a:solidFill>
                  <a:srgbClr val="0000FF"/>
                </a:solidFill>
              </a:rPr>
              <a:t>v</a:t>
            </a:r>
            <a:r>
              <a:rPr lang="cs-CZ" dirty="0">
                <a:solidFill>
                  <a:srgbClr val="0000FF"/>
                </a:solidFill>
              </a:rPr>
              <a:t> = 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4" name="TextovéPole 12"/>
          <p:cNvSpPr txBox="1"/>
          <p:nvPr/>
        </p:nvSpPr>
        <p:spPr>
          <a:xfrm>
            <a:off x="827584" y="3644202"/>
            <a:ext cx="3470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A</a:t>
            </a:r>
            <a:r>
              <a:rPr lang="cs-CZ" baseline="-25000" dirty="0" err="1"/>
              <a:t>v</a:t>
            </a:r>
            <a:endParaRPr lang="cs-CZ" baseline="-25000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9161"/>
            <a:ext cx="3211200" cy="1512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cxnSp>
        <p:nvCxnSpPr>
          <p:cNvPr id="26" name="Přímá spojovací šipka 48"/>
          <p:cNvCxnSpPr/>
          <p:nvPr/>
        </p:nvCxnSpPr>
        <p:spPr>
          <a:xfrm flipH="1">
            <a:off x="1404635" y="5279263"/>
            <a:ext cx="590144" cy="371607"/>
          </a:xfrm>
          <a:prstGeom prst="straightConnector1">
            <a:avLst/>
          </a:prstGeom>
          <a:solidFill>
            <a:schemeClr val="bg1"/>
          </a:solidFill>
          <a:ln w="2857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555107" y="4650296"/>
            <a:ext cx="68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</a:rPr>
              <a:t>f = 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9" name="Vývojový diagram: spojka 13"/>
          <p:cNvSpPr/>
          <p:nvPr/>
        </p:nvSpPr>
        <p:spPr>
          <a:xfrm>
            <a:off x="1316912" y="5680979"/>
            <a:ext cx="71438" cy="71438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cxnSp>
        <p:nvCxnSpPr>
          <p:cNvPr id="30" name="Přímá spojnice 29"/>
          <p:cNvCxnSpPr/>
          <p:nvPr/>
        </p:nvCxnSpPr>
        <p:spPr>
          <a:xfrm>
            <a:off x="1281193" y="4168251"/>
            <a:ext cx="1944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6" cstate="print"/>
          <a:stretch>
            <a:fillRect/>
          </a:stretch>
        </p:blipFill>
        <p:spPr>
          <a:xfrm>
            <a:off x="323528" y="594928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91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RC High-Pass Filter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RC Filters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 w="0" cap="sq" cmpd="sng">
                  <a:noFill/>
                  <a:miter lim="800000"/>
                </a:ln>
                <a:effectLst/>
              </a:rPr>
              <a:t>Description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95536" y="89942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have the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en-US" dirty="0"/>
              <a:t>point of the gain-frequency characteristic: </a:t>
            </a:r>
          </a:p>
          <a:p>
            <a:endParaRPr lang="en-US" dirty="0"/>
          </a:p>
          <a:p>
            <a:r>
              <a:rPr lang="en-US" dirty="0"/>
              <a:t>At </a:t>
            </a:r>
            <a:r>
              <a:rPr lang="cs-CZ" dirty="0" err="1"/>
              <a:t>zero</a:t>
            </a:r>
            <a:r>
              <a:rPr lang="cs-CZ" dirty="0"/>
              <a:t> </a:t>
            </a:r>
            <a:r>
              <a:rPr lang="en-US" dirty="0"/>
              <a:t>frequency the voltage gain A</a:t>
            </a:r>
            <a:r>
              <a:rPr lang="cs-CZ" baseline="-25000" dirty="0"/>
              <a:t>v</a:t>
            </a:r>
            <a:r>
              <a:rPr lang="en-US" dirty="0"/>
              <a:t> is equal to zero.</a:t>
            </a:r>
          </a:p>
          <a:p>
            <a:endParaRPr lang="en-US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9161"/>
            <a:ext cx="3211200" cy="1512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grpSp>
        <p:nvGrpSpPr>
          <p:cNvPr id="33" name="Skupina 32"/>
          <p:cNvGrpSpPr/>
          <p:nvPr/>
        </p:nvGrpSpPr>
        <p:grpSpPr>
          <a:xfrm>
            <a:off x="777137" y="3500145"/>
            <a:ext cx="4680520" cy="2789537"/>
            <a:chOff x="1187624" y="2492896"/>
            <a:chExt cx="4680520" cy="2789537"/>
          </a:xfrm>
        </p:grpSpPr>
        <p:sp>
          <p:nvSpPr>
            <p:cNvPr id="34" name="Obdélník 33"/>
            <p:cNvSpPr/>
            <p:nvPr/>
          </p:nvSpPr>
          <p:spPr>
            <a:xfrm>
              <a:off x="1187624" y="2492896"/>
              <a:ext cx="4680520" cy="2789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ovéPole 11"/>
            <p:cNvSpPr txBox="1"/>
            <p:nvPr/>
          </p:nvSpPr>
          <p:spPr>
            <a:xfrm>
              <a:off x="5370737" y="4913101"/>
              <a:ext cx="214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f</a:t>
              </a:r>
            </a:p>
          </p:txBody>
        </p:sp>
        <p:cxnSp>
          <p:nvCxnSpPr>
            <p:cNvPr id="36" name="Přímá spojovací čára 4"/>
            <p:cNvCxnSpPr/>
            <p:nvPr/>
          </p:nvCxnSpPr>
          <p:spPr>
            <a:xfrm rot="5400000">
              <a:off x="727267" y="3744242"/>
              <a:ext cx="2071702" cy="1588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ovací čára 6"/>
            <p:cNvCxnSpPr/>
            <p:nvPr/>
          </p:nvCxnSpPr>
          <p:spPr>
            <a:xfrm>
              <a:off x="1691680" y="4708655"/>
              <a:ext cx="3857652" cy="1588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ovací šipka 8"/>
            <p:cNvCxnSpPr/>
            <p:nvPr/>
          </p:nvCxnSpPr>
          <p:spPr>
            <a:xfrm>
              <a:off x="5263580" y="4851531"/>
              <a:ext cx="428628" cy="1588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ovací šipka 10"/>
            <p:cNvCxnSpPr/>
            <p:nvPr/>
          </p:nvCxnSpPr>
          <p:spPr>
            <a:xfrm rot="5400000" flipH="1" flipV="1">
              <a:off x="1477366" y="2851267"/>
              <a:ext cx="285752" cy="1588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ovéPole 17"/>
            <p:cNvSpPr txBox="1"/>
            <p:nvPr/>
          </p:nvSpPr>
          <p:spPr>
            <a:xfrm>
              <a:off x="1405928" y="4637217"/>
              <a:ext cx="2857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0</a:t>
              </a:r>
            </a:p>
          </p:txBody>
        </p:sp>
        <p:sp>
          <p:nvSpPr>
            <p:cNvPr id="41" name="TextovéPole 18"/>
            <p:cNvSpPr txBox="1"/>
            <p:nvPr/>
          </p:nvSpPr>
          <p:spPr>
            <a:xfrm>
              <a:off x="1405928" y="2994143"/>
              <a:ext cx="2143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1</a:t>
              </a:r>
            </a:p>
          </p:txBody>
        </p:sp>
        <p:cxnSp>
          <p:nvCxnSpPr>
            <p:cNvPr id="42" name="Přímá spojovací šipka 48"/>
            <p:cNvCxnSpPr/>
            <p:nvPr/>
          </p:nvCxnSpPr>
          <p:spPr>
            <a:xfrm>
              <a:off x="1308060" y="3992428"/>
              <a:ext cx="387395" cy="631290"/>
            </a:xfrm>
            <a:prstGeom prst="straightConnector1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ovéPole 42"/>
          <p:cNvSpPr txBox="1"/>
          <p:nvPr/>
        </p:nvSpPr>
        <p:spPr>
          <a:xfrm>
            <a:off x="2051720" y="499967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00FF"/>
                </a:solidFill>
              </a:rPr>
              <a:t>A</a:t>
            </a:r>
            <a:r>
              <a:rPr lang="cs-CZ" baseline="-25000" dirty="0" err="1">
                <a:solidFill>
                  <a:srgbClr val="0000FF"/>
                </a:solidFill>
              </a:rPr>
              <a:t>v</a:t>
            </a:r>
            <a:r>
              <a:rPr lang="cs-CZ" dirty="0">
                <a:solidFill>
                  <a:srgbClr val="0000FF"/>
                </a:solidFill>
              </a:rPr>
              <a:t> = 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4" name="TextovéPole 12"/>
          <p:cNvSpPr txBox="1"/>
          <p:nvPr/>
        </p:nvSpPr>
        <p:spPr>
          <a:xfrm>
            <a:off x="827584" y="3644202"/>
            <a:ext cx="3470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A</a:t>
            </a:r>
            <a:r>
              <a:rPr lang="cs-CZ" baseline="-25000" dirty="0" err="1"/>
              <a:t>v</a:t>
            </a:r>
            <a:endParaRPr lang="cs-CZ" baseline="-25000" dirty="0"/>
          </a:p>
        </p:txBody>
      </p:sp>
      <p:cxnSp>
        <p:nvCxnSpPr>
          <p:cNvPr id="45" name="Přímá spojovací šipka 48"/>
          <p:cNvCxnSpPr/>
          <p:nvPr/>
        </p:nvCxnSpPr>
        <p:spPr>
          <a:xfrm flipH="1">
            <a:off x="1404635" y="5279263"/>
            <a:ext cx="590144" cy="371607"/>
          </a:xfrm>
          <a:prstGeom prst="straightConnector1">
            <a:avLst/>
          </a:prstGeom>
          <a:solidFill>
            <a:schemeClr val="bg1"/>
          </a:solidFill>
          <a:ln w="2857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ovéPole 45"/>
          <p:cNvSpPr txBox="1"/>
          <p:nvPr/>
        </p:nvSpPr>
        <p:spPr>
          <a:xfrm>
            <a:off x="555107" y="4650296"/>
            <a:ext cx="68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</a:rPr>
              <a:t>f = 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7" name="Vývojový diagram: spojka 13"/>
          <p:cNvSpPr/>
          <p:nvPr/>
        </p:nvSpPr>
        <p:spPr>
          <a:xfrm>
            <a:off x="1316912" y="5680979"/>
            <a:ext cx="71438" cy="71438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cxnSp>
        <p:nvCxnSpPr>
          <p:cNvPr id="48" name="Přímá spojnice 47"/>
          <p:cNvCxnSpPr/>
          <p:nvPr/>
        </p:nvCxnSpPr>
        <p:spPr>
          <a:xfrm>
            <a:off x="1281193" y="4168251"/>
            <a:ext cx="1944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323528" y="6093296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65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RC High-Pass Filter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RC Filters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 w="0" cap="sq" cmpd="sng">
                  <a:noFill/>
                  <a:miter lim="800000"/>
                </a:ln>
                <a:effectLst/>
              </a:rPr>
              <a:t>Description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9161"/>
            <a:ext cx="3211200" cy="1512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395536" y="899428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Let‘s apply a voltage V</a:t>
            </a:r>
            <a:r>
              <a:rPr lang="en-US" baseline="-25000" dirty="0"/>
              <a:t>in</a:t>
            </a:r>
            <a:r>
              <a:rPr lang="en-US" dirty="0"/>
              <a:t> of a very high frequency </a:t>
            </a:r>
            <a:r>
              <a:rPr lang="cs-CZ" dirty="0"/>
              <a:t>and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amplitude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10V </a:t>
            </a:r>
            <a:r>
              <a:rPr lang="en-US" dirty="0"/>
              <a:t>to the input of the circuit.</a:t>
            </a:r>
          </a:p>
          <a:p>
            <a:r>
              <a:rPr lang="en-US" dirty="0"/>
              <a:t>At a very high frequency the capacitor represents a short circuit – similar to a wire link.</a:t>
            </a:r>
          </a:p>
          <a:p>
            <a:r>
              <a:rPr lang="en-US" dirty="0"/>
              <a:t>If the output pin is shorted with </a:t>
            </a:r>
            <a:r>
              <a:rPr lang="cs-CZ" dirty="0" err="1"/>
              <a:t>the</a:t>
            </a:r>
            <a:r>
              <a:rPr lang="cs-CZ" dirty="0"/>
              <a:t> input pin</a:t>
            </a:r>
            <a:r>
              <a:rPr lang="en-US" dirty="0"/>
              <a:t>, there </a:t>
            </a:r>
            <a:r>
              <a:rPr lang="cs-CZ" dirty="0" err="1"/>
              <a:t>must</a:t>
            </a:r>
            <a:r>
              <a:rPr lang="en-US" dirty="0"/>
              <a:t> be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en-US" dirty="0"/>
              <a:t>signal on it.</a:t>
            </a:r>
          </a:p>
        </p:txBody>
      </p:sp>
      <p:grpSp>
        <p:nvGrpSpPr>
          <p:cNvPr id="32" name="Skupina 31"/>
          <p:cNvGrpSpPr/>
          <p:nvPr/>
        </p:nvGrpSpPr>
        <p:grpSpPr>
          <a:xfrm>
            <a:off x="777137" y="3500145"/>
            <a:ext cx="4680520" cy="2789537"/>
            <a:chOff x="1187624" y="2492896"/>
            <a:chExt cx="4680520" cy="2789537"/>
          </a:xfrm>
        </p:grpSpPr>
        <p:sp>
          <p:nvSpPr>
            <p:cNvPr id="33" name="Obdélník 32"/>
            <p:cNvSpPr/>
            <p:nvPr/>
          </p:nvSpPr>
          <p:spPr>
            <a:xfrm>
              <a:off x="1187624" y="2492896"/>
              <a:ext cx="4680520" cy="2789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ovéPole 11"/>
            <p:cNvSpPr txBox="1"/>
            <p:nvPr/>
          </p:nvSpPr>
          <p:spPr>
            <a:xfrm>
              <a:off x="5370737" y="4913101"/>
              <a:ext cx="214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f</a:t>
              </a:r>
            </a:p>
          </p:txBody>
        </p:sp>
        <p:cxnSp>
          <p:nvCxnSpPr>
            <p:cNvPr id="35" name="Přímá spojovací čára 4"/>
            <p:cNvCxnSpPr/>
            <p:nvPr/>
          </p:nvCxnSpPr>
          <p:spPr>
            <a:xfrm rot="5400000">
              <a:off x="727267" y="3744242"/>
              <a:ext cx="2071702" cy="1588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ovací čára 6"/>
            <p:cNvCxnSpPr/>
            <p:nvPr/>
          </p:nvCxnSpPr>
          <p:spPr>
            <a:xfrm>
              <a:off x="1691680" y="4708655"/>
              <a:ext cx="3857652" cy="1588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ovací šipka 8"/>
            <p:cNvCxnSpPr/>
            <p:nvPr/>
          </p:nvCxnSpPr>
          <p:spPr>
            <a:xfrm>
              <a:off x="5263580" y="4851531"/>
              <a:ext cx="428628" cy="1588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ovací šipka 10"/>
            <p:cNvCxnSpPr/>
            <p:nvPr/>
          </p:nvCxnSpPr>
          <p:spPr>
            <a:xfrm rot="5400000" flipH="1" flipV="1">
              <a:off x="1477366" y="2851267"/>
              <a:ext cx="285752" cy="1588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ovéPole 17"/>
            <p:cNvSpPr txBox="1"/>
            <p:nvPr/>
          </p:nvSpPr>
          <p:spPr>
            <a:xfrm>
              <a:off x="1405928" y="4637217"/>
              <a:ext cx="2857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0</a:t>
              </a:r>
            </a:p>
          </p:txBody>
        </p:sp>
        <p:sp>
          <p:nvSpPr>
            <p:cNvPr id="40" name="TextovéPole 18"/>
            <p:cNvSpPr txBox="1"/>
            <p:nvPr/>
          </p:nvSpPr>
          <p:spPr>
            <a:xfrm>
              <a:off x="1405928" y="2994143"/>
              <a:ext cx="2143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1</a:t>
              </a:r>
            </a:p>
          </p:txBody>
        </p:sp>
      </p:grpSp>
      <p:sp>
        <p:nvSpPr>
          <p:cNvPr id="43" name="TextovéPole 12"/>
          <p:cNvSpPr txBox="1"/>
          <p:nvPr/>
        </p:nvSpPr>
        <p:spPr>
          <a:xfrm>
            <a:off x="827584" y="3644202"/>
            <a:ext cx="3470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A</a:t>
            </a:r>
            <a:r>
              <a:rPr lang="cs-CZ" baseline="-25000" dirty="0" err="1"/>
              <a:t>v</a:t>
            </a:r>
            <a:endParaRPr lang="cs-CZ" baseline="-25000" dirty="0"/>
          </a:p>
        </p:txBody>
      </p:sp>
      <p:sp>
        <p:nvSpPr>
          <p:cNvPr id="46" name="Vývojový diagram: spojka 13"/>
          <p:cNvSpPr/>
          <p:nvPr/>
        </p:nvSpPr>
        <p:spPr>
          <a:xfrm>
            <a:off x="1316912" y="5680979"/>
            <a:ext cx="71438" cy="71438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cxnSp>
        <p:nvCxnSpPr>
          <p:cNvPr id="47" name="Přímá spojnice 46"/>
          <p:cNvCxnSpPr/>
          <p:nvPr/>
        </p:nvCxnSpPr>
        <p:spPr>
          <a:xfrm>
            <a:off x="1281193" y="4168251"/>
            <a:ext cx="1944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323528" y="6021288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09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RC High-Pass Filter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RC Filters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 w="0" cap="sq" cmpd="sng">
                  <a:noFill/>
                  <a:miter lim="800000"/>
                </a:ln>
                <a:effectLst/>
              </a:rPr>
              <a:t>Description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395536" y="899428"/>
                <a:ext cx="8568952" cy="2551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output voltage 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out</a:t>
                </a:r>
                <a:r>
                  <a:rPr lang="en-US" dirty="0"/>
                  <a:t> is the same as the input voltage V</a:t>
                </a:r>
                <a:r>
                  <a:rPr lang="en-US" baseline="-25000" dirty="0"/>
                  <a:t>in</a:t>
                </a:r>
                <a:r>
                  <a:rPr lang="en-US" dirty="0"/>
                  <a:t> = 10 V.</a:t>
                </a:r>
              </a:p>
              <a:p>
                <a:r>
                  <a:rPr lang="en-US" dirty="0"/>
                  <a:t>Therefore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 baseline="-25000">
                        <a:latin typeface="Cambria Math"/>
                      </a:rPr>
                      <m:t>𝑜𝑢𝑡</m:t>
                    </m:r>
                    <m:r>
                      <a:rPr lang="en-US" b="0" i="1" baseline="-2500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 baseline="-25000">
                        <a:latin typeface="Cambria Math"/>
                      </a:rPr>
                      <m:t>𝑖𝑛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voltage gain A</a:t>
                </a:r>
                <a:r>
                  <a:rPr lang="cs-CZ" baseline="-25000" dirty="0"/>
                  <a:t>v</a:t>
                </a:r>
                <a:r>
                  <a:rPr lang="en-US" dirty="0"/>
                  <a:t>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cs-CZ" b="0" i="1" baseline="-25000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  <m:r>
                            <a:rPr lang="en-US" b="0" i="1" baseline="-25000" smtClean="0">
                              <a:latin typeface="Cambria Math"/>
                            </a:rPr>
                            <m:t>𝑜𝑢𝑡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  <m:r>
                            <a:rPr lang="en-US" b="0" i="1" baseline="-25000" smtClean="0">
                              <a:latin typeface="Cambria Math"/>
                            </a:rPr>
                            <m:t>𝑖𝑛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10 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have the </a:t>
                </a:r>
                <a:r>
                  <a:rPr lang="cs-CZ" dirty="0"/>
                  <a:t>second </a:t>
                </a:r>
                <a:r>
                  <a:rPr lang="en-US" dirty="0"/>
                  <a:t>point of the gain-frequency characteristic: </a:t>
                </a:r>
                <a:endParaRPr lang="cs-CZ" dirty="0"/>
              </a:p>
              <a:p>
                <a:r>
                  <a:rPr lang="en-US" dirty="0"/>
                  <a:t>At </a:t>
                </a:r>
                <a:r>
                  <a:rPr lang="cs-CZ" dirty="0" err="1"/>
                  <a:t>infinite</a:t>
                </a:r>
                <a:r>
                  <a:rPr lang="cs-CZ"/>
                  <a:t> </a:t>
                </a:r>
                <a:r>
                  <a:rPr lang="en-US"/>
                  <a:t>frequency </a:t>
                </a:r>
                <a:r>
                  <a:rPr lang="en-US" dirty="0"/>
                  <a:t>the voltage gain A</a:t>
                </a:r>
                <a:r>
                  <a:rPr lang="cs-CZ" baseline="-25000" dirty="0"/>
                  <a:t>v</a:t>
                </a:r>
                <a:r>
                  <a:rPr lang="en-US" dirty="0"/>
                  <a:t> is equal to unity.</a:t>
                </a: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99428"/>
                <a:ext cx="8568952" cy="255178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640" t="-1196" b="-31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9161"/>
            <a:ext cx="3211200" cy="1512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grpSp>
        <p:nvGrpSpPr>
          <p:cNvPr id="30" name="Skupina 29"/>
          <p:cNvGrpSpPr/>
          <p:nvPr/>
        </p:nvGrpSpPr>
        <p:grpSpPr>
          <a:xfrm>
            <a:off x="777137" y="3500145"/>
            <a:ext cx="4680520" cy="2789537"/>
            <a:chOff x="1187624" y="2492896"/>
            <a:chExt cx="4680520" cy="2789537"/>
          </a:xfrm>
        </p:grpSpPr>
        <p:sp>
          <p:nvSpPr>
            <p:cNvPr id="31" name="Obdélník 30"/>
            <p:cNvSpPr/>
            <p:nvPr/>
          </p:nvSpPr>
          <p:spPr>
            <a:xfrm>
              <a:off x="1187624" y="2492896"/>
              <a:ext cx="4680520" cy="2789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ovéPole 11"/>
            <p:cNvSpPr txBox="1"/>
            <p:nvPr/>
          </p:nvSpPr>
          <p:spPr>
            <a:xfrm>
              <a:off x="5370737" y="4913101"/>
              <a:ext cx="214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f</a:t>
              </a:r>
            </a:p>
          </p:txBody>
        </p:sp>
        <p:cxnSp>
          <p:nvCxnSpPr>
            <p:cNvPr id="33" name="Přímá spojovací čára 4"/>
            <p:cNvCxnSpPr/>
            <p:nvPr/>
          </p:nvCxnSpPr>
          <p:spPr>
            <a:xfrm rot="5400000">
              <a:off x="727267" y="3744242"/>
              <a:ext cx="2071702" cy="1588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ovací čára 6"/>
            <p:cNvCxnSpPr/>
            <p:nvPr/>
          </p:nvCxnSpPr>
          <p:spPr>
            <a:xfrm>
              <a:off x="1691680" y="4708655"/>
              <a:ext cx="3857652" cy="1588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ovací šipka 8"/>
            <p:cNvCxnSpPr/>
            <p:nvPr/>
          </p:nvCxnSpPr>
          <p:spPr>
            <a:xfrm>
              <a:off x="5263580" y="4851531"/>
              <a:ext cx="428628" cy="1588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ovací šipka 10"/>
            <p:cNvCxnSpPr/>
            <p:nvPr/>
          </p:nvCxnSpPr>
          <p:spPr>
            <a:xfrm rot="5400000" flipH="1" flipV="1">
              <a:off x="1477366" y="2851267"/>
              <a:ext cx="285752" cy="1588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ovéPole 17"/>
            <p:cNvSpPr txBox="1"/>
            <p:nvPr/>
          </p:nvSpPr>
          <p:spPr>
            <a:xfrm>
              <a:off x="1405928" y="4637217"/>
              <a:ext cx="2857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0</a:t>
              </a:r>
            </a:p>
          </p:txBody>
        </p:sp>
        <p:sp>
          <p:nvSpPr>
            <p:cNvPr id="38" name="TextovéPole 18"/>
            <p:cNvSpPr txBox="1"/>
            <p:nvPr/>
          </p:nvSpPr>
          <p:spPr>
            <a:xfrm>
              <a:off x="1405928" y="2994143"/>
              <a:ext cx="2143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1</a:t>
              </a:r>
            </a:p>
          </p:txBody>
        </p:sp>
      </p:grpSp>
      <p:sp>
        <p:nvSpPr>
          <p:cNvPr id="39" name="TextovéPole 12"/>
          <p:cNvSpPr txBox="1"/>
          <p:nvPr/>
        </p:nvSpPr>
        <p:spPr>
          <a:xfrm>
            <a:off x="827584" y="3644202"/>
            <a:ext cx="3470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A</a:t>
            </a:r>
            <a:r>
              <a:rPr lang="cs-CZ" baseline="-25000" dirty="0" err="1"/>
              <a:t>v</a:t>
            </a:r>
            <a:endParaRPr lang="cs-CZ" baseline="-25000" dirty="0"/>
          </a:p>
        </p:txBody>
      </p:sp>
      <p:sp>
        <p:nvSpPr>
          <p:cNvPr id="40" name="Vývojový diagram: spojka 13"/>
          <p:cNvSpPr/>
          <p:nvPr/>
        </p:nvSpPr>
        <p:spPr>
          <a:xfrm>
            <a:off x="1316912" y="5680979"/>
            <a:ext cx="71438" cy="71438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cxnSp>
        <p:nvCxnSpPr>
          <p:cNvPr id="41" name="Přímá spojnice 40"/>
          <p:cNvCxnSpPr/>
          <p:nvPr/>
        </p:nvCxnSpPr>
        <p:spPr>
          <a:xfrm>
            <a:off x="1281193" y="4168251"/>
            <a:ext cx="3857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 flipH="1" flipV="1">
            <a:off x="5067407" y="4013534"/>
            <a:ext cx="2032" cy="1774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šipka 48"/>
          <p:cNvCxnSpPr/>
          <p:nvPr/>
        </p:nvCxnSpPr>
        <p:spPr>
          <a:xfrm>
            <a:off x="3635896" y="5279263"/>
            <a:ext cx="1324354" cy="386436"/>
          </a:xfrm>
          <a:prstGeom prst="straightConnector1">
            <a:avLst/>
          </a:prstGeom>
          <a:solidFill>
            <a:schemeClr val="bg1"/>
          </a:solidFill>
          <a:ln w="2857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/>
          <p:cNvSpPr txBox="1"/>
          <p:nvPr/>
        </p:nvSpPr>
        <p:spPr>
          <a:xfrm>
            <a:off x="3347864" y="49848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</a:rPr>
              <a:t>f = ∞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4247964" y="46154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00FF"/>
                </a:solidFill>
              </a:rPr>
              <a:t>A</a:t>
            </a:r>
            <a:r>
              <a:rPr lang="cs-CZ" baseline="-25000" dirty="0" err="1">
                <a:solidFill>
                  <a:srgbClr val="0000FF"/>
                </a:solidFill>
              </a:rPr>
              <a:t>v</a:t>
            </a:r>
            <a:r>
              <a:rPr lang="cs-CZ" dirty="0">
                <a:solidFill>
                  <a:srgbClr val="0000FF"/>
                </a:solidFill>
              </a:rPr>
              <a:t> = 1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49" name="Přímá spojovací šipka 48"/>
          <p:cNvCxnSpPr/>
          <p:nvPr/>
        </p:nvCxnSpPr>
        <p:spPr>
          <a:xfrm flipV="1">
            <a:off x="4572000" y="4293096"/>
            <a:ext cx="388250" cy="322384"/>
          </a:xfrm>
          <a:prstGeom prst="straightConnector1">
            <a:avLst/>
          </a:prstGeom>
          <a:solidFill>
            <a:schemeClr val="bg1"/>
          </a:solidFill>
          <a:ln w="2857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Vývojový diagram: spojka 13"/>
          <p:cNvSpPr/>
          <p:nvPr/>
        </p:nvSpPr>
        <p:spPr>
          <a:xfrm>
            <a:off x="5031656" y="4149080"/>
            <a:ext cx="71438" cy="71438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26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6" cstate="print"/>
          <a:stretch>
            <a:fillRect/>
          </a:stretch>
        </p:blipFill>
        <p:spPr>
          <a:xfrm>
            <a:off x="323528" y="6021288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03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RC High-Pass Filter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RC Filters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0" cap="sq" cmpd="sng">
                  <a:noFill/>
                  <a:miter lim="800000"/>
                </a:ln>
                <a:effectLst/>
              </a:rPr>
              <a:t>Description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95536" y="89942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</a:t>
            </a:r>
            <a:r>
              <a:rPr lang="en-US" dirty="0" err="1"/>
              <a:t>etween</a:t>
            </a:r>
            <a:r>
              <a:rPr lang="en-US" dirty="0"/>
              <a:t> these two points there is a point where the gain </a:t>
            </a:r>
            <a:r>
              <a:rPr lang="cs-CZ" dirty="0" err="1"/>
              <a:t>stops</a:t>
            </a:r>
            <a:r>
              <a:rPr lang="cs-CZ" dirty="0"/>
              <a:t> </a:t>
            </a:r>
            <a:r>
              <a:rPr lang="cs-CZ" dirty="0" err="1"/>
              <a:t>rising</a:t>
            </a:r>
            <a:r>
              <a:rPr lang="cs-CZ" dirty="0"/>
              <a:t> </a:t>
            </a:r>
            <a:r>
              <a:rPr lang="en-US" dirty="0"/>
              <a:t>and </a:t>
            </a:r>
            <a:r>
              <a:rPr lang="cs-CZ" dirty="0" err="1"/>
              <a:t>starts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unity</a:t>
            </a:r>
            <a:r>
              <a:rPr lang="en-US" dirty="0"/>
              <a:t>.</a:t>
            </a:r>
          </a:p>
          <a:p>
            <a:r>
              <a:rPr lang="en-US" dirty="0"/>
              <a:t>We call this point the cutoff frequency.</a:t>
            </a:r>
            <a:r>
              <a:rPr lang="cs-CZ" dirty="0"/>
              <a:t> </a:t>
            </a:r>
          </a:p>
          <a:p>
            <a:endParaRPr lang="en-US" dirty="0"/>
          </a:p>
        </p:txBody>
      </p:sp>
      <p:sp>
        <p:nvSpPr>
          <p:cNvPr id="23" name="Vývojový diagram: spojka 13"/>
          <p:cNvSpPr/>
          <p:nvPr/>
        </p:nvSpPr>
        <p:spPr>
          <a:xfrm>
            <a:off x="7784132" y="3122937"/>
            <a:ext cx="71438" cy="71438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9161"/>
            <a:ext cx="3211200" cy="1512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grpSp>
        <p:nvGrpSpPr>
          <p:cNvPr id="52" name="Skupina 51"/>
          <p:cNvGrpSpPr/>
          <p:nvPr/>
        </p:nvGrpSpPr>
        <p:grpSpPr>
          <a:xfrm>
            <a:off x="777137" y="3500145"/>
            <a:ext cx="4680520" cy="2789537"/>
            <a:chOff x="1187624" y="2492896"/>
            <a:chExt cx="4680520" cy="2789537"/>
          </a:xfrm>
        </p:grpSpPr>
        <p:sp>
          <p:nvSpPr>
            <p:cNvPr id="53" name="Obdélník 52"/>
            <p:cNvSpPr/>
            <p:nvPr/>
          </p:nvSpPr>
          <p:spPr>
            <a:xfrm>
              <a:off x="1187624" y="2492896"/>
              <a:ext cx="4680520" cy="2789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ovéPole 11"/>
            <p:cNvSpPr txBox="1"/>
            <p:nvPr/>
          </p:nvSpPr>
          <p:spPr>
            <a:xfrm>
              <a:off x="5370737" y="4913101"/>
              <a:ext cx="214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f</a:t>
              </a:r>
            </a:p>
          </p:txBody>
        </p:sp>
        <p:cxnSp>
          <p:nvCxnSpPr>
            <p:cNvPr id="55" name="Přímá spojovací čára 4"/>
            <p:cNvCxnSpPr/>
            <p:nvPr/>
          </p:nvCxnSpPr>
          <p:spPr>
            <a:xfrm rot="5400000">
              <a:off x="727267" y="3744242"/>
              <a:ext cx="2071702" cy="1588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ovací čára 6"/>
            <p:cNvCxnSpPr/>
            <p:nvPr/>
          </p:nvCxnSpPr>
          <p:spPr>
            <a:xfrm>
              <a:off x="1691680" y="4708655"/>
              <a:ext cx="3857652" cy="1588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ovací šipka 8"/>
            <p:cNvCxnSpPr/>
            <p:nvPr/>
          </p:nvCxnSpPr>
          <p:spPr>
            <a:xfrm>
              <a:off x="5263580" y="4851531"/>
              <a:ext cx="428628" cy="1588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ovací šipka 10"/>
            <p:cNvCxnSpPr/>
            <p:nvPr/>
          </p:nvCxnSpPr>
          <p:spPr>
            <a:xfrm rot="5400000" flipH="1" flipV="1">
              <a:off x="1477366" y="2851267"/>
              <a:ext cx="285752" cy="1588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ovéPole 17"/>
            <p:cNvSpPr txBox="1"/>
            <p:nvPr/>
          </p:nvSpPr>
          <p:spPr>
            <a:xfrm>
              <a:off x="1405928" y="4637217"/>
              <a:ext cx="2857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0</a:t>
              </a:r>
            </a:p>
          </p:txBody>
        </p:sp>
        <p:sp>
          <p:nvSpPr>
            <p:cNvPr id="60" name="TextovéPole 18"/>
            <p:cNvSpPr txBox="1"/>
            <p:nvPr/>
          </p:nvSpPr>
          <p:spPr>
            <a:xfrm>
              <a:off x="1405928" y="2994143"/>
              <a:ext cx="2143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1</a:t>
              </a:r>
            </a:p>
          </p:txBody>
        </p:sp>
      </p:grpSp>
      <p:sp>
        <p:nvSpPr>
          <p:cNvPr id="61" name="TextovéPole 12"/>
          <p:cNvSpPr txBox="1"/>
          <p:nvPr/>
        </p:nvSpPr>
        <p:spPr>
          <a:xfrm>
            <a:off x="827584" y="3644202"/>
            <a:ext cx="3470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A</a:t>
            </a:r>
            <a:r>
              <a:rPr lang="cs-CZ" baseline="-25000" dirty="0" err="1"/>
              <a:t>v</a:t>
            </a:r>
            <a:endParaRPr lang="cs-CZ" baseline="-25000" dirty="0"/>
          </a:p>
        </p:txBody>
      </p:sp>
      <p:cxnSp>
        <p:nvCxnSpPr>
          <p:cNvPr id="63" name="Přímá spojnice 62"/>
          <p:cNvCxnSpPr/>
          <p:nvPr/>
        </p:nvCxnSpPr>
        <p:spPr>
          <a:xfrm>
            <a:off x="1281193" y="4168251"/>
            <a:ext cx="3857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63"/>
          <p:cNvCxnSpPr/>
          <p:nvPr/>
        </p:nvCxnSpPr>
        <p:spPr>
          <a:xfrm flipH="1" flipV="1">
            <a:off x="5067407" y="4013534"/>
            <a:ext cx="2032" cy="1774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nice 70"/>
          <p:cNvCxnSpPr>
            <a:endCxn id="69" idx="6"/>
          </p:cNvCxnSpPr>
          <p:nvPr/>
        </p:nvCxnSpPr>
        <p:spPr>
          <a:xfrm flipV="1">
            <a:off x="3166575" y="4184799"/>
            <a:ext cx="1936519" cy="5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Vývojový diagram: spojka 13"/>
          <p:cNvSpPr/>
          <p:nvPr/>
        </p:nvSpPr>
        <p:spPr>
          <a:xfrm>
            <a:off x="5031656" y="4149080"/>
            <a:ext cx="71438" cy="71438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cxnSp>
        <p:nvCxnSpPr>
          <p:cNvPr id="72" name="Přímá spojnice 71"/>
          <p:cNvCxnSpPr>
            <a:endCxn id="62" idx="3"/>
          </p:cNvCxnSpPr>
          <p:nvPr/>
        </p:nvCxnSpPr>
        <p:spPr>
          <a:xfrm flipH="1">
            <a:off x="1327374" y="4186058"/>
            <a:ext cx="1840185" cy="15558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Vývojový diagram: spojka 13"/>
          <p:cNvSpPr/>
          <p:nvPr/>
        </p:nvSpPr>
        <p:spPr>
          <a:xfrm>
            <a:off x="1316912" y="5680979"/>
            <a:ext cx="71438" cy="71438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70" name="Vývojový diagram: spojka 13"/>
          <p:cNvSpPr/>
          <p:nvPr/>
        </p:nvSpPr>
        <p:spPr>
          <a:xfrm>
            <a:off x="3131840" y="4149650"/>
            <a:ext cx="71438" cy="71438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/>
              <p:cNvSpPr txBox="1"/>
              <p:nvPr/>
            </p:nvSpPr>
            <p:spPr>
              <a:xfrm>
                <a:off x="3120277" y="4678853"/>
                <a:ext cx="1349857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𝑓</m:t>
                      </m:r>
                      <m:r>
                        <a:rPr lang="cs-CZ" b="0" i="1" baseline="-25000" smtClean="0">
                          <a:solidFill>
                            <a:srgbClr val="0000FF"/>
                          </a:solidFill>
                          <a:latin typeface="Cambria Math"/>
                        </a:rPr>
                        <m:t>𝑐</m:t>
                      </m:r>
                      <m:r>
                        <a:rPr lang="cs-CZ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𝑅𝐶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6" name="TextovéPol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277" y="4678853"/>
                <a:ext cx="1349857" cy="61279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Přímá spojovací šipka 48"/>
          <p:cNvCxnSpPr/>
          <p:nvPr/>
        </p:nvCxnSpPr>
        <p:spPr>
          <a:xfrm flipH="1" flipV="1">
            <a:off x="3275856" y="4293096"/>
            <a:ext cx="421207" cy="478915"/>
          </a:xfrm>
          <a:prstGeom prst="straightConnector1">
            <a:avLst/>
          </a:prstGeom>
          <a:solidFill>
            <a:schemeClr val="bg1"/>
          </a:solidFill>
          <a:ln w="2857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4"/>
          <p:cNvCxnSpPr/>
          <p:nvPr/>
        </p:nvCxnSpPr>
        <p:spPr>
          <a:xfrm>
            <a:off x="3166575" y="4014524"/>
            <a:ext cx="0" cy="1786744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11"/>
          <p:cNvSpPr txBox="1"/>
          <p:nvPr/>
        </p:nvSpPr>
        <p:spPr>
          <a:xfrm>
            <a:off x="2993025" y="5842264"/>
            <a:ext cx="43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f</a:t>
            </a:r>
            <a:r>
              <a:rPr lang="cs-CZ" baseline="-25000" dirty="0" err="1"/>
              <a:t>c</a:t>
            </a:r>
            <a:endParaRPr lang="cs-CZ" baseline="-25000" dirty="0"/>
          </a:p>
        </p:txBody>
      </p:sp>
      <p:sp>
        <p:nvSpPr>
          <p:cNvPr id="73" name="TextovéPole 72"/>
          <p:cNvSpPr txBox="1"/>
          <p:nvPr/>
        </p:nvSpPr>
        <p:spPr>
          <a:xfrm>
            <a:off x="478479" y="4427820"/>
            <a:ext cx="1676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</a:rPr>
              <a:t> G</a:t>
            </a:r>
            <a:r>
              <a:rPr lang="en-US" dirty="0" err="1">
                <a:solidFill>
                  <a:srgbClr val="0000FF"/>
                </a:solidFill>
              </a:rPr>
              <a:t>ain</a:t>
            </a:r>
            <a:r>
              <a:rPr lang="en-US" dirty="0">
                <a:solidFill>
                  <a:srgbClr val="0000FF"/>
                </a:solidFill>
              </a:rPr>
              <a:t> is </a:t>
            </a:r>
            <a:r>
              <a:rPr lang="cs-CZ" dirty="0" err="1">
                <a:solidFill>
                  <a:srgbClr val="0000FF"/>
                </a:solidFill>
              </a:rPr>
              <a:t>rising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74" name="Přímá spojovací šipka 48"/>
          <p:cNvCxnSpPr/>
          <p:nvPr/>
        </p:nvCxnSpPr>
        <p:spPr>
          <a:xfrm>
            <a:off x="1979712" y="4678853"/>
            <a:ext cx="365241" cy="118300"/>
          </a:xfrm>
          <a:prstGeom prst="straightConnector1">
            <a:avLst/>
          </a:prstGeom>
          <a:solidFill>
            <a:schemeClr val="bg1"/>
          </a:solidFill>
          <a:ln w="2857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ovéPole 74"/>
          <p:cNvSpPr txBox="1"/>
          <p:nvPr/>
        </p:nvSpPr>
        <p:spPr>
          <a:xfrm>
            <a:off x="3277104" y="3562254"/>
            <a:ext cx="1676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</a:rPr>
              <a:t> G</a:t>
            </a:r>
            <a:r>
              <a:rPr lang="en-US" dirty="0" err="1">
                <a:solidFill>
                  <a:srgbClr val="0000FF"/>
                </a:solidFill>
              </a:rPr>
              <a:t>ain</a:t>
            </a:r>
            <a:r>
              <a:rPr lang="en-US" dirty="0">
                <a:solidFill>
                  <a:srgbClr val="0000FF"/>
                </a:solidFill>
              </a:rPr>
              <a:t> is </a:t>
            </a:r>
            <a:r>
              <a:rPr lang="cs-CZ" dirty="0">
                <a:solidFill>
                  <a:srgbClr val="0000FF"/>
                </a:solidFill>
              </a:rPr>
              <a:t>unity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76" name="Přímá spojovací šipka 48"/>
          <p:cNvCxnSpPr/>
          <p:nvPr/>
        </p:nvCxnSpPr>
        <p:spPr>
          <a:xfrm>
            <a:off x="4002384" y="3901362"/>
            <a:ext cx="281584" cy="247718"/>
          </a:xfrm>
          <a:prstGeom prst="straightConnector1">
            <a:avLst/>
          </a:prstGeom>
          <a:solidFill>
            <a:schemeClr val="bg1"/>
          </a:solidFill>
          <a:ln w="2857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ovéPole 76"/>
          <p:cNvSpPr txBox="1"/>
          <p:nvPr/>
        </p:nvSpPr>
        <p:spPr>
          <a:xfrm>
            <a:off x="1979712" y="3564415"/>
            <a:ext cx="1323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00FF"/>
                </a:solidFill>
              </a:rPr>
              <a:t>A</a:t>
            </a:r>
            <a:r>
              <a:rPr lang="cs-CZ" baseline="-25000" dirty="0" err="1">
                <a:solidFill>
                  <a:srgbClr val="0000FF"/>
                </a:solidFill>
              </a:rPr>
              <a:t>v</a:t>
            </a:r>
            <a:r>
              <a:rPr lang="cs-CZ" dirty="0">
                <a:solidFill>
                  <a:srgbClr val="0000FF"/>
                </a:solidFill>
              </a:rPr>
              <a:t> = 0,707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78" name="Přímá spojovací šipka 48"/>
          <p:cNvCxnSpPr/>
          <p:nvPr/>
        </p:nvCxnSpPr>
        <p:spPr>
          <a:xfrm>
            <a:off x="2608458" y="3916200"/>
            <a:ext cx="508939" cy="232880"/>
          </a:xfrm>
          <a:prstGeom prst="straightConnector1">
            <a:avLst/>
          </a:prstGeom>
          <a:solidFill>
            <a:schemeClr val="bg1"/>
          </a:solidFill>
          <a:ln w="2857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6" cstate="print"/>
          <a:stretch>
            <a:fillRect/>
          </a:stretch>
        </p:blipFill>
        <p:spPr>
          <a:xfrm>
            <a:off x="251520" y="6021288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017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Vlastní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9494</TotalTime>
  <Words>1038</Words>
  <Application>Microsoft Office PowerPoint</Application>
  <PresentationFormat>Předvádění na obrazovce (4:3)</PresentationFormat>
  <Paragraphs>237</Paragraphs>
  <Slides>17</Slides>
  <Notes>17</Notes>
  <HiddenSlides>0</HiddenSlides>
  <MMClips>16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Lucida Sans Unicode</vt:lpstr>
      <vt:lpstr>Verdana</vt:lpstr>
      <vt:lpstr>Wingdings 2</vt:lpstr>
      <vt:lpstr>Wingdings 3</vt:lpstr>
      <vt:lpstr>Shluk</vt:lpstr>
      <vt:lpstr>Anglicky v odborných předmětech "Support of teaching technical subjects in English“</vt:lpstr>
      <vt:lpstr>Definition</vt:lpstr>
      <vt:lpstr>Description</vt:lpstr>
      <vt:lpstr>Description</vt:lpstr>
      <vt:lpstr>Description</vt:lpstr>
      <vt:lpstr>Description</vt:lpstr>
      <vt:lpstr>Description</vt:lpstr>
      <vt:lpstr>Description</vt:lpstr>
      <vt:lpstr>Description</vt:lpstr>
      <vt:lpstr>Description</vt:lpstr>
      <vt:lpstr>Description</vt:lpstr>
      <vt:lpstr>Description</vt:lpstr>
      <vt:lpstr>High pass filter– video</vt:lpstr>
      <vt:lpstr>High pass filter– video</vt:lpstr>
      <vt:lpstr>Task</vt:lpstr>
      <vt:lpstr>Solution</vt:lpstr>
      <vt:lpstr>References</vt:lpstr>
    </vt:vector>
  </TitlesOfParts>
  <Company>SPS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SPS</dc:creator>
  <cp:lastModifiedBy>Jaroslav Bernkopf</cp:lastModifiedBy>
  <cp:revision>407</cp:revision>
  <cp:lastPrinted>2012-02-28T19:38:27Z</cp:lastPrinted>
  <dcterms:created xsi:type="dcterms:W3CDTF">2011-08-12T09:23:29Z</dcterms:created>
  <dcterms:modified xsi:type="dcterms:W3CDTF">2022-04-03T15:56:47Z</dcterms:modified>
</cp:coreProperties>
</file>