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89" r:id="rId2"/>
    <p:sldId id="290" r:id="rId3"/>
    <p:sldId id="291" r:id="rId4"/>
    <p:sldId id="286" r:id="rId5"/>
    <p:sldId id="295" r:id="rId6"/>
    <p:sldId id="296" r:id="rId7"/>
    <p:sldId id="297" r:id="rId8"/>
    <p:sldId id="298" r:id="rId9"/>
    <p:sldId id="306" r:id="rId10"/>
    <p:sldId id="303" r:id="rId11"/>
    <p:sldId id="299" r:id="rId12"/>
    <p:sldId id="304" r:id="rId13"/>
    <p:sldId id="300" r:id="rId14"/>
    <p:sldId id="301" r:id="rId15"/>
    <p:sldId id="302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1" autoAdjust="0"/>
    <p:restoredTop sz="94620" autoAdjust="0"/>
  </p:normalViewPr>
  <p:slideViewPr>
    <p:cSldViewPr>
      <p:cViewPr varScale="1">
        <p:scale>
          <a:sx n="126" d="100"/>
          <a:sy n="126" d="100"/>
        </p:scale>
        <p:origin x="58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16.01.2025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16.01.2025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2101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761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119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Základy impulzových obvodů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Základy impulzových obvodů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Základy impulzových obvodů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linskedumy.cz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90" y="332656"/>
            <a:ext cx="5976620" cy="145923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978875"/>
              </p:ext>
            </p:extLst>
          </p:nvPr>
        </p:nvGraphicFramePr>
        <p:xfrm>
          <a:off x="1187624" y="1988840"/>
          <a:ext cx="6696744" cy="182363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74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6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Číslo projektu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CZ.1.07/1.5.00/34.0514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Číslo a název šablony klíčové aktivity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III/2 Inovace a zkvalitnění výuky prostřednictvím ICT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Tematická oblast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Elektronické obvody, </a:t>
                      </a:r>
                      <a:r>
                        <a:rPr lang="cs-CZ" sz="1100" dirty="0">
                          <a:effectLst/>
                        </a:rPr>
                        <a:t>vy_32_inovace_MA_42_17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Autor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Ing. Jaroslav Bernkopf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Ročník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2, 3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Obor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– 41 – L/01 </a:t>
                      </a:r>
                      <a:r>
                        <a:rPr lang="cs-CZ" sz="1100" dirty="0">
                          <a:effectLst/>
                        </a:rPr>
                        <a:t>Mechanik  elektrotechnik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Anotace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Prezentace určená k objasnění základních pojmů z impulzových obvodů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Obrázek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8" y="5803359"/>
            <a:ext cx="578485" cy="431800"/>
          </a:xfrm>
          <a:prstGeom prst="rect">
            <a:avLst/>
          </a:prstGeom>
        </p:spPr>
      </p:pic>
      <p:pic>
        <p:nvPicPr>
          <p:cNvPr id="8" name="Obrázek 7" descr="https://encrypted-tbn3.google.com/images?q=tbn:ANd9GcT7wLoGNaVZUxqyzsY44S6VPPDwqx14gJmiTpg-r8oG3DyJvNEB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805264"/>
            <a:ext cx="1272540" cy="4318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bdélník 8"/>
          <p:cNvSpPr/>
          <p:nvPr/>
        </p:nvSpPr>
        <p:spPr>
          <a:xfrm>
            <a:off x="3165685" y="5867732"/>
            <a:ext cx="27406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u="sng" dirty="0">
                <a:hlinkClick r:id="rId6"/>
              </a:rPr>
              <a:t>http://www.zlinskedumy.cz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123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Základy impulzových obvodů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Integrační obvod = dolní propust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25200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b="1" dirty="0"/>
              <a:t>Propouští nízké kmitočty</a:t>
            </a:r>
            <a:r>
              <a:rPr lang="cs-CZ" sz="2400" dirty="0"/>
              <a:t>, vysoké nepropouští.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7504" y="1916832"/>
            <a:ext cx="59766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b="1" dirty="0"/>
              <a:t>Integrace je matematická operace </a:t>
            </a:r>
            <a:r>
              <a:rPr lang="cs-CZ" sz="2400" dirty="0"/>
              <a:t>probíraná na vysoké škole.</a:t>
            </a:r>
          </a:p>
          <a:p>
            <a:pPr marL="0" lvl="1"/>
            <a:endParaRPr lang="cs-CZ" sz="2400" dirty="0"/>
          </a:p>
          <a:p>
            <a:pPr marL="0" lvl="1"/>
            <a:r>
              <a:rPr lang="cs-CZ" sz="2400" dirty="0"/>
              <a:t>Integrovat znamená hromadit, přičítat přírůstky.</a:t>
            </a:r>
          </a:p>
          <a:p>
            <a:pPr marL="0" lvl="1"/>
            <a:endParaRPr lang="cs-CZ" sz="2400" dirty="0"/>
          </a:p>
          <a:p>
            <a:pPr marL="0" lvl="1"/>
            <a:r>
              <a:rPr lang="cs-CZ" sz="2400" dirty="0"/>
              <a:t>Kondenzátor C sčítá, hromadí, integruje náboj, který do něj přitéká přes rezistor R.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835" y="1700808"/>
            <a:ext cx="2702653" cy="17281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835" y="3573016"/>
            <a:ext cx="2702653" cy="17281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cxnSp>
        <p:nvCxnSpPr>
          <p:cNvPr id="11" name="Přímá spojnice se šipkou 10"/>
          <p:cNvCxnSpPr/>
          <p:nvPr/>
        </p:nvCxnSpPr>
        <p:spPr>
          <a:xfrm flipV="1">
            <a:off x="1979712" y="2733020"/>
            <a:ext cx="5976664" cy="1488068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748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835" y="1700952"/>
            <a:ext cx="2702428" cy="17280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60" y="3573160"/>
            <a:ext cx="2702428" cy="17280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Základy impulzových obvodů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Derivační obvod = horní propust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25200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dirty="0"/>
              <a:t>Propouští vysoké kmitočty, nízké nepropouští.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7504" y="1916832"/>
            <a:ext cx="59766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dirty="0"/>
              <a:t>Kondenzátor je zkrat pro vysoké kmitočty, propustí je na výstup. Nízké kmitočty přes něj neprojdou. </a:t>
            </a:r>
          </a:p>
          <a:p>
            <a:pPr marL="0" lvl="1"/>
            <a:r>
              <a:rPr lang="cs-CZ" sz="2400" dirty="0" err="1"/>
              <a:t>Ss</a:t>
            </a:r>
            <a:r>
              <a:rPr lang="cs-CZ" sz="2400" dirty="0"/>
              <a:t> proud neprojde přes jeho dielektrikum.</a:t>
            </a:r>
          </a:p>
          <a:p>
            <a:pPr marL="0" lvl="1"/>
            <a:endParaRPr lang="cs-CZ" sz="2400" dirty="0"/>
          </a:p>
          <a:p>
            <a:pPr marL="0" lvl="1"/>
            <a:r>
              <a:rPr lang="cs-CZ" sz="2400" dirty="0"/>
              <a:t>Cívka je pro vysoké kmitočty nepřekonatelná, neprojdou do země. </a:t>
            </a:r>
          </a:p>
          <a:p>
            <a:pPr marL="0" lvl="1"/>
            <a:r>
              <a:rPr lang="cs-CZ" sz="2400" dirty="0"/>
              <a:t>Nízké kmitočty jsou zkratovány do země. </a:t>
            </a:r>
          </a:p>
          <a:p>
            <a:pPr marL="0" lvl="1"/>
            <a:r>
              <a:rPr lang="cs-CZ" sz="2400" dirty="0" err="1"/>
              <a:t>Ss</a:t>
            </a:r>
            <a:r>
              <a:rPr lang="cs-CZ" sz="2400" dirty="0"/>
              <a:t> proud projde do země, protože cívka je drát.</a:t>
            </a:r>
          </a:p>
        </p:txBody>
      </p:sp>
    </p:spTree>
    <p:extLst>
      <p:ext uri="{BB962C8B-B14F-4D97-AF65-F5344CB8AC3E}">
        <p14:creationId xmlns:p14="http://schemas.microsoft.com/office/powerpoint/2010/main" val="232928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835" y="1700952"/>
            <a:ext cx="2702428" cy="17280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60" y="3573160"/>
            <a:ext cx="2702428" cy="17280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Základy impulzových obvodů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Derivační obvod = horní propust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25200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dirty="0"/>
              <a:t>Propouští vysoké kmitočty, nízké nepropouští.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7504" y="1916832"/>
            <a:ext cx="59766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b="1" dirty="0"/>
              <a:t>Derivace je matematická operace </a:t>
            </a:r>
            <a:r>
              <a:rPr lang="cs-CZ" sz="2400" dirty="0"/>
              <a:t>probíraná na vysoké škole.</a:t>
            </a:r>
          </a:p>
          <a:p>
            <a:pPr marL="0" lvl="1"/>
            <a:endParaRPr lang="cs-CZ" sz="2400" dirty="0"/>
          </a:p>
          <a:p>
            <a:pPr marL="0" lvl="1"/>
            <a:r>
              <a:rPr lang="cs-CZ" sz="2400" dirty="0"/>
              <a:t>Derivovat znamená vyhledávat a zvýrazňovat změny signálu.</a:t>
            </a:r>
          </a:p>
          <a:p>
            <a:pPr marL="0" lvl="1"/>
            <a:endParaRPr lang="cs-CZ" sz="2400" dirty="0"/>
          </a:p>
          <a:p>
            <a:pPr marL="0" lvl="1"/>
            <a:r>
              <a:rPr lang="cs-CZ" sz="2400" dirty="0"/>
              <a:t>Kondenzátor C propouští hlavně prudké změny signálu.</a:t>
            </a:r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1979712" y="2204864"/>
            <a:ext cx="5184576" cy="2016224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16517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835" y="3573160"/>
            <a:ext cx="2702428" cy="17280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Základy impulzových obvodů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RC obvody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25200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dirty="0"/>
              <a:t>Cívky jsou pracné a drahé. Špatně se s nimi pracuje. </a:t>
            </a:r>
          </a:p>
          <a:p>
            <a:pPr marL="0" lvl="1"/>
            <a:r>
              <a:rPr lang="cs-CZ" sz="2400" dirty="0"/>
              <a:t>Budeme raději pracovat s kondenzátory.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7504" y="5301208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endParaRPr lang="cs-CZ" sz="2400" dirty="0"/>
          </a:p>
          <a:p>
            <a:pPr marL="0" lvl="1"/>
            <a:r>
              <a:rPr lang="cs-CZ" sz="2400" b="1" dirty="0"/>
              <a:t>RC obvody jsou jednoduché </a:t>
            </a:r>
            <a:r>
              <a:rPr lang="cs-CZ" sz="2400" dirty="0"/>
              <a:t>a levné.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7504" y="1916832"/>
            <a:ext cx="59766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endParaRPr lang="cs-CZ" sz="2400" dirty="0"/>
          </a:p>
          <a:p>
            <a:pPr marL="0" lvl="1"/>
            <a:r>
              <a:rPr lang="cs-CZ" sz="2400" b="1" dirty="0"/>
              <a:t>Integrační RC </a:t>
            </a:r>
            <a:r>
              <a:rPr lang="cs-CZ" sz="2400" dirty="0"/>
              <a:t>článek = dolní propust RC</a:t>
            </a:r>
          </a:p>
          <a:p>
            <a:pPr marL="0" lvl="1"/>
            <a:endParaRPr lang="cs-CZ" sz="2400" dirty="0"/>
          </a:p>
          <a:p>
            <a:pPr marL="0" lvl="1"/>
            <a:endParaRPr lang="cs-CZ" sz="2400" dirty="0"/>
          </a:p>
          <a:p>
            <a:pPr marL="0" lvl="1"/>
            <a:endParaRPr lang="cs-CZ" sz="2400" dirty="0"/>
          </a:p>
          <a:p>
            <a:pPr marL="0" lvl="1"/>
            <a:endParaRPr lang="cs-CZ" sz="2400" dirty="0"/>
          </a:p>
          <a:p>
            <a:pPr marL="0" lvl="1"/>
            <a:r>
              <a:rPr lang="cs-CZ" sz="2400" b="1" dirty="0"/>
              <a:t>Derivační RC </a:t>
            </a:r>
            <a:r>
              <a:rPr lang="cs-CZ" sz="2400" dirty="0"/>
              <a:t>článek = horní propust RC</a:t>
            </a:r>
          </a:p>
          <a:p>
            <a:pPr marL="0" lvl="1"/>
            <a:endParaRPr lang="cs-CZ" sz="2400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835" y="1700808"/>
            <a:ext cx="2702653" cy="17281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cxnSp>
        <p:nvCxnSpPr>
          <p:cNvPr id="11" name="Přímá spojnice se šipkou 10"/>
          <p:cNvCxnSpPr/>
          <p:nvPr/>
        </p:nvCxnSpPr>
        <p:spPr>
          <a:xfrm>
            <a:off x="5796136" y="2564904"/>
            <a:ext cx="936104" cy="0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5793783" y="4365104"/>
            <a:ext cx="794441" cy="108012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2549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Základy impulzových obvodů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25200"/>
            <a:ext cx="89289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700" b="1" dirty="0"/>
              <a:t>Impuls obsahuje mnoho kmitočtů</a:t>
            </a:r>
            <a:r>
              <a:rPr lang="cs-CZ" sz="2700" dirty="0"/>
              <a:t>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700" dirty="0"/>
              <a:t>Vysoké kmitočty jsou v okamžicích prudkých změn.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700" dirty="0"/>
              <a:t>Nízké kmitočty jsou, když se nic neděje.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cs-CZ" sz="2700" dirty="0"/>
          </a:p>
          <a:p>
            <a:pPr marL="0" lvl="1"/>
            <a:r>
              <a:rPr lang="cs-CZ" sz="2700" b="1" dirty="0"/>
              <a:t>Dolní propust propouští nízké kmitočty</a:t>
            </a:r>
            <a:r>
              <a:rPr lang="cs-CZ" sz="2700" dirty="0"/>
              <a:t>.</a:t>
            </a:r>
          </a:p>
          <a:p>
            <a:pPr marL="0" lvl="1"/>
            <a:endParaRPr lang="cs-CZ" sz="2700" dirty="0"/>
          </a:p>
          <a:p>
            <a:pPr marL="0" lvl="1"/>
            <a:r>
              <a:rPr lang="cs-CZ" sz="2700" b="1" dirty="0"/>
              <a:t>Horní propust propouští vysoké kmitočty</a:t>
            </a:r>
            <a:r>
              <a:rPr lang="cs-CZ" sz="2700" dirty="0"/>
              <a:t>.</a:t>
            </a:r>
          </a:p>
          <a:p>
            <a:pPr marL="0" lvl="1"/>
            <a:endParaRPr lang="cs-CZ" sz="2700" dirty="0"/>
          </a:p>
          <a:p>
            <a:pPr marL="0" lvl="1"/>
            <a:r>
              <a:rPr lang="cs-CZ" sz="2700" dirty="0"/>
              <a:t>RC obvody jsou levnější, snadnější, příjemnější než RL.</a:t>
            </a:r>
          </a:p>
          <a:p>
            <a:pPr marL="0" lvl="1"/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443862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Základy impulzových obvodů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Metodický list</a:t>
            </a:r>
          </a:p>
        </p:txBody>
      </p:sp>
      <p:sp>
        <p:nvSpPr>
          <p:cNvPr id="7" name="Obdélník 6"/>
          <p:cNvSpPr/>
          <p:nvPr/>
        </p:nvSpPr>
        <p:spPr>
          <a:xfrm>
            <a:off x="539552" y="1720840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U kondenzátorů a cívek je správné mluvit o jejich impedanci, nikoliv odporu. Pojem „odpor“ zde užíváme pro zjednodušení.</a:t>
            </a:r>
          </a:p>
          <a:p>
            <a:r>
              <a:rPr lang="cs-CZ" dirty="0"/>
              <a:t>Při výkladu žáky upozorníme na podobnost obou pojmů a rozdíl mezi nimi.</a:t>
            </a:r>
          </a:p>
          <a:p>
            <a:r>
              <a:rPr lang="cs-CZ" dirty="0"/>
              <a:t>Až žáci látku pochopí, převedeme je na správný termín „impedance“ a nadále budeme užívat jen ten.</a:t>
            </a:r>
          </a:p>
        </p:txBody>
      </p:sp>
    </p:spTree>
    <p:extLst>
      <p:ext uri="{BB962C8B-B14F-4D97-AF65-F5344CB8AC3E}">
        <p14:creationId xmlns:p14="http://schemas.microsoft.com/office/powerpoint/2010/main" val="45830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Základy impulzových obvodů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2708920"/>
            <a:ext cx="8496944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/>
              <a:t>Základy impulzových obvodů</a:t>
            </a:r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Základy impulzových obvodů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547664" y="1124744"/>
            <a:ext cx="59046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Definice impulsu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cs-CZ" sz="4000" dirty="0"/>
              <a:t>ideální impuls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cs-CZ" sz="4000" dirty="0"/>
              <a:t>skutečný impuls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Kmitočty v impulsu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Druhy obvodů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cs-CZ" sz="4000" dirty="0"/>
              <a:t>integrační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cs-CZ" sz="4000" dirty="0"/>
              <a:t>derivační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4000" dirty="0"/>
              <a:t>RC obvody</a:t>
            </a:r>
          </a:p>
        </p:txBody>
      </p:sp>
    </p:spTree>
    <p:extLst>
      <p:ext uri="{BB962C8B-B14F-4D97-AF65-F5344CB8AC3E}">
        <p14:creationId xmlns:p14="http://schemas.microsoft.com/office/powerpoint/2010/main" val="2945661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Základy impulzových obvodů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23236"/>
            <a:ext cx="89289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3200" dirty="0"/>
              <a:t>Impuls je signál, který z nulové hodnoty prudce vzroste na nenulovou hodnotu, které říkáme amplituda. </a:t>
            </a:r>
          </a:p>
          <a:p>
            <a:pPr marL="0" lvl="1"/>
            <a:endParaRPr lang="cs-CZ" sz="3200" dirty="0"/>
          </a:p>
          <a:p>
            <a:pPr marL="0" lvl="1"/>
            <a:r>
              <a:rPr lang="cs-CZ" sz="3200" dirty="0"/>
              <a:t>Na této hodnotě nějakou dobu setrvá, a pak se zase prudce vrátí na nulu.</a:t>
            </a:r>
          </a:p>
        </p:txBody>
      </p:sp>
    </p:spTree>
    <p:extLst>
      <p:ext uri="{BB962C8B-B14F-4D97-AF65-F5344CB8AC3E}">
        <p14:creationId xmlns:p14="http://schemas.microsoft.com/office/powerpoint/2010/main" val="928150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Základy impulzových obvodů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ideálního impulsu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25200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dirty="0"/>
              <a:t>Příklad: ideální impuls o amplitudě pět voltů, který trvá jednu milisekundu. Začíná v čase 1ms, trvá 1ms, končí v čase 2ms.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5366" y="1844824"/>
            <a:ext cx="5231130" cy="346075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07504" y="5301208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endParaRPr lang="cs-CZ" sz="2400" dirty="0"/>
          </a:p>
          <a:p>
            <a:pPr marL="0" lvl="1"/>
            <a:r>
              <a:rPr lang="cs-CZ" sz="2400" dirty="0"/>
              <a:t>... a pak se zase za nekonečně krátkou dobu vrátí na nulu.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7504" y="2132856"/>
            <a:ext cx="36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dirty="0"/>
              <a:t>U ideálního impulsu signál vzroste za nekonečně krátkou dobu z nuly na hodnotu amplitudy, ...</a:t>
            </a:r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2915816" y="3501008"/>
            <a:ext cx="2736304" cy="432048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6228184" y="4085456"/>
            <a:ext cx="864096" cy="1575792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312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Obdélník 2101"/>
          <p:cNvSpPr/>
          <p:nvPr/>
        </p:nvSpPr>
        <p:spPr>
          <a:xfrm>
            <a:off x="3779912" y="1772816"/>
            <a:ext cx="5256584" cy="3528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Základy impulzových obvodů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Skutečný impuls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25200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b="1" dirty="0"/>
              <a:t>Nic nemůže trvat nekonečně krátkou dobu.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7504" y="5301208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r"/>
            <a:r>
              <a:rPr lang="cs-CZ" sz="2400" dirty="0"/>
              <a:t>... a pak zase nějakou dobu k návratu na nulu.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7504" y="2132856"/>
            <a:ext cx="36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dirty="0"/>
              <a:t>U skutečného impulsu signál potřebuje nějakou dobu, aby se dostal </a:t>
            </a:r>
          </a:p>
          <a:p>
            <a:pPr marL="0" lvl="1"/>
            <a:r>
              <a:rPr lang="cs-CZ" sz="2400" dirty="0"/>
              <a:t>z nuly na hodnotu amplitudy, ...</a:t>
            </a:r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131840" y="3096458"/>
            <a:ext cx="2736304" cy="432048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Volný tvar 87"/>
          <p:cNvSpPr/>
          <p:nvPr/>
        </p:nvSpPr>
        <p:spPr>
          <a:xfrm>
            <a:off x="5707997" y="2721449"/>
            <a:ext cx="1457501" cy="2016047"/>
          </a:xfrm>
          <a:custGeom>
            <a:avLst/>
            <a:gdLst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74929 w 1844703"/>
              <a:gd name="connsiteY2" fmla="*/ 1200647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4703" h="2210463">
                <a:moveTo>
                  <a:pt x="0" y="2210463"/>
                </a:moveTo>
                <a:cubicBezTo>
                  <a:pt x="13252" y="2083904"/>
                  <a:pt x="26504" y="1957346"/>
                  <a:pt x="55659" y="1789044"/>
                </a:cubicBezTo>
                <a:cubicBezTo>
                  <a:pt x="84814" y="1620742"/>
                  <a:pt x="121920" y="1383527"/>
                  <a:pt x="174929" y="1200647"/>
                </a:cubicBezTo>
                <a:cubicBezTo>
                  <a:pt x="227938" y="1017767"/>
                  <a:pt x="292873" y="844164"/>
                  <a:pt x="373711" y="691764"/>
                </a:cubicBezTo>
                <a:cubicBezTo>
                  <a:pt x="454549" y="539364"/>
                  <a:pt x="540688" y="392264"/>
                  <a:pt x="659958" y="286247"/>
                </a:cubicBezTo>
                <a:cubicBezTo>
                  <a:pt x="779228" y="180230"/>
                  <a:pt x="946206" y="102041"/>
                  <a:pt x="1089329" y="55659"/>
                </a:cubicBezTo>
                <a:cubicBezTo>
                  <a:pt x="1232453" y="9276"/>
                  <a:pt x="1392803" y="17229"/>
                  <a:pt x="1518699" y="7952"/>
                </a:cubicBezTo>
                <a:cubicBezTo>
                  <a:pt x="1644595" y="-1325"/>
                  <a:pt x="1794345" y="1325"/>
                  <a:pt x="1844703" y="0"/>
                </a:cubicBezTo>
              </a:path>
            </a:pathLst>
          </a:custGeom>
          <a:noFill/>
          <a:ln w="476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9" name="Přímá spojnice 88"/>
          <p:cNvCxnSpPr/>
          <p:nvPr/>
        </p:nvCxnSpPr>
        <p:spPr>
          <a:xfrm flipH="1">
            <a:off x="5707997" y="2309068"/>
            <a:ext cx="2534" cy="25713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Přímá spojnice 89"/>
          <p:cNvCxnSpPr/>
          <p:nvPr/>
        </p:nvCxnSpPr>
        <p:spPr>
          <a:xfrm>
            <a:off x="7164288" y="2309068"/>
            <a:ext cx="0" cy="24388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nice 90"/>
          <p:cNvCxnSpPr/>
          <p:nvPr/>
        </p:nvCxnSpPr>
        <p:spPr>
          <a:xfrm>
            <a:off x="4242323" y="1859390"/>
            <a:ext cx="0" cy="3021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91"/>
          <p:cNvCxnSpPr/>
          <p:nvPr/>
        </p:nvCxnSpPr>
        <p:spPr>
          <a:xfrm>
            <a:off x="4185430" y="4749077"/>
            <a:ext cx="46652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nice se šipkou 92"/>
          <p:cNvCxnSpPr/>
          <p:nvPr/>
        </p:nvCxnSpPr>
        <p:spPr>
          <a:xfrm>
            <a:off x="8452446" y="4880426"/>
            <a:ext cx="51204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nice se šipkou 93"/>
          <p:cNvCxnSpPr/>
          <p:nvPr/>
        </p:nvCxnSpPr>
        <p:spPr>
          <a:xfrm flipV="1">
            <a:off x="4168687" y="1905203"/>
            <a:ext cx="0" cy="5253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ovéPole 94"/>
          <p:cNvSpPr txBox="1"/>
          <p:nvPr/>
        </p:nvSpPr>
        <p:spPr>
          <a:xfrm>
            <a:off x="3933408" y="1999478"/>
            <a:ext cx="235279" cy="336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</a:t>
            </a:r>
          </a:p>
        </p:txBody>
      </p:sp>
      <p:sp>
        <p:nvSpPr>
          <p:cNvPr id="96" name="TextovéPole 95"/>
          <p:cNvSpPr txBox="1"/>
          <p:nvPr/>
        </p:nvSpPr>
        <p:spPr>
          <a:xfrm>
            <a:off x="8167978" y="4749077"/>
            <a:ext cx="235279" cy="336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</a:t>
            </a:r>
          </a:p>
        </p:txBody>
      </p:sp>
      <p:cxnSp>
        <p:nvCxnSpPr>
          <p:cNvPr id="97" name="Přímá spojnice 96"/>
          <p:cNvCxnSpPr/>
          <p:nvPr/>
        </p:nvCxnSpPr>
        <p:spPr>
          <a:xfrm>
            <a:off x="4185430" y="2713161"/>
            <a:ext cx="46652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ovéPole 97"/>
          <p:cNvSpPr txBox="1"/>
          <p:nvPr/>
        </p:nvSpPr>
        <p:spPr>
          <a:xfrm>
            <a:off x="3779912" y="2544737"/>
            <a:ext cx="470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5V</a:t>
            </a:r>
          </a:p>
        </p:txBody>
      </p:sp>
      <p:cxnSp>
        <p:nvCxnSpPr>
          <p:cNvPr id="99" name="Přímá spojnice 98"/>
          <p:cNvCxnSpPr/>
          <p:nvPr/>
        </p:nvCxnSpPr>
        <p:spPr>
          <a:xfrm>
            <a:off x="4250175" y="4749077"/>
            <a:ext cx="1471380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nice 99"/>
          <p:cNvCxnSpPr/>
          <p:nvPr/>
        </p:nvCxnSpPr>
        <p:spPr>
          <a:xfrm flipV="1">
            <a:off x="5710244" y="2713161"/>
            <a:ext cx="0" cy="203591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Přímá spojnice 100"/>
          <p:cNvCxnSpPr/>
          <p:nvPr/>
        </p:nvCxnSpPr>
        <p:spPr>
          <a:xfrm>
            <a:off x="5716526" y="2713161"/>
            <a:ext cx="147138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Přímá spojnice 101"/>
          <p:cNvCxnSpPr/>
          <p:nvPr/>
        </p:nvCxnSpPr>
        <p:spPr>
          <a:xfrm flipV="1">
            <a:off x="7164288" y="2713162"/>
            <a:ext cx="0" cy="217491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Přímá spojnice se šipkou 102"/>
          <p:cNvCxnSpPr/>
          <p:nvPr/>
        </p:nvCxnSpPr>
        <p:spPr>
          <a:xfrm>
            <a:off x="5704249" y="2384788"/>
            <a:ext cx="1461249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ovéPole 104"/>
          <p:cNvSpPr txBox="1"/>
          <p:nvPr/>
        </p:nvSpPr>
        <p:spPr>
          <a:xfrm>
            <a:off x="5436096" y="4888073"/>
            <a:ext cx="6268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1 </a:t>
            </a:r>
            <a:r>
              <a:rPr lang="cs-CZ" sz="1600" dirty="0" err="1"/>
              <a:t>ms</a:t>
            </a:r>
            <a:endParaRPr lang="cs-CZ" sz="1600" dirty="0"/>
          </a:p>
        </p:txBody>
      </p:sp>
      <p:sp>
        <p:nvSpPr>
          <p:cNvPr id="106" name="TextovéPole 105"/>
          <p:cNvSpPr txBox="1"/>
          <p:nvPr/>
        </p:nvSpPr>
        <p:spPr>
          <a:xfrm>
            <a:off x="6855001" y="4888073"/>
            <a:ext cx="6347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 </a:t>
            </a:r>
            <a:r>
              <a:rPr lang="cs-CZ" sz="1600" dirty="0" err="1"/>
              <a:t>ms</a:t>
            </a:r>
            <a:endParaRPr lang="cs-CZ" sz="1600" dirty="0"/>
          </a:p>
        </p:txBody>
      </p:sp>
      <p:sp>
        <p:nvSpPr>
          <p:cNvPr id="107" name="TextovéPole 106"/>
          <p:cNvSpPr txBox="1"/>
          <p:nvPr/>
        </p:nvSpPr>
        <p:spPr>
          <a:xfrm>
            <a:off x="6181972" y="1983143"/>
            <a:ext cx="540489" cy="336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 </a:t>
            </a:r>
            <a:r>
              <a:rPr lang="cs-CZ" dirty="0" err="1"/>
              <a:t>ms</a:t>
            </a:r>
            <a:endParaRPr lang="cs-CZ" dirty="0"/>
          </a:p>
        </p:txBody>
      </p:sp>
      <p:sp>
        <p:nvSpPr>
          <p:cNvPr id="108" name="Volný tvar 107"/>
          <p:cNvSpPr/>
          <p:nvPr/>
        </p:nvSpPr>
        <p:spPr>
          <a:xfrm>
            <a:off x="7143894" y="2754785"/>
            <a:ext cx="1457501" cy="2016047"/>
          </a:xfrm>
          <a:custGeom>
            <a:avLst/>
            <a:gdLst>
              <a:gd name="connsiteX0" fmla="*/ 0 w 1844703"/>
              <a:gd name="connsiteY0" fmla="*/ 2210463 h 2210463"/>
              <a:gd name="connsiteX1" fmla="*/ 55659 w 1844703"/>
              <a:gd name="connsiteY1" fmla="*/ 1789044 h 2210463"/>
              <a:gd name="connsiteX2" fmla="*/ 174929 w 1844703"/>
              <a:gd name="connsiteY2" fmla="*/ 1200647 h 2210463"/>
              <a:gd name="connsiteX3" fmla="*/ 373711 w 1844703"/>
              <a:gd name="connsiteY3" fmla="*/ 691764 h 2210463"/>
              <a:gd name="connsiteX4" fmla="*/ 659958 w 1844703"/>
              <a:gd name="connsiteY4" fmla="*/ 286247 h 2210463"/>
              <a:gd name="connsiteX5" fmla="*/ 1089329 w 1844703"/>
              <a:gd name="connsiteY5" fmla="*/ 55659 h 2210463"/>
              <a:gd name="connsiteX6" fmla="*/ 1518699 w 1844703"/>
              <a:gd name="connsiteY6" fmla="*/ 7952 h 2210463"/>
              <a:gd name="connsiteX7" fmla="*/ 1844703 w 1844703"/>
              <a:gd name="connsiteY7" fmla="*/ 0 h 2210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4703" h="2210463">
                <a:moveTo>
                  <a:pt x="0" y="2210463"/>
                </a:moveTo>
                <a:cubicBezTo>
                  <a:pt x="13252" y="2083904"/>
                  <a:pt x="26504" y="1957346"/>
                  <a:pt x="55659" y="1789044"/>
                </a:cubicBezTo>
                <a:cubicBezTo>
                  <a:pt x="84814" y="1620742"/>
                  <a:pt x="121920" y="1383527"/>
                  <a:pt x="174929" y="1200647"/>
                </a:cubicBezTo>
                <a:cubicBezTo>
                  <a:pt x="227938" y="1017767"/>
                  <a:pt x="292873" y="844164"/>
                  <a:pt x="373711" y="691764"/>
                </a:cubicBezTo>
                <a:cubicBezTo>
                  <a:pt x="454549" y="539364"/>
                  <a:pt x="540688" y="392264"/>
                  <a:pt x="659958" y="286247"/>
                </a:cubicBezTo>
                <a:cubicBezTo>
                  <a:pt x="779228" y="180230"/>
                  <a:pt x="946206" y="102041"/>
                  <a:pt x="1089329" y="55659"/>
                </a:cubicBezTo>
                <a:cubicBezTo>
                  <a:pt x="1232453" y="9276"/>
                  <a:pt x="1392803" y="17229"/>
                  <a:pt x="1518699" y="7952"/>
                </a:cubicBezTo>
                <a:cubicBezTo>
                  <a:pt x="1644595" y="-1325"/>
                  <a:pt x="1794345" y="1325"/>
                  <a:pt x="1844703" y="0"/>
                </a:cubicBezTo>
              </a:path>
            </a:pathLst>
          </a:custGeom>
          <a:noFill/>
          <a:ln w="47625" cmpd="sng">
            <a:solidFill>
              <a:schemeClr val="tx1"/>
            </a:solidFill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5" name="Přímá spojnice se šipkou 114"/>
          <p:cNvCxnSpPr/>
          <p:nvPr/>
        </p:nvCxnSpPr>
        <p:spPr>
          <a:xfrm flipV="1">
            <a:off x="6062917" y="4112954"/>
            <a:ext cx="1267872" cy="1260262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0666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Základy impulzových obvodů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kmitočtů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25200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b="1" dirty="0"/>
              <a:t>Impuls obsahuje široké spektrum kmitočtů </a:t>
            </a:r>
          </a:p>
          <a:p>
            <a:pPr marL="0" lvl="1"/>
            <a:r>
              <a:rPr lang="cs-CZ" sz="2400" b="1" dirty="0"/>
              <a:t>				</a:t>
            </a:r>
            <a:r>
              <a:rPr lang="cs-CZ" sz="2400" dirty="0"/>
              <a:t>– od nízkých až po velmi vysoké.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5366" y="1844824"/>
            <a:ext cx="5231130" cy="346075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07504" y="5301208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endParaRPr lang="cs-CZ" sz="2400" dirty="0"/>
          </a:p>
          <a:p>
            <a:pPr marL="0" lvl="1"/>
            <a:r>
              <a:rPr lang="cs-CZ" sz="2400" dirty="0"/>
              <a:t>Vysoké kmitočty jsou v okamžicích prudkých změn.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7504" y="2132856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endParaRPr lang="cs-CZ" sz="2400" dirty="0"/>
          </a:p>
          <a:p>
            <a:pPr marL="0" lvl="1"/>
            <a:r>
              <a:rPr lang="cs-CZ" sz="2400" dirty="0"/>
              <a:t>Nízké kmitočty jsou tam, kde se nic neděje.</a:t>
            </a:r>
          </a:p>
        </p:txBody>
      </p:sp>
      <p:cxnSp>
        <p:nvCxnSpPr>
          <p:cNvPr id="10" name="Přímá spojnice se šipkou 9"/>
          <p:cNvCxnSpPr>
            <a:stCxn id="17" idx="0"/>
          </p:cNvCxnSpPr>
          <p:nvPr/>
        </p:nvCxnSpPr>
        <p:spPr>
          <a:xfrm>
            <a:off x="2843808" y="3140438"/>
            <a:ext cx="2160240" cy="1512698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17" idx="0"/>
          </p:cNvCxnSpPr>
          <p:nvPr/>
        </p:nvCxnSpPr>
        <p:spPr>
          <a:xfrm flipV="1">
            <a:off x="2843808" y="2733020"/>
            <a:ext cx="3577123" cy="407418"/>
          </a:xfrm>
          <a:prstGeom prst="straightConnector1">
            <a:avLst/>
          </a:prstGeom>
          <a:ln w="381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Volný tvar 16"/>
          <p:cNvSpPr/>
          <p:nvPr/>
        </p:nvSpPr>
        <p:spPr>
          <a:xfrm>
            <a:off x="2843808" y="3096026"/>
            <a:ext cx="5115968" cy="1588399"/>
          </a:xfrm>
          <a:custGeom>
            <a:avLst/>
            <a:gdLst>
              <a:gd name="connsiteX0" fmla="*/ 0 w 6196847"/>
              <a:gd name="connsiteY0" fmla="*/ 0 h 1551482"/>
              <a:gd name="connsiteX1" fmla="*/ 5531371 w 6196847"/>
              <a:gd name="connsiteY1" fmla="*/ 352269 h 1551482"/>
              <a:gd name="connsiteX2" fmla="*/ 6175948 w 6196847"/>
              <a:gd name="connsiteY2" fmla="*/ 1551482 h 1551482"/>
              <a:gd name="connsiteX0" fmla="*/ 0 w 6255631"/>
              <a:gd name="connsiteY0" fmla="*/ 0 h 1551482"/>
              <a:gd name="connsiteX1" fmla="*/ 5651292 w 6255631"/>
              <a:gd name="connsiteY1" fmla="*/ 172387 h 1551482"/>
              <a:gd name="connsiteX2" fmla="*/ 6175948 w 6255631"/>
              <a:gd name="connsiteY2" fmla="*/ 1551482 h 1551482"/>
              <a:gd name="connsiteX0" fmla="*/ 0 w 6217796"/>
              <a:gd name="connsiteY0" fmla="*/ 0 h 1543987"/>
              <a:gd name="connsiteX1" fmla="*/ 5651292 w 6217796"/>
              <a:gd name="connsiteY1" fmla="*/ 172387 h 1543987"/>
              <a:gd name="connsiteX2" fmla="*/ 6100997 w 6217796"/>
              <a:gd name="connsiteY2" fmla="*/ 1543987 h 1543987"/>
              <a:gd name="connsiteX0" fmla="*/ 0 w 6258680"/>
              <a:gd name="connsiteY0" fmla="*/ 0 h 1543987"/>
              <a:gd name="connsiteX1" fmla="*/ 5651292 w 6258680"/>
              <a:gd name="connsiteY1" fmla="*/ 172387 h 1543987"/>
              <a:gd name="connsiteX2" fmla="*/ 6100997 w 6258680"/>
              <a:gd name="connsiteY2" fmla="*/ 1543987 h 1543987"/>
              <a:gd name="connsiteX0" fmla="*/ 0 w 6100997"/>
              <a:gd name="connsiteY0" fmla="*/ 44412 h 1588399"/>
              <a:gd name="connsiteX1" fmla="*/ 4886794 w 6100997"/>
              <a:gd name="connsiteY1" fmla="*/ 126858 h 1588399"/>
              <a:gd name="connsiteX2" fmla="*/ 6100997 w 6100997"/>
              <a:gd name="connsiteY2" fmla="*/ 1588399 h 1588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00997" h="1588399">
                <a:moveTo>
                  <a:pt x="0" y="44412"/>
                </a:moveTo>
                <a:cubicBezTo>
                  <a:pt x="2251023" y="91256"/>
                  <a:pt x="3869961" y="-130473"/>
                  <a:pt x="4886794" y="126858"/>
                </a:cubicBezTo>
                <a:cubicBezTo>
                  <a:pt x="5903627" y="384189"/>
                  <a:pt x="6100997" y="1579654"/>
                  <a:pt x="6100997" y="1588399"/>
                </a:cubicBezTo>
              </a:path>
            </a:pathLst>
          </a:custGeom>
          <a:noFill/>
          <a:ln w="38100" cmpd="sng">
            <a:solidFill>
              <a:srgbClr val="0000FF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olný tvar 23"/>
          <p:cNvSpPr/>
          <p:nvPr/>
        </p:nvSpPr>
        <p:spPr>
          <a:xfrm rot="20593395">
            <a:off x="5993903" y="3925404"/>
            <a:ext cx="523378" cy="1551375"/>
          </a:xfrm>
          <a:custGeom>
            <a:avLst/>
            <a:gdLst>
              <a:gd name="connsiteX0" fmla="*/ 577122 w 668952"/>
              <a:gd name="connsiteY0" fmla="*/ 1843790 h 1843790"/>
              <a:gd name="connsiteX1" fmla="*/ 622092 w 668952"/>
              <a:gd name="connsiteY1" fmla="*/ 337279 h 1843790"/>
              <a:gd name="connsiteX2" fmla="*/ 0 w 668952"/>
              <a:gd name="connsiteY2" fmla="*/ 0 h 1843790"/>
              <a:gd name="connsiteX0" fmla="*/ 539781 w 628850"/>
              <a:gd name="connsiteY0" fmla="*/ 2048489 h 2048489"/>
              <a:gd name="connsiteX1" fmla="*/ 584751 w 628850"/>
              <a:gd name="connsiteY1" fmla="*/ 541978 h 2048489"/>
              <a:gd name="connsiteX2" fmla="*/ 0 w 628850"/>
              <a:gd name="connsiteY2" fmla="*/ 0 h 2048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8850" h="2048489">
                <a:moveTo>
                  <a:pt x="539781" y="2048489"/>
                </a:moveTo>
                <a:cubicBezTo>
                  <a:pt x="610359" y="1448882"/>
                  <a:pt x="674715" y="883393"/>
                  <a:pt x="584751" y="541978"/>
                </a:cubicBezTo>
                <a:cubicBezTo>
                  <a:pt x="494788" y="200563"/>
                  <a:pt x="0" y="0"/>
                  <a:pt x="0" y="0"/>
                </a:cubicBezTo>
              </a:path>
            </a:pathLst>
          </a:custGeom>
          <a:noFill/>
          <a:ln w="38100" cmpd="sng">
            <a:solidFill>
              <a:srgbClr val="0000FF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Volný tvar 24"/>
          <p:cNvSpPr/>
          <p:nvPr/>
        </p:nvSpPr>
        <p:spPr>
          <a:xfrm>
            <a:off x="6645024" y="4077324"/>
            <a:ext cx="482799" cy="1583923"/>
          </a:xfrm>
          <a:custGeom>
            <a:avLst/>
            <a:gdLst>
              <a:gd name="connsiteX0" fmla="*/ 18104 w 482799"/>
              <a:gd name="connsiteY0" fmla="*/ 1289154 h 1289154"/>
              <a:gd name="connsiteX1" fmla="*/ 55579 w 482799"/>
              <a:gd name="connsiteY1" fmla="*/ 382249 h 1289154"/>
              <a:gd name="connsiteX2" fmla="*/ 482799 w 482799"/>
              <a:gd name="connsiteY2" fmla="*/ 0 h 1289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2799" h="1289154">
                <a:moveTo>
                  <a:pt x="18104" y="1289154"/>
                </a:moveTo>
                <a:cubicBezTo>
                  <a:pt x="-1883" y="943131"/>
                  <a:pt x="-21870" y="597108"/>
                  <a:pt x="55579" y="382249"/>
                </a:cubicBezTo>
                <a:cubicBezTo>
                  <a:pt x="133028" y="167390"/>
                  <a:pt x="307913" y="83695"/>
                  <a:pt x="482799" y="0"/>
                </a:cubicBezTo>
              </a:path>
            </a:pathLst>
          </a:custGeom>
          <a:noFill/>
          <a:ln w="38100" cmpd="sng">
            <a:solidFill>
              <a:srgbClr val="0000FF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158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Základy impulzových obvodů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Integrační obvod = dolní propust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25200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b="1" dirty="0"/>
              <a:t>Propouští nízké kmitočty</a:t>
            </a:r>
            <a:r>
              <a:rPr lang="cs-CZ" sz="2400" dirty="0"/>
              <a:t>, vysoké nepropouští.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7504" y="1700808"/>
            <a:ext cx="59766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400" dirty="0"/>
              <a:t>Kondenzátor je zkrat pro vysoké kmitočty. Svede je do země, na výstup se nedostanou. Nízké kmitočty do země nesvede. </a:t>
            </a:r>
            <a:r>
              <a:rPr lang="cs-CZ" sz="2400" dirty="0" err="1"/>
              <a:t>Ss</a:t>
            </a:r>
            <a:r>
              <a:rPr lang="cs-CZ" sz="2400" dirty="0"/>
              <a:t> proud neprojde přes jeho dielektrikum.</a:t>
            </a:r>
          </a:p>
          <a:p>
            <a:pPr marL="0" lvl="1"/>
            <a:endParaRPr lang="cs-CZ" sz="2400" dirty="0"/>
          </a:p>
          <a:p>
            <a:pPr marL="0" lvl="1"/>
            <a:r>
              <a:rPr lang="cs-CZ" sz="2400" dirty="0"/>
              <a:t>Cívka je pro vysoké kmitočty nepřekonatelná, neprojdou na výstup. </a:t>
            </a:r>
          </a:p>
          <a:p>
            <a:pPr marL="0" lvl="1"/>
            <a:r>
              <a:rPr lang="cs-CZ" sz="2400" dirty="0"/>
              <a:t>Nízké kmitočty projdou. </a:t>
            </a:r>
          </a:p>
          <a:p>
            <a:pPr marL="0" lvl="1"/>
            <a:r>
              <a:rPr lang="cs-CZ" sz="2400" dirty="0"/>
              <a:t>Stejnosměrný proud projde, protože cívka je drát.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835" y="1700808"/>
            <a:ext cx="2702653" cy="17281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835" y="3573016"/>
            <a:ext cx="2702653" cy="17281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651134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F4854BD-8950-7B8A-AD1D-01EC25E821F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Základy impulzových obvodů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BCA5680-8BA0-14CF-EE62-C13206ED686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0FEFE83-33FD-D026-C17E-AB0F08FC819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DB899BDE-E613-B72A-7C8A-2A87328FC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AD1A65A-7471-3FCB-4CCE-DB1886A47854}"/>
              </a:ext>
            </a:extLst>
          </p:cNvPr>
          <p:cNvSpPr txBox="1"/>
          <p:nvPr/>
        </p:nvSpPr>
        <p:spPr>
          <a:xfrm>
            <a:off x="467544" y="2204864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200" b="1" dirty="0">
                <a:solidFill>
                  <a:srgbClr val="FF0000"/>
                </a:solidFill>
              </a:rPr>
              <a:t>M3A 20/12/24</a:t>
            </a:r>
          </a:p>
        </p:txBody>
      </p:sp>
    </p:spTree>
    <p:extLst>
      <p:ext uri="{BB962C8B-B14F-4D97-AF65-F5344CB8AC3E}">
        <p14:creationId xmlns:p14="http://schemas.microsoft.com/office/powerpoint/2010/main" val="1745540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9366</TotalTime>
  <Words>727</Words>
  <Application>Microsoft Office PowerPoint</Application>
  <PresentationFormat>On-screen Show (4:3)</PresentationFormat>
  <Paragraphs>165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PowerPoint Presentation</vt:lpstr>
      <vt:lpstr>Úvod</vt:lpstr>
      <vt:lpstr>Osnova</vt:lpstr>
      <vt:lpstr>Definice</vt:lpstr>
      <vt:lpstr>Definice ideálního impulsu</vt:lpstr>
      <vt:lpstr>Skutečný impuls</vt:lpstr>
      <vt:lpstr>Obsah kmitočtů</vt:lpstr>
      <vt:lpstr>Integrační obvod = dolní propust</vt:lpstr>
      <vt:lpstr> </vt:lpstr>
      <vt:lpstr>Integrační obvod = dolní propust</vt:lpstr>
      <vt:lpstr>Derivační obvod = horní propust</vt:lpstr>
      <vt:lpstr>Derivační obvod = horní propust</vt:lpstr>
      <vt:lpstr>RC obvody</vt:lpstr>
      <vt:lpstr>Shrnutí</vt:lpstr>
      <vt:lpstr>Metodický list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407</cp:revision>
  <dcterms:created xsi:type="dcterms:W3CDTF">2011-08-12T09:23:29Z</dcterms:created>
  <dcterms:modified xsi:type="dcterms:W3CDTF">2025-01-16T16:24:47Z</dcterms:modified>
</cp:coreProperties>
</file>