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89" r:id="rId2"/>
    <p:sldId id="290" r:id="rId3"/>
    <p:sldId id="291" r:id="rId4"/>
    <p:sldId id="286" r:id="rId5"/>
    <p:sldId id="303" r:id="rId6"/>
    <p:sldId id="304" r:id="rId7"/>
    <p:sldId id="305" r:id="rId8"/>
    <p:sldId id="306" r:id="rId9"/>
    <p:sldId id="315" r:id="rId10"/>
    <p:sldId id="313" r:id="rId11"/>
    <p:sldId id="308" r:id="rId12"/>
    <p:sldId id="309" r:id="rId13"/>
    <p:sldId id="310" r:id="rId14"/>
    <p:sldId id="311" r:id="rId15"/>
    <p:sldId id="318" r:id="rId16"/>
    <p:sldId id="314" r:id="rId17"/>
    <p:sldId id="312" r:id="rId18"/>
    <p:sldId id="294" r:id="rId19"/>
    <p:sldId id="302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 varScale="1">
        <p:scale>
          <a:sx n="126" d="100"/>
          <a:sy n="126" d="100"/>
        </p:scale>
        <p:origin x="5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07.03.2025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07.03.2025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10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149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2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6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CcIFycCnxU" TargetMode="External"/><Relationship Id="rId6" Type="http://schemas.openxmlformats.org/officeDocument/2006/relationships/image" Target="../media/image11.png"/><Relationship Id="rId5" Type="http://schemas.openxmlformats.org/officeDocument/2006/relationships/hyperlink" Target="https://www.youtube.com/watch?v=4CcIFycCnxU" TargetMode="Externa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im.okawa-denshi.jp/en/CRtool.ph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4CcIFycCnx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BM5T5_kgdI" TargetMode="External"/><Relationship Id="rId6" Type="http://schemas.openxmlformats.org/officeDocument/2006/relationships/image" Target="../media/image9.png"/><Relationship Id="rId5" Type="http://schemas.openxmlformats.org/officeDocument/2006/relationships/hyperlink" Target="https://www.youtube.com/watch?v=OBM5T5_kgdI&amp;feature=em-subs_digest-vrecs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367683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objasnění funkce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impulsových obvodů v kmitočtové a časové oblasti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1"/>
            <a:ext cx="3176186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Horní propust – časové průběhy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Horní propust propustí vysoké kmitočty – celých 5V ...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251520" y="1444364"/>
            <a:ext cx="5419209" cy="4320131"/>
            <a:chOff x="251520" y="1444364"/>
            <a:chExt cx="5419209" cy="4320131"/>
          </a:xfrm>
        </p:grpSpPr>
        <p:grpSp>
          <p:nvGrpSpPr>
            <p:cNvPr id="8" name="Skupina 7"/>
            <p:cNvGrpSpPr/>
            <p:nvPr/>
          </p:nvGrpSpPr>
          <p:grpSpPr>
            <a:xfrm>
              <a:off x="251520" y="1444364"/>
              <a:ext cx="5419209" cy="4320131"/>
              <a:chOff x="251520" y="1444364"/>
              <a:chExt cx="5419209" cy="4320131"/>
            </a:xfrm>
          </p:grpSpPr>
          <p:sp>
            <p:nvSpPr>
              <p:cNvPr id="102" name="Obdélník 101"/>
              <p:cNvSpPr/>
              <p:nvPr/>
            </p:nvSpPr>
            <p:spPr>
              <a:xfrm>
                <a:off x="251520" y="1444364"/>
                <a:ext cx="5419209" cy="43201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4983083" y="5324400"/>
                <a:ext cx="235279" cy="336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t</a:t>
                </a:r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 flipH="1">
                <a:off x="1507710" y="2948683"/>
                <a:ext cx="1434" cy="13937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>
                <a:off x="2331761" y="2948683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678349" y="3066625"/>
                <a:ext cx="0" cy="16374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V="1">
                <a:off x="646156" y="4264948"/>
                <a:ext cx="4883102" cy="62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se šipkou 13"/>
              <p:cNvCxnSpPr/>
              <p:nvPr/>
            </p:nvCxnSpPr>
            <p:spPr>
              <a:xfrm>
                <a:off x="5218362" y="5492824"/>
                <a:ext cx="28974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>
                <a:off x="646156" y="3167711"/>
                <a:ext cx="495511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251520" y="3076420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5V</a:t>
                </a:r>
              </a:p>
            </p:txBody>
          </p:sp>
          <p:cxnSp>
            <p:nvCxnSpPr>
              <p:cNvPr id="21" name="Přímá spojnice 20"/>
              <p:cNvCxnSpPr/>
              <p:nvPr/>
            </p:nvCxnSpPr>
            <p:spPr>
              <a:xfrm flipV="1">
                <a:off x="1508981" y="3167711"/>
                <a:ext cx="0" cy="1103514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>
                <a:off x="1512536" y="3167711"/>
                <a:ext cx="83258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V="1">
                <a:off x="2331761" y="3167711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Volný tvar 31"/>
              <p:cNvSpPr/>
              <p:nvPr/>
            </p:nvSpPr>
            <p:spPr>
              <a:xfrm>
                <a:off x="680219" y="4283283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2" name="Přímá spojnice 41"/>
              <p:cNvCxnSpPr/>
              <p:nvPr/>
            </p:nvCxnSpPr>
            <p:spPr>
              <a:xfrm flipH="1">
                <a:off x="1507710" y="1721120"/>
                <a:ext cx="1434" cy="13937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>
                <a:off x="2331761" y="1721120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>
                <a:off x="678349" y="1477384"/>
                <a:ext cx="0" cy="16374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 flipV="1">
                <a:off x="646156" y="3037385"/>
                <a:ext cx="4883102" cy="62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se šipkou 46"/>
              <p:cNvCxnSpPr/>
              <p:nvPr/>
            </p:nvCxnSpPr>
            <p:spPr>
              <a:xfrm flipV="1">
                <a:off x="611560" y="1502216"/>
                <a:ext cx="0" cy="2847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ovéPole 47"/>
              <p:cNvSpPr txBox="1"/>
              <p:nvPr/>
            </p:nvSpPr>
            <p:spPr>
              <a:xfrm>
                <a:off x="344682" y="1553315"/>
                <a:ext cx="29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u</a:t>
                </a:r>
              </a:p>
            </p:txBody>
          </p:sp>
          <p:cxnSp>
            <p:nvCxnSpPr>
              <p:cNvPr id="49" name="Přímá spojnice 48"/>
              <p:cNvCxnSpPr/>
              <p:nvPr/>
            </p:nvCxnSpPr>
            <p:spPr>
              <a:xfrm>
                <a:off x="646156" y="1940148"/>
                <a:ext cx="495511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ovéPole 49"/>
              <p:cNvSpPr txBox="1"/>
              <p:nvPr/>
            </p:nvSpPr>
            <p:spPr>
              <a:xfrm>
                <a:off x="251520" y="1848857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5V</a:t>
                </a:r>
              </a:p>
            </p:txBody>
          </p:sp>
          <p:cxnSp>
            <p:nvCxnSpPr>
              <p:cNvPr id="51" name="Přímá spojnice 50"/>
              <p:cNvCxnSpPr/>
              <p:nvPr/>
            </p:nvCxnSpPr>
            <p:spPr>
              <a:xfrm flipV="1">
                <a:off x="1508981" y="1940148"/>
                <a:ext cx="0" cy="1103514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>
                <a:off x="1512536" y="1940148"/>
                <a:ext cx="83258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flipV="1">
                <a:off x="2331761" y="1940148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>
                <a:off x="3134719" y="2947965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V="1">
                <a:off x="3134719" y="3166993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>
                <a:off x="3134719" y="1720402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 flipV="1">
                <a:off x="3134719" y="1939430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>
                <a:off x="3964907" y="2944538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/>
              <p:nvPr/>
            </p:nvCxnSpPr>
            <p:spPr>
              <a:xfrm flipV="1">
                <a:off x="3964907" y="3163566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>
                <a:off x="3964907" y="1716975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 flipV="1">
                <a:off x="3964907" y="1936003"/>
                <a:ext cx="0" cy="11788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/>
              <p:cNvCxnSpPr/>
              <p:nvPr/>
            </p:nvCxnSpPr>
            <p:spPr>
              <a:xfrm>
                <a:off x="4775663" y="2985179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5663" y="1757616"/>
                <a:ext cx="0" cy="13219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H="1" flipV="1">
                <a:off x="4775663" y="1976645"/>
                <a:ext cx="10680" cy="106074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>
                <a:off x="674967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/>
              <p:cNvCxnSpPr/>
              <p:nvPr/>
            </p:nvCxnSpPr>
            <p:spPr>
              <a:xfrm>
                <a:off x="1508764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/>
              <p:cNvCxnSpPr/>
              <p:nvPr/>
            </p:nvCxnSpPr>
            <p:spPr>
              <a:xfrm>
                <a:off x="2327841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/>
              <p:cNvCxnSpPr/>
              <p:nvPr/>
            </p:nvCxnSpPr>
            <p:spPr>
              <a:xfrm>
                <a:off x="3138951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/>
              <p:cNvCxnSpPr/>
              <p:nvPr/>
            </p:nvCxnSpPr>
            <p:spPr>
              <a:xfrm>
                <a:off x="3961607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/>
              <p:cNvCxnSpPr/>
              <p:nvPr/>
            </p:nvCxnSpPr>
            <p:spPr>
              <a:xfrm>
                <a:off x="4775663" y="1940598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H="1">
                <a:off x="674967" y="3045498"/>
                <a:ext cx="832744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H="1">
                <a:off x="2313827" y="3045498"/>
                <a:ext cx="832744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H="1">
                <a:off x="3950539" y="3045498"/>
                <a:ext cx="832744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/>
              <p:cNvCxnSpPr/>
              <p:nvPr/>
            </p:nvCxnSpPr>
            <p:spPr>
              <a:xfrm flipH="1">
                <a:off x="1512536" y="1948218"/>
                <a:ext cx="832744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/>
              <p:nvPr/>
            </p:nvCxnSpPr>
            <p:spPr>
              <a:xfrm flipH="1">
                <a:off x="3133427" y="1948218"/>
                <a:ext cx="832744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/>
              <p:cNvCxnSpPr/>
              <p:nvPr/>
            </p:nvCxnSpPr>
            <p:spPr>
              <a:xfrm flipH="1">
                <a:off x="4786343" y="1948218"/>
                <a:ext cx="742915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Volný tvar 103"/>
              <p:cNvSpPr/>
              <p:nvPr/>
            </p:nvSpPr>
            <p:spPr>
              <a:xfrm>
                <a:off x="1513131" y="3176216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1080000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1" name="Přímá spojnice 70"/>
              <p:cNvCxnSpPr/>
              <p:nvPr/>
            </p:nvCxnSpPr>
            <p:spPr>
              <a:xfrm>
                <a:off x="646156" y="5392810"/>
                <a:ext cx="495511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ovéPole 72"/>
              <p:cNvSpPr txBox="1"/>
              <p:nvPr/>
            </p:nvSpPr>
            <p:spPr>
              <a:xfrm>
                <a:off x="251520" y="5425941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-5V</a:t>
                </a:r>
              </a:p>
            </p:txBody>
          </p:sp>
          <p:sp>
            <p:nvSpPr>
              <p:cNvPr id="74" name="TextovéPole 73"/>
              <p:cNvSpPr txBox="1"/>
              <p:nvPr/>
            </p:nvSpPr>
            <p:spPr>
              <a:xfrm>
                <a:off x="251521" y="4101948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0V</a:t>
                </a:r>
              </a:p>
            </p:txBody>
          </p:sp>
          <p:cxnSp>
            <p:nvCxnSpPr>
              <p:cNvPr id="75" name="Přímá spojnice 74"/>
              <p:cNvCxnSpPr/>
              <p:nvPr/>
            </p:nvCxnSpPr>
            <p:spPr>
              <a:xfrm>
                <a:off x="687714" y="428328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>
                <a:off x="1512461" y="317541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Volný tvar 82"/>
              <p:cNvSpPr/>
              <p:nvPr/>
            </p:nvSpPr>
            <p:spPr>
              <a:xfrm>
                <a:off x="2327841" y="4285743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9" name="Volný tvar 88"/>
              <p:cNvSpPr/>
              <p:nvPr/>
            </p:nvSpPr>
            <p:spPr>
              <a:xfrm>
                <a:off x="3145763" y="3178676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1080000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0" name="Přímá spojnice 89"/>
              <p:cNvCxnSpPr/>
              <p:nvPr/>
            </p:nvCxnSpPr>
            <p:spPr>
              <a:xfrm>
                <a:off x="2335336" y="428574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>
                <a:off x="3145093" y="317787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Volný tvar 91"/>
              <p:cNvSpPr/>
              <p:nvPr/>
            </p:nvSpPr>
            <p:spPr>
              <a:xfrm>
                <a:off x="3958676" y="4285743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4" name="Volný tvar 93"/>
              <p:cNvSpPr/>
              <p:nvPr/>
            </p:nvSpPr>
            <p:spPr>
              <a:xfrm>
                <a:off x="4791588" y="3178676"/>
                <a:ext cx="841758" cy="1109527"/>
              </a:xfrm>
              <a:custGeom>
                <a:avLst/>
                <a:gdLst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74929 w 1844703"/>
                  <a:gd name="connsiteY2" fmla="*/ 1200647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373711 w 1844703"/>
                  <a:gd name="connsiteY3" fmla="*/ 691764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659958 w 1844703"/>
                  <a:gd name="connsiteY4" fmla="*/ 286247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0463 h 2210463"/>
                  <a:gd name="connsiteX1" fmla="*/ 55659 w 1844703"/>
                  <a:gd name="connsiteY1" fmla="*/ 1789044 h 2210463"/>
                  <a:gd name="connsiteX2" fmla="*/ 137645 w 1844703"/>
                  <a:gd name="connsiteY2" fmla="*/ 1195830 h 2210463"/>
                  <a:gd name="connsiteX3" fmla="*/ 261862 w 1844703"/>
                  <a:gd name="connsiteY3" fmla="*/ 648412 h 2210463"/>
                  <a:gd name="connsiteX4" fmla="*/ 526801 w 1844703"/>
                  <a:gd name="connsiteY4" fmla="*/ 204361 h 2210463"/>
                  <a:gd name="connsiteX5" fmla="*/ 1089329 w 1844703"/>
                  <a:gd name="connsiteY5" fmla="*/ 55659 h 2210463"/>
                  <a:gd name="connsiteX6" fmla="*/ 1518699 w 1844703"/>
                  <a:gd name="connsiteY6" fmla="*/ 7952 h 2210463"/>
                  <a:gd name="connsiteX7" fmla="*/ 1844703 w 1844703"/>
                  <a:gd name="connsiteY7" fmla="*/ 0 h 2210463"/>
                  <a:gd name="connsiteX0" fmla="*/ 0 w 1844703"/>
                  <a:gd name="connsiteY0" fmla="*/ 2211802 h 2211802"/>
                  <a:gd name="connsiteX1" fmla="*/ 55659 w 1844703"/>
                  <a:gd name="connsiteY1" fmla="*/ 1790383 h 2211802"/>
                  <a:gd name="connsiteX2" fmla="*/ 137645 w 1844703"/>
                  <a:gd name="connsiteY2" fmla="*/ 1197169 h 2211802"/>
                  <a:gd name="connsiteX3" fmla="*/ 261862 w 1844703"/>
                  <a:gd name="connsiteY3" fmla="*/ 649751 h 2211802"/>
                  <a:gd name="connsiteX4" fmla="*/ 526801 w 1844703"/>
                  <a:gd name="connsiteY4" fmla="*/ 205700 h 2211802"/>
                  <a:gd name="connsiteX5" fmla="*/ 1052045 w 1844703"/>
                  <a:gd name="connsiteY5" fmla="*/ 13646 h 2211802"/>
                  <a:gd name="connsiteX6" fmla="*/ 1518699 w 1844703"/>
                  <a:gd name="connsiteY6" fmla="*/ 9291 h 2211802"/>
                  <a:gd name="connsiteX7" fmla="*/ 1844703 w 1844703"/>
                  <a:gd name="connsiteY7" fmla="*/ 1339 h 2211802"/>
                  <a:gd name="connsiteX0" fmla="*/ 0 w 1844703"/>
                  <a:gd name="connsiteY0" fmla="*/ 2237745 h 2237745"/>
                  <a:gd name="connsiteX1" fmla="*/ 55659 w 1844703"/>
                  <a:gd name="connsiteY1" fmla="*/ 1816326 h 2237745"/>
                  <a:gd name="connsiteX2" fmla="*/ 137645 w 1844703"/>
                  <a:gd name="connsiteY2" fmla="*/ 1223112 h 2237745"/>
                  <a:gd name="connsiteX3" fmla="*/ 261862 w 1844703"/>
                  <a:gd name="connsiteY3" fmla="*/ 675694 h 2237745"/>
                  <a:gd name="connsiteX4" fmla="*/ 526801 w 1844703"/>
                  <a:gd name="connsiteY4" fmla="*/ 231643 h 2237745"/>
                  <a:gd name="connsiteX5" fmla="*/ 1052045 w 1844703"/>
                  <a:gd name="connsiteY5" fmla="*/ 39589 h 2237745"/>
                  <a:gd name="connsiteX6" fmla="*/ 1508045 w 1844703"/>
                  <a:gd name="connsiteY6" fmla="*/ 1515 h 2237745"/>
                  <a:gd name="connsiteX7" fmla="*/ 1844703 w 1844703"/>
                  <a:gd name="connsiteY7" fmla="*/ 27282 h 2237745"/>
                  <a:gd name="connsiteX0" fmla="*/ 0 w 1844703"/>
                  <a:gd name="connsiteY0" fmla="*/ 2248998 h 2248998"/>
                  <a:gd name="connsiteX1" fmla="*/ 55659 w 1844703"/>
                  <a:gd name="connsiteY1" fmla="*/ 1827579 h 2248998"/>
                  <a:gd name="connsiteX2" fmla="*/ 137645 w 1844703"/>
                  <a:gd name="connsiteY2" fmla="*/ 1234365 h 2248998"/>
                  <a:gd name="connsiteX3" fmla="*/ 261862 w 1844703"/>
                  <a:gd name="connsiteY3" fmla="*/ 686947 h 2248998"/>
                  <a:gd name="connsiteX4" fmla="*/ 526801 w 1844703"/>
                  <a:gd name="connsiteY4" fmla="*/ 242896 h 2248998"/>
                  <a:gd name="connsiteX5" fmla="*/ 1052045 w 1844703"/>
                  <a:gd name="connsiteY5" fmla="*/ 50842 h 2248998"/>
                  <a:gd name="connsiteX6" fmla="*/ 1508045 w 1844703"/>
                  <a:gd name="connsiteY6" fmla="*/ 12768 h 2248998"/>
                  <a:gd name="connsiteX7" fmla="*/ 1844703 w 1844703"/>
                  <a:gd name="connsiteY7" fmla="*/ 0 h 2248998"/>
                  <a:gd name="connsiteX0" fmla="*/ 0 w 1802093"/>
                  <a:gd name="connsiteY0" fmla="*/ 2234547 h 2234547"/>
                  <a:gd name="connsiteX1" fmla="*/ 13049 w 1802093"/>
                  <a:gd name="connsiteY1" fmla="*/ 1827579 h 2234547"/>
                  <a:gd name="connsiteX2" fmla="*/ 95035 w 1802093"/>
                  <a:gd name="connsiteY2" fmla="*/ 1234365 h 2234547"/>
                  <a:gd name="connsiteX3" fmla="*/ 219252 w 1802093"/>
                  <a:gd name="connsiteY3" fmla="*/ 686947 h 2234547"/>
                  <a:gd name="connsiteX4" fmla="*/ 484191 w 1802093"/>
                  <a:gd name="connsiteY4" fmla="*/ 242896 h 2234547"/>
                  <a:gd name="connsiteX5" fmla="*/ 1009435 w 1802093"/>
                  <a:gd name="connsiteY5" fmla="*/ 50842 h 2234547"/>
                  <a:gd name="connsiteX6" fmla="*/ 1465435 w 1802093"/>
                  <a:gd name="connsiteY6" fmla="*/ 12768 h 2234547"/>
                  <a:gd name="connsiteX7" fmla="*/ 1802093 w 1802093"/>
                  <a:gd name="connsiteY7" fmla="*/ 0 h 2234547"/>
                  <a:gd name="connsiteX0" fmla="*/ 0 w 1850028"/>
                  <a:gd name="connsiteY0" fmla="*/ 2234547 h 2234547"/>
                  <a:gd name="connsiteX1" fmla="*/ 13049 w 1850028"/>
                  <a:gd name="connsiteY1" fmla="*/ 1827579 h 2234547"/>
                  <a:gd name="connsiteX2" fmla="*/ 95035 w 1850028"/>
                  <a:gd name="connsiteY2" fmla="*/ 1234365 h 2234547"/>
                  <a:gd name="connsiteX3" fmla="*/ 219252 w 1850028"/>
                  <a:gd name="connsiteY3" fmla="*/ 686947 h 2234547"/>
                  <a:gd name="connsiteX4" fmla="*/ 484191 w 1850028"/>
                  <a:gd name="connsiteY4" fmla="*/ 242896 h 2234547"/>
                  <a:gd name="connsiteX5" fmla="*/ 1009435 w 1850028"/>
                  <a:gd name="connsiteY5" fmla="*/ 50842 h 2234547"/>
                  <a:gd name="connsiteX6" fmla="*/ 1465435 w 1850028"/>
                  <a:gd name="connsiteY6" fmla="*/ 12768 h 2234547"/>
                  <a:gd name="connsiteX7" fmla="*/ 1850028 w 1850028"/>
                  <a:gd name="connsiteY7" fmla="*/ 0 h 2234547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95035 w 1850028"/>
                  <a:gd name="connsiteY2" fmla="*/ 1234365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219252 w 1850028"/>
                  <a:gd name="connsiteY3" fmla="*/ 686947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84191 w 1850028"/>
                  <a:gd name="connsiteY4" fmla="*/ 242896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1009435 w 1850028"/>
                  <a:gd name="connsiteY5" fmla="*/ 508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0461 h 2210461"/>
                  <a:gd name="connsiteX1" fmla="*/ 13049 w 1850028"/>
                  <a:gd name="connsiteY1" fmla="*/ 1827579 h 2210461"/>
                  <a:gd name="connsiteX2" fmla="*/ 73731 w 1850028"/>
                  <a:gd name="connsiteY2" fmla="*/ 1229549 h 2210461"/>
                  <a:gd name="connsiteX3" fmla="*/ 150010 w 1850028"/>
                  <a:gd name="connsiteY3" fmla="*/ 662863 h 2210461"/>
                  <a:gd name="connsiteX4" fmla="*/ 452233 w 1850028"/>
                  <a:gd name="connsiteY4" fmla="*/ 199544 h 2210461"/>
                  <a:gd name="connsiteX5" fmla="*/ 998782 w 1850028"/>
                  <a:gd name="connsiteY5" fmla="*/ 21942 h 2210461"/>
                  <a:gd name="connsiteX6" fmla="*/ 1465435 w 1850028"/>
                  <a:gd name="connsiteY6" fmla="*/ 12768 h 2210461"/>
                  <a:gd name="connsiteX7" fmla="*/ 1850028 w 1850028"/>
                  <a:gd name="connsiteY7" fmla="*/ 0 h 2210461"/>
                  <a:gd name="connsiteX0" fmla="*/ 0 w 1850028"/>
                  <a:gd name="connsiteY0" fmla="*/ 2215637 h 2215637"/>
                  <a:gd name="connsiteX1" fmla="*/ 13049 w 1850028"/>
                  <a:gd name="connsiteY1" fmla="*/ 1832755 h 2215637"/>
                  <a:gd name="connsiteX2" fmla="*/ 73731 w 1850028"/>
                  <a:gd name="connsiteY2" fmla="*/ 1234725 h 2215637"/>
                  <a:gd name="connsiteX3" fmla="*/ 150010 w 1850028"/>
                  <a:gd name="connsiteY3" fmla="*/ 668039 h 2215637"/>
                  <a:gd name="connsiteX4" fmla="*/ 452233 w 1850028"/>
                  <a:gd name="connsiteY4" fmla="*/ 204720 h 2215637"/>
                  <a:gd name="connsiteX5" fmla="*/ 998782 w 1850028"/>
                  <a:gd name="connsiteY5" fmla="*/ 27118 h 2215637"/>
                  <a:gd name="connsiteX6" fmla="*/ 1454784 w 1850028"/>
                  <a:gd name="connsiteY6" fmla="*/ 3493 h 2215637"/>
                  <a:gd name="connsiteX7" fmla="*/ 1850028 w 1850028"/>
                  <a:gd name="connsiteY7" fmla="*/ 5176 h 2215637"/>
                  <a:gd name="connsiteX0" fmla="*/ 0 w 1850028"/>
                  <a:gd name="connsiteY0" fmla="*/ 2215797 h 2215797"/>
                  <a:gd name="connsiteX1" fmla="*/ 13049 w 1850028"/>
                  <a:gd name="connsiteY1" fmla="*/ 1832915 h 2215797"/>
                  <a:gd name="connsiteX2" fmla="*/ 73731 w 1850028"/>
                  <a:gd name="connsiteY2" fmla="*/ 1234885 h 2215797"/>
                  <a:gd name="connsiteX3" fmla="*/ 150010 w 1850028"/>
                  <a:gd name="connsiteY3" fmla="*/ 668199 h 2215797"/>
                  <a:gd name="connsiteX4" fmla="*/ 452233 w 1850028"/>
                  <a:gd name="connsiteY4" fmla="*/ 204880 h 2215797"/>
                  <a:gd name="connsiteX5" fmla="*/ 998782 w 1850028"/>
                  <a:gd name="connsiteY5" fmla="*/ 27278 h 2215797"/>
                  <a:gd name="connsiteX6" fmla="*/ 1454784 w 1850028"/>
                  <a:gd name="connsiteY6" fmla="*/ 3653 h 2215797"/>
                  <a:gd name="connsiteX7" fmla="*/ 1850028 w 1850028"/>
                  <a:gd name="connsiteY7" fmla="*/ 5336 h 2215797"/>
                  <a:gd name="connsiteX0" fmla="*/ 6086 w 1856114"/>
                  <a:gd name="connsiteY0" fmla="*/ 2215797 h 2215797"/>
                  <a:gd name="connsiteX1" fmla="*/ 3158 w 1856114"/>
                  <a:gd name="connsiteY1" fmla="*/ 1823283 h 2215797"/>
                  <a:gd name="connsiteX2" fmla="*/ 79817 w 1856114"/>
                  <a:gd name="connsiteY2" fmla="*/ 1234885 h 2215797"/>
                  <a:gd name="connsiteX3" fmla="*/ 156096 w 1856114"/>
                  <a:gd name="connsiteY3" fmla="*/ 668199 h 2215797"/>
                  <a:gd name="connsiteX4" fmla="*/ 458319 w 1856114"/>
                  <a:gd name="connsiteY4" fmla="*/ 204880 h 2215797"/>
                  <a:gd name="connsiteX5" fmla="*/ 1004868 w 1856114"/>
                  <a:gd name="connsiteY5" fmla="*/ 27278 h 2215797"/>
                  <a:gd name="connsiteX6" fmla="*/ 1460870 w 1856114"/>
                  <a:gd name="connsiteY6" fmla="*/ 3653 h 2215797"/>
                  <a:gd name="connsiteX7" fmla="*/ 1856114 w 1856114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54275 w 1854293"/>
                  <a:gd name="connsiteY3" fmla="*/ 668199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797 h 2215797"/>
                  <a:gd name="connsiteX1" fmla="*/ 1337 w 1854293"/>
                  <a:gd name="connsiteY1" fmla="*/ 1823283 h 2215797"/>
                  <a:gd name="connsiteX2" fmla="*/ 46038 w 1854293"/>
                  <a:gd name="connsiteY2" fmla="*/ 1220434 h 2215797"/>
                  <a:gd name="connsiteX3" fmla="*/ 116992 w 1854293"/>
                  <a:gd name="connsiteY3" fmla="*/ 644115 h 2215797"/>
                  <a:gd name="connsiteX4" fmla="*/ 456498 w 1854293"/>
                  <a:gd name="connsiteY4" fmla="*/ 204880 h 2215797"/>
                  <a:gd name="connsiteX5" fmla="*/ 1003047 w 1854293"/>
                  <a:gd name="connsiteY5" fmla="*/ 27278 h 2215797"/>
                  <a:gd name="connsiteX6" fmla="*/ 1459049 w 1854293"/>
                  <a:gd name="connsiteY6" fmla="*/ 3653 h 2215797"/>
                  <a:gd name="connsiteX7" fmla="*/ 1854293 w 1854293"/>
                  <a:gd name="connsiteY7" fmla="*/ 5336 h 2215797"/>
                  <a:gd name="connsiteX0" fmla="*/ 4265 w 1854293"/>
                  <a:gd name="connsiteY0" fmla="*/ 2215637 h 2215637"/>
                  <a:gd name="connsiteX1" fmla="*/ 1337 w 1854293"/>
                  <a:gd name="connsiteY1" fmla="*/ 1823123 h 2215637"/>
                  <a:gd name="connsiteX2" fmla="*/ 46038 w 1854293"/>
                  <a:gd name="connsiteY2" fmla="*/ 1220274 h 2215637"/>
                  <a:gd name="connsiteX3" fmla="*/ 116992 w 1854293"/>
                  <a:gd name="connsiteY3" fmla="*/ 643955 h 2215637"/>
                  <a:gd name="connsiteX4" fmla="*/ 403236 w 1854293"/>
                  <a:gd name="connsiteY4" fmla="*/ 156552 h 2215637"/>
                  <a:gd name="connsiteX5" fmla="*/ 1003047 w 1854293"/>
                  <a:gd name="connsiteY5" fmla="*/ 27118 h 2215637"/>
                  <a:gd name="connsiteX6" fmla="*/ 1459049 w 1854293"/>
                  <a:gd name="connsiteY6" fmla="*/ 3493 h 2215637"/>
                  <a:gd name="connsiteX7" fmla="*/ 1854293 w 1854293"/>
                  <a:gd name="connsiteY7" fmla="*/ 5176 h 2215637"/>
                  <a:gd name="connsiteX0" fmla="*/ 4265 w 1854293"/>
                  <a:gd name="connsiteY0" fmla="*/ 2228551 h 2228551"/>
                  <a:gd name="connsiteX1" fmla="*/ 1337 w 1854293"/>
                  <a:gd name="connsiteY1" fmla="*/ 1836037 h 2228551"/>
                  <a:gd name="connsiteX2" fmla="*/ 46038 w 1854293"/>
                  <a:gd name="connsiteY2" fmla="*/ 1233188 h 2228551"/>
                  <a:gd name="connsiteX3" fmla="*/ 116992 w 1854293"/>
                  <a:gd name="connsiteY3" fmla="*/ 656869 h 2228551"/>
                  <a:gd name="connsiteX4" fmla="*/ 403236 w 1854293"/>
                  <a:gd name="connsiteY4" fmla="*/ 169466 h 2228551"/>
                  <a:gd name="connsiteX5" fmla="*/ 987068 w 1854293"/>
                  <a:gd name="connsiteY5" fmla="*/ 11130 h 2228551"/>
                  <a:gd name="connsiteX6" fmla="*/ 1459049 w 1854293"/>
                  <a:gd name="connsiteY6" fmla="*/ 16407 h 2228551"/>
                  <a:gd name="connsiteX7" fmla="*/ 1854293 w 1854293"/>
                  <a:gd name="connsiteY7" fmla="*/ 18090 h 2228551"/>
                  <a:gd name="connsiteX0" fmla="*/ 4265 w 1854293"/>
                  <a:gd name="connsiteY0" fmla="*/ 2234470 h 2234470"/>
                  <a:gd name="connsiteX1" fmla="*/ 1337 w 1854293"/>
                  <a:gd name="connsiteY1" fmla="*/ 1841956 h 2234470"/>
                  <a:gd name="connsiteX2" fmla="*/ 46038 w 1854293"/>
                  <a:gd name="connsiteY2" fmla="*/ 1239107 h 2234470"/>
                  <a:gd name="connsiteX3" fmla="*/ 116992 w 1854293"/>
                  <a:gd name="connsiteY3" fmla="*/ 662788 h 2234470"/>
                  <a:gd name="connsiteX4" fmla="*/ 403236 w 1854293"/>
                  <a:gd name="connsiteY4" fmla="*/ 175385 h 2234470"/>
                  <a:gd name="connsiteX5" fmla="*/ 987068 w 1854293"/>
                  <a:gd name="connsiteY5" fmla="*/ 17049 h 2234470"/>
                  <a:gd name="connsiteX6" fmla="*/ 1459049 w 1854293"/>
                  <a:gd name="connsiteY6" fmla="*/ 7875 h 2234470"/>
                  <a:gd name="connsiteX7" fmla="*/ 1854293 w 1854293"/>
                  <a:gd name="connsiteY7" fmla="*/ 24009 h 2234470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9049 w 1859621"/>
                  <a:gd name="connsiteY6" fmla="*/ 7950 h 2234545"/>
                  <a:gd name="connsiteX7" fmla="*/ 1859621 w 1859621"/>
                  <a:gd name="connsiteY7" fmla="*/ 0 h 2234545"/>
                  <a:gd name="connsiteX0" fmla="*/ 4265 w 1859621"/>
                  <a:gd name="connsiteY0" fmla="*/ 2234545 h 2234545"/>
                  <a:gd name="connsiteX1" fmla="*/ 1337 w 1859621"/>
                  <a:gd name="connsiteY1" fmla="*/ 1842031 h 2234545"/>
                  <a:gd name="connsiteX2" fmla="*/ 46038 w 1859621"/>
                  <a:gd name="connsiteY2" fmla="*/ 1239182 h 2234545"/>
                  <a:gd name="connsiteX3" fmla="*/ 116992 w 1859621"/>
                  <a:gd name="connsiteY3" fmla="*/ 662863 h 2234545"/>
                  <a:gd name="connsiteX4" fmla="*/ 403236 w 1859621"/>
                  <a:gd name="connsiteY4" fmla="*/ 175460 h 2234545"/>
                  <a:gd name="connsiteX5" fmla="*/ 987068 w 1859621"/>
                  <a:gd name="connsiteY5" fmla="*/ 17124 h 2234545"/>
                  <a:gd name="connsiteX6" fmla="*/ 1453724 w 1859621"/>
                  <a:gd name="connsiteY6" fmla="*/ 22401 h 2234545"/>
                  <a:gd name="connsiteX7" fmla="*/ 1859621 w 1859621"/>
                  <a:gd name="connsiteY7" fmla="*/ 0 h 2234545"/>
                  <a:gd name="connsiteX0" fmla="*/ 4265 w 1859621"/>
                  <a:gd name="connsiteY0" fmla="*/ 2243967 h 2243967"/>
                  <a:gd name="connsiteX1" fmla="*/ 1337 w 1859621"/>
                  <a:gd name="connsiteY1" fmla="*/ 1851453 h 2243967"/>
                  <a:gd name="connsiteX2" fmla="*/ 46038 w 1859621"/>
                  <a:gd name="connsiteY2" fmla="*/ 1248604 h 2243967"/>
                  <a:gd name="connsiteX3" fmla="*/ 116992 w 1859621"/>
                  <a:gd name="connsiteY3" fmla="*/ 672285 h 2243967"/>
                  <a:gd name="connsiteX4" fmla="*/ 403236 w 1859621"/>
                  <a:gd name="connsiteY4" fmla="*/ 184882 h 2243967"/>
                  <a:gd name="connsiteX5" fmla="*/ 987068 w 1859621"/>
                  <a:gd name="connsiteY5" fmla="*/ 26546 h 2243967"/>
                  <a:gd name="connsiteX6" fmla="*/ 1453724 w 1859621"/>
                  <a:gd name="connsiteY6" fmla="*/ 2921 h 2243967"/>
                  <a:gd name="connsiteX7" fmla="*/ 1859621 w 1859621"/>
                  <a:gd name="connsiteY7" fmla="*/ 9422 h 2243967"/>
                  <a:gd name="connsiteX0" fmla="*/ 4265 w 1870274"/>
                  <a:gd name="connsiteY0" fmla="*/ 2253812 h 2253812"/>
                  <a:gd name="connsiteX1" fmla="*/ 1337 w 1870274"/>
                  <a:gd name="connsiteY1" fmla="*/ 1861298 h 2253812"/>
                  <a:gd name="connsiteX2" fmla="*/ 46038 w 1870274"/>
                  <a:gd name="connsiteY2" fmla="*/ 1258449 h 2253812"/>
                  <a:gd name="connsiteX3" fmla="*/ 116992 w 1870274"/>
                  <a:gd name="connsiteY3" fmla="*/ 682130 h 2253812"/>
                  <a:gd name="connsiteX4" fmla="*/ 403236 w 1870274"/>
                  <a:gd name="connsiteY4" fmla="*/ 194727 h 2253812"/>
                  <a:gd name="connsiteX5" fmla="*/ 987068 w 1870274"/>
                  <a:gd name="connsiteY5" fmla="*/ 36391 h 2253812"/>
                  <a:gd name="connsiteX6" fmla="*/ 1453724 w 1870274"/>
                  <a:gd name="connsiteY6" fmla="*/ 12766 h 2253812"/>
                  <a:gd name="connsiteX7" fmla="*/ 1870274 w 1870274"/>
                  <a:gd name="connsiteY7" fmla="*/ 0 h 2253812"/>
                  <a:gd name="connsiteX0" fmla="*/ 3297 w 1869306"/>
                  <a:gd name="connsiteY0" fmla="*/ 2253812 h 2253812"/>
                  <a:gd name="connsiteX1" fmla="*/ 369 w 1869306"/>
                  <a:gd name="connsiteY1" fmla="*/ 1861298 h 2253812"/>
                  <a:gd name="connsiteX2" fmla="*/ 13114 w 1869306"/>
                  <a:gd name="connsiteY2" fmla="*/ 1248814 h 2253812"/>
                  <a:gd name="connsiteX3" fmla="*/ 116024 w 1869306"/>
                  <a:gd name="connsiteY3" fmla="*/ 682130 h 2253812"/>
                  <a:gd name="connsiteX4" fmla="*/ 402268 w 1869306"/>
                  <a:gd name="connsiteY4" fmla="*/ 194727 h 2253812"/>
                  <a:gd name="connsiteX5" fmla="*/ 986100 w 1869306"/>
                  <a:gd name="connsiteY5" fmla="*/ 36391 h 2253812"/>
                  <a:gd name="connsiteX6" fmla="*/ 1452756 w 1869306"/>
                  <a:gd name="connsiteY6" fmla="*/ 12766 h 2253812"/>
                  <a:gd name="connsiteX7" fmla="*/ 1869306 w 1869306"/>
                  <a:gd name="connsiteY7" fmla="*/ 0 h 2253812"/>
                  <a:gd name="connsiteX0" fmla="*/ 4002 w 1870011"/>
                  <a:gd name="connsiteY0" fmla="*/ 2253812 h 2253812"/>
                  <a:gd name="connsiteX1" fmla="*/ 1074 w 1870011"/>
                  <a:gd name="connsiteY1" fmla="*/ 1861298 h 2253812"/>
                  <a:gd name="connsiteX2" fmla="*/ 40449 w 1870011"/>
                  <a:gd name="connsiteY2" fmla="*/ 1243998 h 2253812"/>
                  <a:gd name="connsiteX3" fmla="*/ 116729 w 1870011"/>
                  <a:gd name="connsiteY3" fmla="*/ 682130 h 2253812"/>
                  <a:gd name="connsiteX4" fmla="*/ 402973 w 1870011"/>
                  <a:gd name="connsiteY4" fmla="*/ 194727 h 2253812"/>
                  <a:gd name="connsiteX5" fmla="*/ 986805 w 1870011"/>
                  <a:gd name="connsiteY5" fmla="*/ 36391 h 2253812"/>
                  <a:gd name="connsiteX6" fmla="*/ 1453461 w 1870011"/>
                  <a:gd name="connsiteY6" fmla="*/ 12766 h 2253812"/>
                  <a:gd name="connsiteX7" fmla="*/ 1870011 w 1870011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116060 w 1869342"/>
                  <a:gd name="connsiteY3" fmla="*/ 682130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402304 w 1869342"/>
                  <a:gd name="connsiteY4" fmla="*/ 194727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986136 w 1869342"/>
                  <a:gd name="connsiteY5" fmla="*/ 36391 h 2253812"/>
                  <a:gd name="connsiteX6" fmla="*/ 1452792 w 1869342"/>
                  <a:gd name="connsiteY6" fmla="*/ 12766 h 2253812"/>
                  <a:gd name="connsiteX7" fmla="*/ 1869342 w 1869342"/>
                  <a:gd name="connsiteY7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6136 w 1869342"/>
                  <a:gd name="connsiteY6" fmla="*/ 36391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343719 w 1869342"/>
                  <a:gd name="connsiteY4" fmla="*/ 161009 h 2253812"/>
                  <a:gd name="connsiteX5" fmla="*/ 718872 w 1869342"/>
                  <a:gd name="connsiteY5" fmla="*/ 39108 h 2253812"/>
                  <a:gd name="connsiteX6" fmla="*/ 980810 w 1869342"/>
                  <a:gd name="connsiteY6" fmla="*/ 17123 h 2253812"/>
                  <a:gd name="connsiteX7" fmla="*/ 1452792 w 1869342"/>
                  <a:gd name="connsiteY7" fmla="*/ 12766 h 2253812"/>
                  <a:gd name="connsiteX8" fmla="*/ 1869342 w 1869342"/>
                  <a:gd name="connsiteY8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718872 w 1869342"/>
                  <a:gd name="connsiteY6" fmla="*/ 39108 h 2253812"/>
                  <a:gd name="connsiteX7" fmla="*/ 980810 w 1869342"/>
                  <a:gd name="connsiteY7" fmla="*/ 17123 h 2253812"/>
                  <a:gd name="connsiteX8" fmla="*/ 1452792 w 1869342"/>
                  <a:gd name="connsiteY8" fmla="*/ 12766 h 2253812"/>
                  <a:gd name="connsiteX9" fmla="*/ 1869342 w 1869342"/>
                  <a:gd name="connsiteY9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43719 w 1869342"/>
                  <a:gd name="connsiteY5" fmla="*/ 161009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718872 w 1869342"/>
                  <a:gd name="connsiteY7" fmla="*/ 39108 h 2253812"/>
                  <a:gd name="connsiteX8" fmla="*/ 980810 w 1869342"/>
                  <a:gd name="connsiteY8" fmla="*/ 17123 h 2253812"/>
                  <a:gd name="connsiteX9" fmla="*/ 1452792 w 1869342"/>
                  <a:gd name="connsiteY9" fmla="*/ 12766 h 2253812"/>
                  <a:gd name="connsiteX10" fmla="*/ 1869342 w 1869342"/>
                  <a:gd name="connsiteY10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18872 w 1869342"/>
                  <a:gd name="connsiteY8" fmla="*/ 39108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101729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3333 w 1869342"/>
                  <a:gd name="connsiteY0" fmla="*/ 2253812 h 2253812"/>
                  <a:gd name="connsiteX1" fmla="*/ 405 w 1869342"/>
                  <a:gd name="connsiteY1" fmla="*/ 1861298 h 2253812"/>
                  <a:gd name="connsiteX2" fmla="*/ 23801 w 1869342"/>
                  <a:gd name="connsiteY2" fmla="*/ 1239181 h 2253812"/>
                  <a:gd name="connsiteX3" fmla="*/ 84103 w 1869342"/>
                  <a:gd name="connsiteY3" fmla="*/ 653228 h 2253812"/>
                  <a:gd name="connsiteX4" fmla="*/ 244842 w 1869342"/>
                  <a:gd name="connsiteY4" fmla="*/ 246236 h 2253812"/>
                  <a:gd name="connsiteX5" fmla="*/ 327740 w 1869342"/>
                  <a:gd name="connsiteY5" fmla="*/ 151374 h 2253812"/>
                  <a:gd name="connsiteX6" fmla="*/ 431259 w 1869342"/>
                  <a:gd name="connsiteY6" fmla="*/ 87278 h 2253812"/>
                  <a:gd name="connsiteX7" fmla="*/ 548434 w 1869342"/>
                  <a:gd name="connsiteY7" fmla="*/ 48743 h 2253812"/>
                  <a:gd name="connsiteX8" fmla="*/ 708219 w 1869342"/>
                  <a:gd name="connsiteY8" fmla="*/ 24657 h 2253812"/>
                  <a:gd name="connsiteX9" fmla="*/ 980810 w 1869342"/>
                  <a:gd name="connsiteY9" fmla="*/ 17123 h 2253812"/>
                  <a:gd name="connsiteX10" fmla="*/ 1452792 w 1869342"/>
                  <a:gd name="connsiteY10" fmla="*/ 12766 h 2253812"/>
                  <a:gd name="connsiteX11" fmla="*/ 1869342 w 1869342"/>
                  <a:gd name="connsiteY11" fmla="*/ 0 h 2253812"/>
                  <a:gd name="connsiteX0" fmla="*/ 0 w 1866009"/>
                  <a:gd name="connsiteY0" fmla="*/ 2253812 h 2253812"/>
                  <a:gd name="connsiteX1" fmla="*/ 13051 w 1866009"/>
                  <a:gd name="connsiteY1" fmla="*/ 1851663 h 2253812"/>
                  <a:gd name="connsiteX2" fmla="*/ 20468 w 1866009"/>
                  <a:gd name="connsiteY2" fmla="*/ 1239181 h 2253812"/>
                  <a:gd name="connsiteX3" fmla="*/ 80770 w 1866009"/>
                  <a:gd name="connsiteY3" fmla="*/ 653228 h 2253812"/>
                  <a:gd name="connsiteX4" fmla="*/ 241509 w 1866009"/>
                  <a:gd name="connsiteY4" fmla="*/ 246236 h 2253812"/>
                  <a:gd name="connsiteX5" fmla="*/ 324407 w 1866009"/>
                  <a:gd name="connsiteY5" fmla="*/ 151374 h 2253812"/>
                  <a:gd name="connsiteX6" fmla="*/ 427926 w 1866009"/>
                  <a:gd name="connsiteY6" fmla="*/ 87278 h 2253812"/>
                  <a:gd name="connsiteX7" fmla="*/ 545101 w 1866009"/>
                  <a:gd name="connsiteY7" fmla="*/ 48743 h 2253812"/>
                  <a:gd name="connsiteX8" fmla="*/ 704886 w 1866009"/>
                  <a:gd name="connsiteY8" fmla="*/ 24657 h 2253812"/>
                  <a:gd name="connsiteX9" fmla="*/ 977477 w 1866009"/>
                  <a:gd name="connsiteY9" fmla="*/ 17123 h 2253812"/>
                  <a:gd name="connsiteX10" fmla="*/ 1449459 w 1866009"/>
                  <a:gd name="connsiteY10" fmla="*/ 12766 h 2253812"/>
                  <a:gd name="connsiteX11" fmla="*/ 1866009 w 1866009"/>
                  <a:gd name="connsiteY11" fmla="*/ 0 h 2253812"/>
                  <a:gd name="connsiteX0" fmla="*/ 0 w 1882775"/>
                  <a:gd name="connsiteY0" fmla="*/ 2244410 h 2244410"/>
                  <a:gd name="connsiteX1" fmla="*/ 13051 w 1882775"/>
                  <a:gd name="connsiteY1" fmla="*/ 1842261 h 2244410"/>
                  <a:gd name="connsiteX2" fmla="*/ 20468 w 1882775"/>
                  <a:gd name="connsiteY2" fmla="*/ 1229779 h 2244410"/>
                  <a:gd name="connsiteX3" fmla="*/ 80770 w 1882775"/>
                  <a:gd name="connsiteY3" fmla="*/ 643826 h 2244410"/>
                  <a:gd name="connsiteX4" fmla="*/ 241509 w 1882775"/>
                  <a:gd name="connsiteY4" fmla="*/ 236834 h 2244410"/>
                  <a:gd name="connsiteX5" fmla="*/ 324407 w 1882775"/>
                  <a:gd name="connsiteY5" fmla="*/ 141972 h 2244410"/>
                  <a:gd name="connsiteX6" fmla="*/ 427926 w 1882775"/>
                  <a:gd name="connsiteY6" fmla="*/ 77876 h 2244410"/>
                  <a:gd name="connsiteX7" fmla="*/ 545101 w 1882775"/>
                  <a:gd name="connsiteY7" fmla="*/ 39341 h 2244410"/>
                  <a:gd name="connsiteX8" fmla="*/ 704886 w 1882775"/>
                  <a:gd name="connsiteY8" fmla="*/ 15255 h 2244410"/>
                  <a:gd name="connsiteX9" fmla="*/ 977477 w 1882775"/>
                  <a:gd name="connsiteY9" fmla="*/ 7721 h 2244410"/>
                  <a:gd name="connsiteX10" fmla="*/ 1449459 w 1882775"/>
                  <a:gd name="connsiteY10" fmla="*/ 3364 h 2244410"/>
                  <a:gd name="connsiteX11" fmla="*/ 1882775 w 1882775"/>
                  <a:gd name="connsiteY11" fmla="*/ 5759 h 2244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82775" h="2244410">
                    <a:moveTo>
                      <a:pt x="0" y="2244410"/>
                    </a:moveTo>
                    <a:cubicBezTo>
                      <a:pt x="13252" y="2117851"/>
                      <a:pt x="9640" y="2011366"/>
                      <a:pt x="13051" y="1842261"/>
                    </a:cubicBezTo>
                    <a:cubicBezTo>
                      <a:pt x="16462" y="1673156"/>
                      <a:pt x="9182" y="1429518"/>
                      <a:pt x="20468" y="1229779"/>
                    </a:cubicBezTo>
                    <a:cubicBezTo>
                      <a:pt x="31754" y="1030040"/>
                      <a:pt x="43930" y="809317"/>
                      <a:pt x="80770" y="643826"/>
                    </a:cubicBezTo>
                    <a:cubicBezTo>
                      <a:pt x="117610" y="478335"/>
                      <a:pt x="198240" y="318870"/>
                      <a:pt x="241509" y="236834"/>
                    </a:cubicBezTo>
                    <a:cubicBezTo>
                      <a:pt x="306083" y="174065"/>
                      <a:pt x="293338" y="168465"/>
                      <a:pt x="324407" y="141972"/>
                    </a:cubicBezTo>
                    <a:cubicBezTo>
                      <a:pt x="355476" y="115479"/>
                      <a:pt x="390256" y="92573"/>
                      <a:pt x="427926" y="77876"/>
                    </a:cubicBezTo>
                    <a:cubicBezTo>
                      <a:pt x="465596" y="63179"/>
                      <a:pt x="497166" y="49778"/>
                      <a:pt x="545101" y="39341"/>
                    </a:cubicBezTo>
                    <a:cubicBezTo>
                      <a:pt x="593036" y="28904"/>
                      <a:pt x="633711" y="22933"/>
                      <a:pt x="704886" y="15255"/>
                    </a:cubicBezTo>
                    <a:cubicBezTo>
                      <a:pt x="776061" y="7577"/>
                      <a:pt x="853382" y="9703"/>
                      <a:pt x="977477" y="7721"/>
                    </a:cubicBezTo>
                    <a:cubicBezTo>
                      <a:pt x="1101572" y="5739"/>
                      <a:pt x="1323563" y="-1810"/>
                      <a:pt x="1449459" y="3364"/>
                    </a:cubicBezTo>
                    <a:cubicBezTo>
                      <a:pt x="1575355" y="-5913"/>
                      <a:pt x="1832417" y="7084"/>
                      <a:pt x="1882775" y="5759"/>
                    </a:cubicBezTo>
                  </a:path>
                </a:pathLst>
              </a:custGeom>
              <a:noFill/>
              <a:ln w="47625" cmpd="sng">
                <a:solidFill>
                  <a:schemeClr val="tx1"/>
                </a:solidFill>
              </a:ln>
              <a:scene3d>
                <a:camera prst="orthographicFront">
                  <a:rot lat="1080000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5" name="Přímá spojnice 94"/>
              <p:cNvCxnSpPr/>
              <p:nvPr/>
            </p:nvCxnSpPr>
            <p:spPr>
              <a:xfrm>
                <a:off x="3966171" y="428574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>
                <a:off x="4790918" y="3177873"/>
                <a:ext cx="0" cy="110490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Volný tvar 170"/>
            <p:cNvSpPr/>
            <p:nvPr/>
          </p:nvSpPr>
          <p:spPr>
            <a:xfrm>
              <a:off x="1339136" y="2156074"/>
              <a:ext cx="151499" cy="1693889"/>
            </a:xfrm>
            <a:custGeom>
              <a:avLst/>
              <a:gdLst>
                <a:gd name="connsiteX0" fmla="*/ 0 w 187559"/>
                <a:gd name="connsiteY0" fmla="*/ 0 h 1701384"/>
                <a:gd name="connsiteX1" fmla="*/ 187377 w 187559"/>
                <a:gd name="connsiteY1" fmla="*/ 1499017 h 1701384"/>
                <a:gd name="connsiteX2" fmla="*/ 37475 w 187559"/>
                <a:gd name="connsiteY2" fmla="*/ 1686394 h 1701384"/>
                <a:gd name="connsiteX0" fmla="*/ 0 w 157621"/>
                <a:gd name="connsiteY0" fmla="*/ 0 h 1686455"/>
                <a:gd name="connsiteX1" fmla="*/ 157397 w 157621"/>
                <a:gd name="connsiteY1" fmla="*/ 1416571 h 1686455"/>
                <a:gd name="connsiteX2" fmla="*/ 37475 w 157621"/>
                <a:gd name="connsiteY2" fmla="*/ 1686394 h 1686455"/>
                <a:gd name="connsiteX0" fmla="*/ 0 w 150048"/>
                <a:gd name="connsiteY0" fmla="*/ 0 h 1693971"/>
                <a:gd name="connsiteX1" fmla="*/ 149902 w 150048"/>
                <a:gd name="connsiteY1" fmla="*/ 1424066 h 1693971"/>
                <a:gd name="connsiteX2" fmla="*/ 29980 w 150048"/>
                <a:gd name="connsiteY2" fmla="*/ 1693889 h 1693971"/>
                <a:gd name="connsiteX0" fmla="*/ 0 w 151499"/>
                <a:gd name="connsiteY0" fmla="*/ 0 h 1693889"/>
                <a:gd name="connsiteX1" fmla="*/ 92425 w 151499"/>
                <a:gd name="connsiteY1" fmla="*/ 264837 h 1693889"/>
                <a:gd name="connsiteX2" fmla="*/ 149902 w 151499"/>
                <a:gd name="connsiteY2" fmla="*/ 1424066 h 1693889"/>
                <a:gd name="connsiteX3" fmla="*/ 29980 w 151499"/>
                <a:gd name="connsiteY3" fmla="*/ 1693889 h 16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99" h="1693889">
                  <a:moveTo>
                    <a:pt x="0" y="0"/>
                  </a:moveTo>
                  <a:cubicBezTo>
                    <a:pt x="6660" y="45389"/>
                    <a:pt x="67441" y="27493"/>
                    <a:pt x="92425" y="264837"/>
                  </a:cubicBezTo>
                  <a:cubicBezTo>
                    <a:pt x="117409" y="502181"/>
                    <a:pt x="160309" y="1185891"/>
                    <a:pt x="149902" y="1424066"/>
                  </a:cubicBezTo>
                  <a:cubicBezTo>
                    <a:pt x="139495" y="1662241"/>
                    <a:pt x="29980" y="1693889"/>
                    <a:pt x="29980" y="1693889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tailEnd type="stealth" w="lg" len="lg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2" name="Volný tvar 171"/>
            <p:cNvSpPr/>
            <p:nvPr/>
          </p:nvSpPr>
          <p:spPr>
            <a:xfrm>
              <a:off x="2972212" y="2156074"/>
              <a:ext cx="151499" cy="1693889"/>
            </a:xfrm>
            <a:custGeom>
              <a:avLst/>
              <a:gdLst>
                <a:gd name="connsiteX0" fmla="*/ 0 w 187559"/>
                <a:gd name="connsiteY0" fmla="*/ 0 h 1701384"/>
                <a:gd name="connsiteX1" fmla="*/ 187377 w 187559"/>
                <a:gd name="connsiteY1" fmla="*/ 1499017 h 1701384"/>
                <a:gd name="connsiteX2" fmla="*/ 37475 w 187559"/>
                <a:gd name="connsiteY2" fmla="*/ 1686394 h 1701384"/>
                <a:gd name="connsiteX0" fmla="*/ 0 w 157621"/>
                <a:gd name="connsiteY0" fmla="*/ 0 h 1686455"/>
                <a:gd name="connsiteX1" fmla="*/ 157397 w 157621"/>
                <a:gd name="connsiteY1" fmla="*/ 1416571 h 1686455"/>
                <a:gd name="connsiteX2" fmla="*/ 37475 w 157621"/>
                <a:gd name="connsiteY2" fmla="*/ 1686394 h 1686455"/>
                <a:gd name="connsiteX0" fmla="*/ 0 w 150048"/>
                <a:gd name="connsiteY0" fmla="*/ 0 h 1693971"/>
                <a:gd name="connsiteX1" fmla="*/ 149902 w 150048"/>
                <a:gd name="connsiteY1" fmla="*/ 1424066 h 1693971"/>
                <a:gd name="connsiteX2" fmla="*/ 29980 w 150048"/>
                <a:gd name="connsiteY2" fmla="*/ 1693889 h 1693971"/>
                <a:gd name="connsiteX0" fmla="*/ 0 w 151499"/>
                <a:gd name="connsiteY0" fmla="*/ 0 h 1693889"/>
                <a:gd name="connsiteX1" fmla="*/ 92425 w 151499"/>
                <a:gd name="connsiteY1" fmla="*/ 264837 h 1693889"/>
                <a:gd name="connsiteX2" fmla="*/ 149902 w 151499"/>
                <a:gd name="connsiteY2" fmla="*/ 1424066 h 1693889"/>
                <a:gd name="connsiteX3" fmla="*/ 29980 w 151499"/>
                <a:gd name="connsiteY3" fmla="*/ 1693889 h 16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99" h="1693889">
                  <a:moveTo>
                    <a:pt x="0" y="0"/>
                  </a:moveTo>
                  <a:cubicBezTo>
                    <a:pt x="6660" y="45389"/>
                    <a:pt x="67441" y="27493"/>
                    <a:pt x="92425" y="264837"/>
                  </a:cubicBezTo>
                  <a:cubicBezTo>
                    <a:pt x="117409" y="502181"/>
                    <a:pt x="160309" y="1185891"/>
                    <a:pt x="149902" y="1424066"/>
                  </a:cubicBezTo>
                  <a:cubicBezTo>
                    <a:pt x="139495" y="1662241"/>
                    <a:pt x="29980" y="1693889"/>
                    <a:pt x="29980" y="1693889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tailEnd type="stealth" w="lg" len="lg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3" name="Volný tvar 172"/>
            <p:cNvSpPr/>
            <p:nvPr/>
          </p:nvSpPr>
          <p:spPr>
            <a:xfrm>
              <a:off x="4636525" y="2156074"/>
              <a:ext cx="151499" cy="1693889"/>
            </a:xfrm>
            <a:custGeom>
              <a:avLst/>
              <a:gdLst>
                <a:gd name="connsiteX0" fmla="*/ 0 w 187559"/>
                <a:gd name="connsiteY0" fmla="*/ 0 h 1701384"/>
                <a:gd name="connsiteX1" fmla="*/ 187377 w 187559"/>
                <a:gd name="connsiteY1" fmla="*/ 1499017 h 1701384"/>
                <a:gd name="connsiteX2" fmla="*/ 37475 w 187559"/>
                <a:gd name="connsiteY2" fmla="*/ 1686394 h 1701384"/>
                <a:gd name="connsiteX0" fmla="*/ 0 w 157621"/>
                <a:gd name="connsiteY0" fmla="*/ 0 h 1686455"/>
                <a:gd name="connsiteX1" fmla="*/ 157397 w 157621"/>
                <a:gd name="connsiteY1" fmla="*/ 1416571 h 1686455"/>
                <a:gd name="connsiteX2" fmla="*/ 37475 w 157621"/>
                <a:gd name="connsiteY2" fmla="*/ 1686394 h 1686455"/>
                <a:gd name="connsiteX0" fmla="*/ 0 w 150048"/>
                <a:gd name="connsiteY0" fmla="*/ 0 h 1693971"/>
                <a:gd name="connsiteX1" fmla="*/ 149902 w 150048"/>
                <a:gd name="connsiteY1" fmla="*/ 1424066 h 1693971"/>
                <a:gd name="connsiteX2" fmla="*/ 29980 w 150048"/>
                <a:gd name="connsiteY2" fmla="*/ 1693889 h 1693971"/>
                <a:gd name="connsiteX0" fmla="*/ 0 w 151499"/>
                <a:gd name="connsiteY0" fmla="*/ 0 h 1693889"/>
                <a:gd name="connsiteX1" fmla="*/ 92425 w 151499"/>
                <a:gd name="connsiteY1" fmla="*/ 264837 h 1693889"/>
                <a:gd name="connsiteX2" fmla="*/ 149902 w 151499"/>
                <a:gd name="connsiteY2" fmla="*/ 1424066 h 1693889"/>
                <a:gd name="connsiteX3" fmla="*/ 29980 w 151499"/>
                <a:gd name="connsiteY3" fmla="*/ 1693889 h 16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99" h="1693889">
                  <a:moveTo>
                    <a:pt x="0" y="0"/>
                  </a:moveTo>
                  <a:cubicBezTo>
                    <a:pt x="6660" y="45389"/>
                    <a:pt x="67441" y="27493"/>
                    <a:pt x="92425" y="264837"/>
                  </a:cubicBezTo>
                  <a:cubicBezTo>
                    <a:pt x="117409" y="502181"/>
                    <a:pt x="160309" y="1185891"/>
                    <a:pt x="149902" y="1424066"/>
                  </a:cubicBezTo>
                  <a:cubicBezTo>
                    <a:pt x="139495" y="1662241"/>
                    <a:pt x="29980" y="1693889"/>
                    <a:pt x="29980" y="1693889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tailEnd type="stealth" w="lg" len="lg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7" name="Volný tvar 236"/>
            <p:cNvSpPr/>
            <p:nvPr/>
          </p:nvSpPr>
          <p:spPr>
            <a:xfrm>
              <a:off x="2123729" y="2529574"/>
              <a:ext cx="216024" cy="2279171"/>
            </a:xfrm>
            <a:custGeom>
              <a:avLst/>
              <a:gdLst>
                <a:gd name="connsiteX0" fmla="*/ 0 w 187559"/>
                <a:gd name="connsiteY0" fmla="*/ 0 h 1701384"/>
                <a:gd name="connsiteX1" fmla="*/ 187377 w 187559"/>
                <a:gd name="connsiteY1" fmla="*/ 1499017 h 1701384"/>
                <a:gd name="connsiteX2" fmla="*/ 37475 w 187559"/>
                <a:gd name="connsiteY2" fmla="*/ 1686394 h 1701384"/>
                <a:gd name="connsiteX0" fmla="*/ 0 w 157621"/>
                <a:gd name="connsiteY0" fmla="*/ 0 h 1686455"/>
                <a:gd name="connsiteX1" fmla="*/ 157397 w 157621"/>
                <a:gd name="connsiteY1" fmla="*/ 1416571 h 1686455"/>
                <a:gd name="connsiteX2" fmla="*/ 37475 w 157621"/>
                <a:gd name="connsiteY2" fmla="*/ 1686394 h 1686455"/>
                <a:gd name="connsiteX0" fmla="*/ 0 w 150048"/>
                <a:gd name="connsiteY0" fmla="*/ 0 h 1693971"/>
                <a:gd name="connsiteX1" fmla="*/ 149902 w 150048"/>
                <a:gd name="connsiteY1" fmla="*/ 1424066 h 1693971"/>
                <a:gd name="connsiteX2" fmla="*/ 29980 w 150048"/>
                <a:gd name="connsiteY2" fmla="*/ 1693889 h 1693971"/>
                <a:gd name="connsiteX0" fmla="*/ 0 w 151499"/>
                <a:gd name="connsiteY0" fmla="*/ 0 h 1693889"/>
                <a:gd name="connsiteX1" fmla="*/ 92425 w 151499"/>
                <a:gd name="connsiteY1" fmla="*/ 264837 h 1693889"/>
                <a:gd name="connsiteX2" fmla="*/ 149902 w 151499"/>
                <a:gd name="connsiteY2" fmla="*/ 1424066 h 1693889"/>
                <a:gd name="connsiteX3" fmla="*/ 29980 w 151499"/>
                <a:gd name="connsiteY3" fmla="*/ 1693889 h 16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99" h="1693889">
                  <a:moveTo>
                    <a:pt x="0" y="0"/>
                  </a:moveTo>
                  <a:cubicBezTo>
                    <a:pt x="6660" y="45389"/>
                    <a:pt x="67441" y="27493"/>
                    <a:pt x="92425" y="264837"/>
                  </a:cubicBezTo>
                  <a:cubicBezTo>
                    <a:pt x="117409" y="502181"/>
                    <a:pt x="160309" y="1185891"/>
                    <a:pt x="149902" y="1424066"/>
                  </a:cubicBezTo>
                  <a:cubicBezTo>
                    <a:pt x="139495" y="1662241"/>
                    <a:pt x="29980" y="1693889"/>
                    <a:pt x="29980" y="1693889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tailEnd type="stealth" w="lg" len="lg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8" name="Volný tvar 237"/>
            <p:cNvSpPr/>
            <p:nvPr/>
          </p:nvSpPr>
          <p:spPr>
            <a:xfrm>
              <a:off x="3779912" y="2529574"/>
              <a:ext cx="216024" cy="2279171"/>
            </a:xfrm>
            <a:custGeom>
              <a:avLst/>
              <a:gdLst>
                <a:gd name="connsiteX0" fmla="*/ 0 w 187559"/>
                <a:gd name="connsiteY0" fmla="*/ 0 h 1701384"/>
                <a:gd name="connsiteX1" fmla="*/ 187377 w 187559"/>
                <a:gd name="connsiteY1" fmla="*/ 1499017 h 1701384"/>
                <a:gd name="connsiteX2" fmla="*/ 37475 w 187559"/>
                <a:gd name="connsiteY2" fmla="*/ 1686394 h 1701384"/>
                <a:gd name="connsiteX0" fmla="*/ 0 w 157621"/>
                <a:gd name="connsiteY0" fmla="*/ 0 h 1686455"/>
                <a:gd name="connsiteX1" fmla="*/ 157397 w 157621"/>
                <a:gd name="connsiteY1" fmla="*/ 1416571 h 1686455"/>
                <a:gd name="connsiteX2" fmla="*/ 37475 w 157621"/>
                <a:gd name="connsiteY2" fmla="*/ 1686394 h 1686455"/>
                <a:gd name="connsiteX0" fmla="*/ 0 w 150048"/>
                <a:gd name="connsiteY0" fmla="*/ 0 h 1693971"/>
                <a:gd name="connsiteX1" fmla="*/ 149902 w 150048"/>
                <a:gd name="connsiteY1" fmla="*/ 1424066 h 1693971"/>
                <a:gd name="connsiteX2" fmla="*/ 29980 w 150048"/>
                <a:gd name="connsiteY2" fmla="*/ 1693889 h 1693971"/>
                <a:gd name="connsiteX0" fmla="*/ 0 w 151499"/>
                <a:gd name="connsiteY0" fmla="*/ 0 h 1693889"/>
                <a:gd name="connsiteX1" fmla="*/ 92425 w 151499"/>
                <a:gd name="connsiteY1" fmla="*/ 264837 h 1693889"/>
                <a:gd name="connsiteX2" fmla="*/ 149902 w 151499"/>
                <a:gd name="connsiteY2" fmla="*/ 1424066 h 1693889"/>
                <a:gd name="connsiteX3" fmla="*/ 29980 w 151499"/>
                <a:gd name="connsiteY3" fmla="*/ 1693889 h 16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499" h="1693889">
                  <a:moveTo>
                    <a:pt x="0" y="0"/>
                  </a:moveTo>
                  <a:cubicBezTo>
                    <a:pt x="6660" y="45389"/>
                    <a:pt x="67441" y="27493"/>
                    <a:pt x="92425" y="264837"/>
                  </a:cubicBezTo>
                  <a:cubicBezTo>
                    <a:pt x="117409" y="502181"/>
                    <a:pt x="160309" y="1185891"/>
                    <a:pt x="149902" y="1424066"/>
                  </a:cubicBezTo>
                  <a:cubicBezTo>
                    <a:pt x="139495" y="1662241"/>
                    <a:pt x="29980" y="1693889"/>
                    <a:pt x="29980" y="1693889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tailEnd type="stealth" w="lg" len="lg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11574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endParaRPr lang="cs-CZ" sz="2400" dirty="0"/>
          </a:p>
          <a:p>
            <a:pPr marL="0" lvl="1" algn="ctr"/>
            <a:r>
              <a:rPr lang="cs-CZ" sz="2400" dirty="0"/>
              <a:t>... a zadrží nízké kmitočty – je z nich nula.</a:t>
            </a:r>
          </a:p>
        </p:txBody>
      </p:sp>
      <p:sp>
        <p:nvSpPr>
          <p:cNvPr id="153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Horní propust – časové průběhy</a:t>
            </a:r>
          </a:p>
        </p:txBody>
      </p:sp>
      <p:grpSp>
        <p:nvGrpSpPr>
          <p:cNvPr id="76" name="Skupina 75"/>
          <p:cNvGrpSpPr/>
          <p:nvPr/>
        </p:nvGrpSpPr>
        <p:grpSpPr>
          <a:xfrm>
            <a:off x="251520" y="1444364"/>
            <a:ext cx="5419209" cy="4320131"/>
            <a:chOff x="251520" y="1444364"/>
            <a:chExt cx="5419209" cy="4320131"/>
          </a:xfrm>
        </p:grpSpPr>
        <p:sp>
          <p:nvSpPr>
            <p:cNvPr id="84" name="Obdélník 83"/>
            <p:cNvSpPr/>
            <p:nvPr/>
          </p:nvSpPr>
          <p:spPr>
            <a:xfrm>
              <a:off x="251520" y="1444364"/>
              <a:ext cx="5419209" cy="4320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5" name="TextovéPole 84"/>
            <p:cNvSpPr txBox="1"/>
            <p:nvPr/>
          </p:nvSpPr>
          <p:spPr>
            <a:xfrm>
              <a:off x="4983083" y="5324400"/>
              <a:ext cx="235279" cy="336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</a:t>
              </a:r>
            </a:p>
          </p:txBody>
        </p:sp>
        <p:cxnSp>
          <p:nvCxnSpPr>
            <p:cNvPr id="86" name="Přímá spojnice 85"/>
            <p:cNvCxnSpPr/>
            <p:nvPr/>
          </p:nvCxnSpPr>
          <p:spPr>
            <a:xfrm flipH="1">
              <a:off x="1507710" y="2948683"/>
              <a:ext cx="1434" cy="13937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Přímá spojnice 86"/>
            <p:cNvCxnSpPr/>
            <p:nvPr/>
          </p:nvCxnSpPr>
          <p:spPr>
            <a:xfrm>
              <a:off x="2331761" y="2948683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Přímá spojnice 87"/>
            <p:cNvCxnSpPr/>
            <p:nvPr/>
          </p:nvCxnSpPr>
          <p:spPr>
            <a:xfrm>
              <a:off x="678349" y="3066625"/>
              <a:ext cx="0" cy="16374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 flipV="1">
              <a:off x="646156" y="4264948"/>
              <a:ext cx="4883102" cy="6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Přímá spojnice se šipkou 95"/>
            <p:cNvCxnSpPr/>
            <p:nvPr/>
          </p:nvCxnSpPr>
          <p:spPr>
            <a:xfrm>
              <a:off x="5218362" y="5492824"/>
              <a:ext cx="289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nice 96"/>
            <p:cNvCxnSpPr/>
            <p:nvPr/>
          </p:nvCxnSpPr>
          <p:spPr>
            <a:xfrm>
              <a:off x="646156" y="3167711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ovéPole 138"/>
            <p:cNvSpPr txBox="1"/>
            <p:nvPr/>
          </p:nvSpPr>
          <p:spPr>
            <a:xfrm>
              <a:off x="251520" y="3076420"/>
              <a:ext cx="504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5V</a:t>
              </a:r>
            </a:p>
          </p:txBody>
        </p:sp>
        <p:cxnSp>
          <p:nvCxnSpPr>
            <p:cNvPr id="140" name="Přímá spojnice 139"/>
            <p:cNvCxnSpPr/>
            <p:nvPr/>
          </p:nvCxnSpPr>
          <p:spPr>
            <a:xfrm flipV="1">
              <a:off x="1508981" y="3167711"/>
              <a:ext cx="0" cy="110351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Přímá spojnice 140"/>
            <p:cNvCxnSpPr/>
            <p:nvPr/>
          </p:nvCxnSpPr>
          <p:spPr>
            <a:xfrm>
              <a:off x="1512536" y="3167711"/>
              <a:ext cx="83258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Přímá spojnice 141"/>
            <p:cNvCxnSpPr/>
            <p:nvPr/>
          </p:nvCxnSpPr>
          <p:spPr>
            <a:xfrm flipV="1">
              <a:off x="2331761" y="3167711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Volný tvar 142"/>
            <p:cNvSpPr/>
            <p:nvPr/>
          </p:nvSpPr>
          <p:spPr>
            <a:xfrm>
              <a:off x="680219" y="4283283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4" name="Přímá spojnice 143"/>
            <p:cNvCxnSpPr/>
            <p:nvPr/>
          </p:nvCxnSpPr>
          <p:spPr>
            <a:xfrm flipH="1">
              <a:off x="1507710" y="1721120"/>
              <a:ext cx="1434" cy="13937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Přímá spojnice 151"/>
            <p:cNvCxnSpPr/>
            <p:nvPr/>
          </p:nvCxnSpPr>
          <p:spPr>
            <a:xfrm>
              <a:off x="2331761" y="1721120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Přímá spojnice 155"/>
            <p:cNvCxnSpPr/>
            <p:nvPr/>
          </p:nvCxnSpPr>
          <p:spPr>
            <a:xfrm>
              <a:off x="678349" y="1477384"/>
              <a:ext cx="0" cy="16374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nice 156"/>
            <p:cNvCxnSpPr/>
            <p:nvPr/>
          </p:nvCxnSpPr>
          <p:spPr>
            <a:xfrm flipV="1">
              <a:off x="646156" y="3037385"/>
              <a:ext cx="4883102" cy="62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Přímá spojnice se šipkou 157"/>
            <p:cNvCxnSpPr/>
            <p:nvPr/>
          </p:nvCxnSpPr>
          <p:spPr>
            <a:xfrm flipV="1">
              <a:off x="611560" y="1502216"/>
              <a:ext cx="0" cy="284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ovéPole 158"/>
            <p:cNvSpPr txBox="1"/>
            <p:nvPr/>
          </p:nvSpPr>
          <p:spPr>
            <a:xfrm>
              <a:off x="344682" y="1553315"/>
              <a:ext cx="2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u</a:t>
              </a:r>
            </a:p>
          </p:txBody>
        </p:sp>
        <p:cxnSp>
          <p:nvCxnSpPr>
            <p:cNvPr id="160" name="Přímá spojnice 159"/>
            <p:cNvCxnSpPr/>
            <p:nvPr/>
          </p:nvCxnSpPr>
          <p:spPr>
            <a:xfrm>
              <a:off x="646156" y="1940148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ovéPole 160"/>
            <p:cNvSpPr txBox="1"/>
            <p:nvPr/>
          </p:nvSpPr>
          <p:spPr>
            <a:xfrm>
              <a:off x="251520" y="1848857"/>
              <a:ext cx="504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5V</a:t>
              </a:r>
            </a:p>
          </p:txBody>
        </p:sp>
        <p:cxnSp>
          <p:nvCxnSpPr>
            <p:cNvPr id="162" name="Přímá spojnice 161"/>
            <p:cNvCxnSpPr/>
            <p:nvPr/>
          </p:nvCxnSpPr>
          <p:spPr>
            <a:xfrm flipV="1">
              <a:off x="1508981" y="1940148"/>
              <a:ext cx="0" cy="110351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Přímá spojnice 162"/>
            <p:cNvCxnSpPr/>
            <p:nvPr/>
          </p:nvCxnSpPr>
          <p:spPr>
            <a:xfrm>
              <a:off x="1512536" y="1940148"/>
              <a:ext cx="83258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Přímá spojnice 163"/>
            <p:cNvCxnSpPr/>
            <p:nvPr/>
          </p:nvCxnSpPr>
          <p:spPr>
            <a:xfrm flipV="1">
              <a:off x="2331761" y="1940148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římá spojnice 164"/>
            <p:cNvCxnSpPr/>
            <p:nvPr/>
          </p:nvCxnSpPr>
          <p:spPr>
            <a:xfrm>
              <a:off x="3134719" y="2947965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nice 165"/>
            <p:cNvCxnSpPr/>
            <p:nvPr/>
          </p:nvCxnSpPr>
          <p:spPr>
            <a:xfrm flipV="1">
              <a:off x="3134719" y="3166993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nice 166"/>
            <p:cNvCxnSpPr/>
            <p:nvPr/>
          </p:nvCxnSpPr>
          <p:spPr>
            <a:xfrm>
              <a:off x="3134719" y="1720402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167"/>
            <p:cNvCxnSpPr/>
            <p:nvPr/>
          </p:nvCxnSpPr>
          <p:spPr>
            <a:xfrm flipV="1">
              <a:off x="3134719" y="1939430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nice 168"/>
            <p:cNvCxnSpPr/>
            <p:nvPr/>
          </p:nvCxnSpPr>
          <p:spPr>
            <a:xfrm>
              <a:off x="3964907" y="2944538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Přímá spojnice 169"/>
            <p:cNvCxnSpPr/>
            <p:nvPr/>
          </p:nvCxnSpPr>
          <p:spPr>
            <a:xfrm flipV="1">
              <a:off x="3964907" y="3163566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římá spojnice 170"/>
            <p:cNvCxnSpPr/>
            <p:nvPr/>
          </p:nvCxnSpPr>
          <p:spPr>
            <a:xfrm>
              <a:off x="3964907" y="1716975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Přímá spojnice 171"/>
            <p:cNvCxnSpPr/>
            <p:nvPr/>
          </p:nvCxnSpPr>
          <p:spPr>
            <a:xfrm flipV="1">
              <a:off x="3964907" y="1936003"/>
              <a:ext cx="0" cy="1178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Přímá spojnice 172"/>
            <p:cNvCxnSpPr/>
            <p:nvPr/>
          </p:nvCxnSpPr>
          <p:spPr>
            <a:xfrm>
              <a:off x="4775663" y="2985179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Přímá spojnice 173"/>
            <p:cNvCxnSpPr/>
            <p:nvPr/>
          </p:nvCxnSpPr>
          <p:spPr>
            <a:xfrm>
              <a:off x="4775663" y="1757616"/>
              <a:ext cx="0" cy="1321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Přímá spojnice 174"/>
            <p:cNvCxnSpPr/>
            <p:nvPr/>
          </p:nvCxnSpPr>
          <p:spPr>
            <a:xfrm flipH="1" flipV="1">
              <a:off x="4775663" y="1976645"/>
              <a:ext cx="10680" cy="106074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/>
            <p:cNvCxnSpPr/>
            <p:nvPr/>
          </p:nvCxnSpPr>
          <p:spPr>
            <a:xfrm>
              <a:off x="674967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římá spojnice 176"/>
            <p:cNvCxnSpPr/>
            <p:nvPr/>
          </p:nvCxnSpPr>
          <p:spPr>
            <a:xfrm>
              <a:off x="1508764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Přímá spojnice 177"/>
            <p:cNvCxnSpPr/>
            <p:nvPr/>
          </p:nvCxnSpPr>
          <p:spPr>
            <a:xfrm>
              <a:off x="2327841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Přímá spojnice 178"/>
            <p:cNvCxnSpPr/>
            <p:nvPr/>
          </p:nvCxnSpPr>
          <p:spPr>
            <a:xfrm>
              <a:off x="3138951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Přímá spojnice 179"/>
            <p:cNvCxnSpPr/>
            <p:nvPr/>
          </p:nvCxnSpPr>
          <p:spPr>
            <a:xfrm>
              <a:off x="3961607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Přímá spojnice 180"/>
            <p:cNvCxnSpPr/>
            <p:nvPr/>
          </p:nvCxnSpPr>
          <p:spPr>
            <a:xfrm>
              <a:off x="4775663" y="1940598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Přímá spojnice 181"/>
            <p:cNvCxnSpPr/>
            <p:nvPr/>
          </p:nvCxnSpPr>
          <p:spPr>
            <a:xfrm flipH="1">
              <a:off x="674967" y="3045498"/>
              <a:ext cx="8327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Přímá spojnice 182"/>
            <p:cNvCxnSpPr/>
            <p:nvPr/>
          </p:nvCxnSpPr>
          <p:spPr>
            <a:xfrm flipH="1">
              <a:off x="2313827" y="3045498"/>
              <a:ext cx="8327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Přímá spojnice 183"/>
            <p:cNvCxnSpPr/>
            <p:nvPr/>
          </p:nvCxnSpPr>
          <p:spPr>
            <a:xfrm flipH="1">
              <a:off x="3950539" y="3045498"/>
              <a:ext cx="8327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Přímá spojnice 184"/>
            <p:cNvCxnSpPr/>
            <p:nvPr/>
          </p:nvCxnSpPr>
          <p:spPr>
            <a:xfrm flipH="1">
              <a:off x="1512536" y="1948218"/>
              <a:ext cx="8327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Přímá spojnice 185"/>
            <p:cNvCxnSpPr/>
            <p:nvPr/>
          </p:nvCxnSpPr>
          <p:spPr>
            <a:xfrm flipH="1">
              <a:off x="3133427" y="1948218"/>
              <a:ext cx="8327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Přímá spojnice 186"/>
            <p:cNvCxnSpPr/>
            <p:nvPr/>
          </p:nvCxnSpPr>
          <p:spPr>
            <a:xfrm flipH="1">
              <a:off x="4786343" y="1948218"/>
              <a:ext cx="742915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Volný tvar 187"/>
            <p:cNvSpPr/>
            <p:nvPr/>
          </p:nvSpPr>
          <p:spPr>
            <a:xfrm>
              <a:off x="1513131" y="3176216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89" name="Přímá spojnice 188"/>
            <p:cNvCxnSpPr/>
            <p:nvPr/>
          </p:nvCxnSpPr>
          <p:spPr>
            <a:xfrm>
              <a:off x="646156" y="5392810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ovéPole 189"/>
            <p:cNvSpPr txBox="1"/>
            <p:nvPr/>
          </p:nvSpPr>
          <p:spPr>
            <a:xfrm>
              <a:off x="251520" y="5425941"/>
              <a:ext cx="504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-5V</a:t>
              </a:r>
            </a:p>
          </p:txBody>
        </p:sp>
        <p:sp>
          <p:nvSpPr>
            <p:cNvPr id="191" name="TextovéPole 190"/>
            <p:cNvSpPr txBox="1"/>
            <p:nvPr/>
          </p:nvSpPr>
          <p:spPr>
            <a:xfrm>
              <a:off x="251521" y="4101948"/>
              <a:ext cx="504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0V</a:t>
              </a:r>
            </a:p>
          </p:txBody>
        </p:sp>
        <p:cxnSp>
          <p:nvCxnSpPr>
            <p:cNvPr id="192" name="Přímá spojnice 191"/>
            <p:cNvCxnSpPr/>
            <p:nvPr/>
          </p:nvCxnSpPr>
          <p:spPr>
            <a:xfrm>
              <a:off x="687714" y="428328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Přímá spojnice 192"/>
            <p:cNvCxnSpPr/>
            <p:nvPr/>
          </p:nvCxnSpPr>
          <p:spPr>
            <a:xfrm>
              <a:off x="1512461" y="317541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Volný tvar 193"/>
            <p:cNvSpPr/>
            <p:nvPr/>
          </p:nvSpPr>
          <p:spPr>
            <a:xfrm>
              <a:off x="2327841" y="4285743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5" name="Volný tvar 194"/>
            <p:cNvSpPr/>
            <p:nvPr/>
          </p:nvSpPr>
          <p:spPr>
            <a:xfrm>
              <a:off x="3145763" y="3178676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96" name="Přímá spojnice 195"/>
            <p:cNvCxnSpPr/>
            <p:nvPr/>
          </p:nvCxnSpPr>
          <p:spPr>
            <a:xfrm>
              <a:off x="2335336" y="428574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Přímá spojnice 196"/>
            <p:cNvCxnSpPr/>
            <p:nvPr/>
          </p:nvCxnSpPr>
          <p:spPr>
            <a:xfrm>
              <a:off x="3145093" y="317787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Volný tvar 197"/>
            <p:cNvSpPr/>
            <p:nvPr/>
          </p:nvSpPr>
          <p:spPr>
            <a:xfrm>
              <a:off x="3958676" y="4285743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9" name="Volný tvar 198"/>
            <p:cNvSpPr/>
            <p:nvPr/>
          </p:nvSpPr>
          <p:spPr>
            <a:xfrm>
              <a:off x="4791588" y="3178676"/>
              <a:ext cx="841758" cy="1109527"/>
            </a:xfrm>
            <a:custGeom>
              <a:avLst/>
              <a:gdLst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74929 w 1844703"/>
                <a:gd name="connsiteY2" fmla="*/ 1200647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373711 w 1844703"/>
                <a:gd name="connsiteY3" fmla="*/ 691764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659958 w 1844703"/>
                <a:gd name="connsiteY4" fmla="*/ 286247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0463 h 2210463"/>
                <a:gd name="connsiteX1" fmla="*/ 55659 w 1844703"/>
                <a:gd name="connsiteY1" fmla="*/ 1789044 h 2210463"/>
                <a:gd name="connsiteX2" fmla="*/ 137645 w 1844703"/>
                <a:gd name="connsiteY2" fmla="*/ 1195830 h 2210463"/>
                <a:gd name="connsiteX3" fmla="*/ 261862 w 1844703"/>
                <a:gd name="connsiteY3" fmla="*/ 648412 h 2210463"/>
                <a:gd name="connsiteX4" fmla="*/ 526801 w 1844703"/>
                <a:gd name="connsiteY4" fmla="*/ 204361 h 2210463"/>
                <a:gd name="connsiteX5" fmla="*/ 1089329 w 1844703"/>
                <a:gd name="connsiteY5" fmla="*/ 55659 h 2210463"/>
                <a:gd name="connsiteX6" fmla="*/ 1518699 w 1844703"/>
                <a:gd name="connsiteY6" fmla="*/ 7952 h 2210463"/>
                <a:gd name="connsiteX7" fmla="*/ 1844703 w 1844703"/>
                <a:gd name="connsiteY7" fmla="*/ 0 h 2210463"/>
                <a:gd name="connsiteX0" fmla="*/ 0 w 1844703"/>
                <a:gd name="connsiteY0" fmla="*/ 2211802 h 2211802"/>
                <a:gd name="connsiteX1" fmla="*/ 55659 w 1844703"/>
                <a:gd name="connsiteY1" fmla="*/ 1790383 h 2211802"/>
                <a:gd name="connsiteX2" fmla="*/ 137645 w 1844703"/>
                <a:gd name="connsiteY2" fmla="*/ 1197169 h 2211802"/>
                <a:gd name="connsiteX3" fmla="*/ 261862 w 1844703"/>
                <a:gd name="connsiteY3" fmla="*/ 649751 h 2211802"/>
                <a:gd name="connsiteX4" fmla="*/ 526801 w 1844703"/>
                <a:gd name="connsiteY4" fmla="*/ 205700 h 2211802"/>
                <a:gd name="connsiteX5" fmla="*/ 1052045 w 1844703"/>
                <a:gd name="connsiteY5" fmla="*/ 13646 h 2211802"/>
                <a:gd name="connsiteX6" fmla="*/ 1518699 w 1844703"/>
                <a:gd name="connsiteY6" fmla="*/ 9291 h 2211802"/>
                <a:gd name="connsiteX7" fmla="*/ 1844703 w 1844703"/>
                <a:gd name="connsiteY7" fmla="*/ 1339 h 2211802"/>
                <a:gd name="connsiteX0" fmla="*/ 0 w 1844703"/>
                <a:gd name="connsiteY0" fmla="*/ 2237745 h 2237745"/>
                <a:gd name="connsiteX1" fmla="*/ 55659 w 1844703"/>
                <a:gd name="connsiteY1" fmla="*/ 1816326 h 2237745"/>
                <a:gd name="connsiteX2" fmla="*/ 137645 w 1844703"/>
                <a:gd name="connsiteY2" fmla="*/ 1223112 h 2237745"/>
                <a:gd name="connsiteX3" fmla="*/ 261862 w 1844703"/>
                <a:gd name="connsiteY3" fmla="*/ 675694 h 2237745"/>
                <a:gd name="connsiteX4" fmla="*/ 526801 w 1844703"/>
                <a:gd name="connsiteY4" fmla="*/ 231643 h 2237745"/>
                <a:gd name="connsiteX5" fmla="*/ 1052045 w 1844703"/>
                <a:gd name="connsiteY5" fmla="*/ 39589 h 2237745"/>
                <a:gd name="connsiteX6" fmla="*/ 1508045 w 1844703"/>
                <a:gd name="connsiteY6" fmla="*/ 1515 h 2237745"/>
                <a:gd name="connsiteX7" fmla="*/ 1844703 w 1844703"/>
                <a:gd name="connsiteY7" fmla="*/ 27282 h 2237745"/>
                <a:gd name="connsiteX0" fmla="*/ 0 w 1844703"/>
                <a:gd name="connsiteY0" fmla="*/ 2248998 h 2248998"/>
                <a:gd name="connsiteX1" fmla="*/ 55659 w 1844703"/>
                <a:gd name="connsiteY1" fmla="*/ 1827579 h 2248998"/>
                <a:gd name="connsiteX2" fmla="*/ 137645 w 1844703"/>
                <a:gd name="connsiteY2" fmla="*/ 1234365 h 2248998"/>
                <a:gd name="connsiteX3" fmla="*/ 261862 w 1844703"/>
                <a:gd name="connsiteY3" fmla="*/ 686947 h 2248998"/>
                <a:gd name="connsiteX4" fmla="*/ 526801 w 1844703"/>
                <a:gd name="connsiteY4" fmla="*/ 242896 h 2248998"/>
                <a:gd name="connsiteX5" fmla="*/ 1052045 w 1844703"/>
                <a:gd name="connsiteY5" fmla="*/ 50842 h 2248998"/>
                <a:gd name="connsiteX6" fmla="*/ 1508045 w 1844703"/>
                <a:gd name="connsiteY6" fmla="*/ 12768 h 2248998"/>
                <a:gd name="connsiteX7" fmla="*/ 1844703 w 1844703"/>
                <a:gd name="connsiteY7" fmla="*/ 0 h 2248998"/>
                <a:gd name="connsiteX0" fmla="*/ 0 w 1802093"/>
                <a:gd name="connsiteY0" fmla="*/ 2234547 h 2234547"/>
                <a:gd name="connsiteX1" fmla="*/ 13049 w 1802093"/>
                <a:gd name="connsiteY1" fmla="*/ 1827579 h 2234547"/>
                <a:gd name="connsiteX2" fmla="*/ 95035 w 1802093"/>
                <a:gd name="connsiteY2" fmla="*/ 1234365 h 2234547"/>
                <a:gd name="connsiteX3" fmla="*/ 219252 w 1802093"/>
                <a:gd name="connsiteY3" fmla="*/ 686947 h 2234547"/>
                <a:gd name="connsiteX4" fmla="*/ 484191 w 1802093"/>
                <a:gd name="connsiteY4" fmla="*/ 242896 h 2234547"/>
                <a:gd name="connsiteX5" fmla="*/ 1009435 w 1802093"/>
                <a:gd name="connsiteY5" fmla="*/ 50842 h 2234547"/>
                <a:gd name="connsiteX6" fmla="*/ 1465435 w 1802093"/>
                <a:gd name="connsiteY6" fmla="*/ 12768 h 2234547"/>
                <a:gd name="connsiteX7" fmla="*/ 1802093 w 1802093"/>
                <a:gd name="connsiteY7" fmla="*/ 0 h 2234547"/>
                <a:gd name="connsiteX0" fmla="*/ 0 w 1850028"/>
                <a:gd name="connsiteY0" fmla="*/ 2234547 h 2234547"/>
                <a:gd name="connsiteX1" fmla="*/ 13049 w 1850028"/>
                <a:gd name="connsiteY1" fmla="*/ 1827579 h 2234547"/>
                <a:gd name="connsiteX2" fmla="*/ 95035 w 1850028"/>
                <a:gd name="connsiteY2" fmla="*/ 1234365 h 2234547"/>
                <a:gd name="connsiteX3" fmla="*/ 219252 w 1850028"/>
                <a:gd name="connsiteY3" fmla="*/ 686947 h 2234547"/>
                <a:gd name="connsiteX4" fmla="*/ 484191 w 1850028"/>
                <a:gd name="connsiteY4" fmla="*/ 242896 h 2234547"/>
                <a:gd name="connsiteX5" fmla="*/ 1009435 w 1850028"/>
                <a:gd name="connsiteY5" fmla="*/ 50842 h 2234547"/>
                <a:gd name="connsiteX6" fmla="*/ 1465435 w 1850028"/>
                <a:gd name="connsiteY6" fmla="*/ 12768 h 2234547"/>
                <a:gd name="connsiteX7" fmla="*/ 1850028 w 1850028"/>
                <a:gd name="connsiteY7" fmla="*/ 0 h 2234547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95035 w 1850028"/>
                <a:gd name="connsiteY2" fmla="*/ 1234365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219252 w 1850028"/>
                <a:gd name="connsiteY3" fmla="*/ 686947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84191 w 1850028"/>
                <a:gd name="connsiteY4" fmla="*/ 242896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1009435 w 1850028"/>
                <a:gd name="connsiteY5" fmla="*/ 508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0461 h 2210461"/>
                <a:gd name="connsiteX1" fmla="*/ 13049 w 1850028"/>
                <a:gd name="connsiteY1" fmla="*/ 1827579 h 2210461"/>
                <a:gd name="connsiteX2" fmla="*/ 73731 w 1850028"/>
                <a:gd name="connsiteY2" fmla="*/ 1229549 h 2210461"/>
                <a:gd name="connsiteX3" fmla="*/ 150010 w 1850028"/>
                <a:gd name="connsiteY3" fmla="*/ 662863 h 2210461"/>
                <a:gd name="connsiteX4" fmla="*/ 452233 w 1850028"/>
                <a:gd name="connsiteY4" fmla="*/ 199544 h 2210461"/>
                <a:gd name="connsiteX5" fmla="*/ 998782 w 1850028"/>
                <a:gd name="connsiteY5" fmla="*/ 21942 h 2210461"/>
                <a:gd name="connsiteX6" fmla="*/ 1465435 w 1850028"/>
                <a:gd name="connsiteY6" fmla="*/ 12768 h 2210461"/>
                <a:gd name="connsiteX7" fmla="*/ 1850028 w 1850028"/>
                <a:gd name="connsiteY7" fmla="*/ 0 h 2210461"/>
                <a:gd name="connsiteX0" fmla="*/ 0 w 1850028"/>
                <a:gd name="connsiteY0" fmla="*/ 2215637 h 2215637"/>
                <a:gd name="connsiteX1" fmla="*/ 13049 w 1850028"/>
                <a:gd name="connsiteY1" fmla="*/ 1832755 h 2215637"/>
                <a:gd name="connsiteX2" fmla="*/ 73731 w 1850028"/>
                <a:gd name="connsiteY2" fmla="*/ 1234725 h 2215637"/>
                <a:gd name="connsiteX3" fmla="*/ 150010 w 1850028"/>
                <a:gd name="connsiteY3" fmla="*/ 668039 h 2215637"/>
                <a:gd name="connsiteX4" fmla="*/ 452233 w 1850028"/>
                <a:gd name="connsiteY4" fmla="*/ 204720 h 2215637"/>
                <a:gd name="connsiteX5" fmla="*/ 998782 w 1850028"/>
                <a:gd name="connsiteY5" fmla="*/ 27118 h 2215637"/>
                <a:gd name="connsiteX6" fmla="*/ 1454784 w 1850028"/>
                <a:gd name="connsiteY6" fmla="*/ 3493 h 2215637"/>
                <a:gd name="connsiteX7" fmla="*/ 1850028 w 1850028"/>
                <a:gd name="connsiteY7" fmla="*/ 5176 h 2215637"/>
                <a:gd name="connsiteX0" fmla="*/ 0 w 1850028"/>
                <a:gd name="connsiteY0" fmla="*/ 2215797 h 2215797"/>
                <a:gd name="connsiteX1" fmla="*/ 13049 w 1850028"/>
                <a:gd name="connsiteY1" fmla="*/ 1832915 h 2215797"/>
                <a:gd name="connsiteX2" fmla="*/ 73731 w 1850028"/>
                <a:gd name="connsiteY2" fmla="*/ 1234885 h 2215797"/>
                <a:gd name="connsiteX3" fmla="*/ 150010 w 1850028"/>
                <a:gd name="connsiteY3" fmla="*/ 668199 h 2215797"/>
                <a:gd name="connsiteX4" fmla="*/ 452233 w 1850028"/>
                <a:gd name="connsiteY4" fmla="*/ 204880 h 2215797"/>
                <a:gd name="connsiteX5" fmla="*/ 998782 w 1850028"/>
                <a:gd name="connsiteY5" fmla="*/ 27278 h 2215797"/>
                <a:gd name="connsiteX6" fmla="*/ 1454784 w 1850028"/>
                <a:gd name="connsiteY6" fmla="*/ 3653 h 2215797"/>
                <a:gd name="connsiteX7" fmla="*/ 1850028 w 1850028"/>
                <a:gd name="connsiteY7" fmla="*/ 5336 h 2215797"/>
                <a:gd name="connsiteX0" fmla="*/ 6086 w 1856114"/>
                <a:gd name="connsiteY0" fmla="*/ 2215797 h 2215797"/>
                <a:gd name="connsiteX1" fmla="*/ 3158 w 1856114"/>
                <a:gd name="connsiteY1" fmla="*/ 1823283 h 2215797"/>
                <a:gd name="connsiteX2" fmla="*/ 79817 w 1856114"/>
                <a:gd name="connsiteY2" fmla="*/ 1234885 h 2215797"/>
                <a:gd name="connsiteX3" fmla="*/ 156096 w 1856114"/>
                <a:gd name="connsiteY3" fmla="*/ 668199 h 2215797"/>
                <a:gd name="connsiteX4" fmla="*/ 458319 w 1856114"/>
                <a:gd name="connsiteY4" fmla="*/ 204880 h 2215797"/>
                <a:gd name="connsiteX5" fmla="*/ 1004868 w 1856114"/>
                <a:gd name="connsiteY5" fmla="*/ 27278 h 2215797"/>
                <a:gd name="connsiteX6" fmla="*/ 1460870 w 1856114"/>
                <a:gd name="connsiteY6" fmla="*/ 3653 h 2215797"/>
                <a:gd name="connsiteX7" fmla="*/ 1856114 w 1856114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54275 w 1854293"/>
                <a:gd name="connsiteY3" fmla="*/ 668199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797 h 2215797"/>
                <a:gd name="connsiteX1" fmla="*/ 1337 w 1854293"/>
                <a:gd name="connsiteY1" fmla="*/ 1823283 h 2215797"/>
                <a:gd name="connsiteX2" fmla="*/ 46038 w 1854293"/>
                <a:gd name="connsiteY2" fmla="*/ 1220434 h 2215797"/>
                <a:gd name="connsiteX3" fmla="*/ 116992 w 1854293"/>
                <a:gd name="connsiteY3" fmla="*/ 644115 h 2215797"/>
                <a:gd name="connsiteX4" fmla="*/ 456498 w 1854293"/>
                <a:gd name="connsiteY4" fmla="*/ 204880 h 2215797"/>
                <a:gd name="connsiteX5" fmla="*/ 1003047 w 1854293"/>
                <a:gd name="connsiteY5" fmla="*/ 27278 h 2215797"/>
                <a:gd name="connsiteX6" fmla="*/ 1459049 w 1854293"/>
                <a:gd name="connsiteY6" fmla="*/ 3653 h 2215797"/>
                <a:gd name="connsiteX7" fmla="*/ 1854293 w 1854293"/>
                <a:gd name="connsiteY7" fmla="*/ 5336 h 2215797"/>
                <a:gd name="connsiteX0" fmla="*/ 4265 w 1854293"/>
                <a:gd name="connsiteY0" fmla="*/ 2215637 h 2215637"/>
                <a:gd name="connsiteX1" fmla="*/ 1337 w 1854293"/>
                <a:gd name="connsiteY1" fmla="*/ 1823123 h 2215637"/>
                <a:gd name="connsiteX2" fmla="*/ 46038 w 1854293"/>
                <a:gd name="connsiteY2" fmla="*/ 1220274 h 2215637"/>
                <a:gd name="connsiteX3" fmla="*/ 116992 w 1854293"/>
                <a:gd name="connsiteY3" fmla="*/ 643955 h 2215637"/>
                <a:gd name="connsiteX4" fmla="*/ 403236 w 1854293"/>
                <a:gd name="connsiteY4" fmla="*/ 156552 h 2215637"/>
                <a:gd name="connsiteX5" fmla="*/ 1003047 w 1854293"/>
                <a:gd name="connsiteY5" fmla="*/ 27118 h 2215637"/>
                <a:gd name="connsiteX6" fmla="*/ 1459049 w 1854293"/>
                <a:gd name="connsiteY6" fmla="*/ 3493 h 2215637"/>
                <a:gd name="connsiteX7" fmla="*/ 1854293 w 1854293"/>
                <a:gd name="connsiteY7" fmla="*/ 5176 h 2215637"/>
                <a:gd name="connsiteX0" fmla="*/ 4265 w 1854293"/>
                <a:gd name="connsiteY0" fmla="*/ 2228551 h 2228551"/>
                <a:gd name="connsiteX1" fmla="*/ 1337 w 1854293"/>
                <a:gd name="connsiteY1" fmla="*/ 1836037 h 2228551"/>
                <a:gd name="connsiteX2" fmla="*/ 46038 w 1854293"/>
                <a:gd name="connsiteY2" fmla="*/ 1233188 h 2228551"/>
                <a:gd name="connsiteX3" fmla="*/ 116992 w 1854293"/>
                <a:gd name="connsiteY3" fmla="*/ 656869 h 2228551"/>
                <a:gd name="connsiteX4" fmla="*/ 403236 w 1854293"/>
                <a:gd name="connsiteY4" fmla="*/ 169466 h 2228551"/>
                <a:gd name="connsiteX5" fmla="*/ 987068 w 1854293"/>
                <a:gd name="connsiteY5" fmla="*/ 11130 h 2228551"/>
                <a:gd name="connsiteX6" fmla="*/ 1459049 w 1854293"/>
                <a:gd name="connsiteY6" fmla="*/ 16407 h 2228551"/>
                <a:gd name="connsiteX7" fmla="*/ 1854293 w 1854293"/>
                <a:gd name="connsiteY7" fmla="*/ 18090 h 2228551"/>
                <a:gd name="connsiteX0" fmla="*/ 4265 w 1854293"/>
                <a:gd name="connsiteY0" fmla="*/ 2234470 h 2234470"/>
                <a:gd name="connsiteX1" fmla="*/ 1337 w 1854293"/>
                <a:gd name="connsiteY1" fmla="*/ 1841956 h 2234470"/>
                <a:gd name="connsiteX2" fmla="*/ 46038 w 1854293"/>
                <a:gd name="connsiteY2" fmla="*/ 1239107 h 2234470"/>
                <a:gd name="connsiteX3" fmla="*/ 116992 w 1854293"/>
                <a:gd name="connsiteY3" fmla="*/ 662788 h 2234470"/>
                <a:gd name="connsiteX4" fmla="*/ 403236 w 1854293"/>
                <a:gd name="connsiteY4" fmla="*/ 175385 h 2234470"/>
                <a:gd name="connsiteX5" fmla="*/ 987068 w 1854293"/>
                <a:gd name="connsiteY5" fmla="*/ 17049 h 2234470"/>
                <a:gd name="connsiteX6" fmla="*/ 1459049 w 1854293"/>
                <a:gd name="connsiteY6" fmla="*/ 7875 h 2234470"/>
                <a:gd name="connsiteX7" fmla="*/ 1854293 w 1854293"/>
                <a:gd name="connsiteY7" fmla="*/ 24009 h 2234470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9049 w 1859621"/>
                <a:gd name="connsiteY6" fmla="*/ 7950 h 2234545"/>
                <a:gd name="connsiteX7" fmla="*/ 1859621 w 1859621"/>
                <a:gd name="connsiteY7" fmla="*/ 0 h 2234545"/>
                <a:gd name="connsiteX0" fmla="*/ 4265 w 1859621"/>
                <a:gd name="connsiteY0" fmla="*/ 2234545 h 2234545"/>
                <a:gd name="connsiteX1" fmla="*/ 1337 w 1859621"/>
                <a:gd name="connsiteY1" fmla="*/ 1842031 h 2234545"/>
                <a:gd name="connsiteX2" fmla="*/ 46038 w 1859621"/>
                <a:gd name="connsiteY2" fmla="*/ 1239182 h 2234545"/>
                <a:gd name="connsiteX3" fmla="*/ 116992 w 1859621"/>
                <a:gd name="connsiteY3" fmla="*/ 662863 h 2234545"/>
                <a:gd name="connsiteX4" fmla="*/ 403236 w 1859621"/>
                <a:gd name="connsiteY4" fmla="*/ 175460 h 2234545"/>
                <a:gd name="connsiteX5" fmla="*/ 987068 w 1859621"/>
                <a:gd name="connsiteY5" fmla="*/ 17124 h 2234545"/>
                <a:gd name="connsiteX6" fmla="*/ 1453724 w 1859621"/>
                <a:gd name="connsiteY6" fmla="*/ 22401 h 2234545"/>
                <a:gd name="connsiteX7" fmla="*/ 1859621 w 1859621"/>
                <a:gd name="connsiteY7" fmla="*/ 0 h 2234545"/>
                <a:gd name="connsiteX0" fmla="*/ 4265 w 1859621"/>
                <a:gd name="connsiteY0" fmla="*/ 2243967 h 2243967"/>
                <a:gd name="connsiteX1" fmla="*/ 1337 w 1859621"/>
                <a:gd name="connsiteY1" fmla="*/ 1851453 h 2243967"/>
                <a:gd name="connsiteX2" fmla="*/ 46038 w 1859621"/>
                <a:gd name="connsiteY2" fmla="*/ 1248604 h 2243967"/>
                <a:gd name="connsiteX3" fmla="*/ 116992 w 1859621"/>
                <a:gd name="connsiteY3" fmla="*/ 672285 h 2243967"/>
                <a:gd name="connsiteX4" fmla="*/ 403236 w 1859621"/>
                <a:gd name="connsiteY4" fmla="*/ 184882 h 2243967"/>
                <a:gd name="connsiteX5" fmla="*/ 987068 w 1859621"/>
                <a:gd name="connsiteY5" fmla="*/ 26546 h 2243967"/>
                <a:gd name="connsiteX6" fmla="*/ 1453724 w 1859621"/>
                <a:gd name="connsiteY6" fmla="*/ 2921 h 2243967"/>
                <a:gd name="connsiteX7" fmla="*/ 1859621 w 1859621"/>
                <a:gd name="connsiteY7" fmla="*/ 9422 h 2243967"/>
                <a:gd name="connsiteX0" fmla="*/ 4265 w 1870274"/>
                <a:gd name="connsiteY0" fmla="*/ 2253812 h 2253812"/>
                <a:gd name="connsiteX1" fmla="*/ 1337 w 1870274"/>
                <a:gd name="connsiteY1" fmla="*/ 1861298 h 2253812"/>
                <a:gd name="connsiteX2" fmla="*/ 46038 w 1870274"/>
                <a:gd name="connsiteY2" fmla="*/ 1258449 h 2253812"/>
                <a:gd name="connsiteX3" fmla="*/ 116992 w 1870274"/>
                <a:gd name="connsiteY3" fmla="*/ 682130 h 2253812"/>
                <a:gd name="connsiteX4" fmla="*/ 403236 w 1870274"/>
                <a:gd name="connsiteY4" fmla="*/ 194727 h 2253812"/>
                <a:gd name="connsiteX5" fmla="*/ 987068 w 1870274"/>
                <a:gd name="connsiteY5" fmla="*/ 36391 h 2253812"/>
                <a:gd name="connsiteX6" fmla="*/ 1453724 w 1870274"/>
                <a:gd name="connsiteY6" fmla="*/ 12766 h 2253812"/>
                <a:gd name="connsiteX7" fmla="*/ 1870274 w 1870274"/>
                <a:gd name="connsiteY7" fmla="*/ 0 h 2253812"/>
                <a:gd name="connsiteX0" fmla="*/ 3297 w 1869306"/>
                <a:gd name="connsiteY0" fmla="*/ 2253812 h 2253812"/>
                <a:gd name="connsiteX1" fmla="*/ 369 w 1869306"/>
                <a:gd name="connsiteY1" fmla="*/ 1861298 h 2253812"/>
                <a:gd name="connsiteX2" fmla="*/ 13114 w 1869306"/>
                <a:gd name="connsiteY2" fmla="*/ 1248814 h 2253812"/>
                <a:gd name="connsiteX3" fmla="*/ 116024 w 1869306"/>
                <a:gd name="connsiteY3" fmla="*/ 682130 h 2253812"/>
                <a:gd name="connsiteX4" fmla="*/ 402268 w 1869306"/>
                <a:gd name="connsiteY4" fmla="*/ 194727 h 2253812"/>
                <a:gd name="connsiteX5" fmla="*/ 986100 w 1869306"/>
                <a:gd name="connsiteY5" fmla="*/ 36391 h 2253812"/>
                <a:gd name="connsiteX6" fmla="*/ 1452756 w 1869306"/>
                <a:gd name="connsiteY6" fmla="*/ 12766 h 2253812"/>
                <a:gd name="connsiteX7" fmla="*/ 1869306 w 1869306"/>
                <a:gd name="connsiteY7" fmla="*/ 0 h 2253812"/>
                <a:gd name="connsiteX0" fmla="*/ 4002 w 1870011"/>
                <a:gd name="connsiteY0" fmla="*/ 2253812 h 2253812"/>
                <a:gd name="connsiteX1" fmla="*/ 1074 w 1870011"/>
                <a:gd name="connsiteY1" fmla="*/ 1861298 h 2253812"/>
                <a:gd name="connsiteX2" fmla="*/ 40449 w 1870011"/>
                <a:gd name="connsiteY2" fmla="*/ 1243998 h 2253812"/>
                <a:gd name="connsiteX3" fmla="*/ 116729 w 1870011"/>
                <a:gd name="connsiteY3" fmla="*/ 682130 h 2253812"/>
                <a:gd name="connsiteX4" fmla="*/ 402973 w 1870011"/>
                <a:gd name="connsiteY4" fmla="*/ 194727 h 2253812"/>
                <a:gd name="connsiteX5" fmla="*/ 986805 w 1870011"/>
                <a:gd name="connsiteY5" fmla="*/ 36391 h 2253812"/>
                <a:gd name="connsiteX6" fmla="*/ 1453461 w 1870011"/>
                <a:gd name="connsiteY6" fmla="*/ 12766 h 2253812"/>
                <a:gd name="connsiteX7" fmla="*/ 1870011 w 1870011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116060 w 1869342"/>
                <a:gd name="connsiteY3" fmla="*/ 682130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402304 w 1869342"/>
                <a:gd name="connsiteY4" fmla="*/ 194727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986136 w 1869342"/>
                <a:gd name="connsiteY5" fmla="*/ 36391 h 2253812"/>
                <a:gd name="connsiteX6" fmla="*/ 1452792 w 1869342"/>
                <a:gd name="connsiteY6" fmla="*/ 12766 h 2253812"/>
                <a:gd name="connsiteX7" fmla="*/ 1869342 w 1869342"/>
                <a:gd name="connsiteY7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6136 w 1869342"/>
                <a:gd name="connsiteY6" fmla="*/ 36391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343719 w 1869342"/>
                <a:gd name="connsiteY4" fmla="*/ 161009 h 2253812"/>
                <a:gd name="connsiteX5" fmla="*/ 718872 w 1869342"/>
                <a:gd name="connsiteY5" fmla="*/ 39108 h 2253812"/>
                <a:gd name="connsiteX6" fmla="*/ 980810 w 1869342"/>
                <a:gd name="connsiteY6" fmla="*/ 17123 h 2253812"/>
                <a:gd name="connsiteX7" fmla="*/ 1452792 w 1869342"/>
                <a:gd name="connsiteY7" fmla="*/ 12766 h 2253812"/>
                <a:gd name="connsiteX8" fmla="*/ 1869342 w 1869342"/>
                <a:gd name="connsiteY8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718872 w 1869342"/>
                <a:gd name="connsiteY6" fmla="*/ 39108 h 2253812"/>
                <a:gd name="connsiteX7" fmla="*/ 980810 w 1869342"/>
                <a:gd name="connsiteY7" fmla="*/ 17123 h 2253812"/>
                <a:gd name="connsiteX8" fmla="*/ 1452792 w 1869342"/>
                <a:gd name="connsiteY8" fmla="*/ 12766 h 2253812"/>
                <a:gd name="connsiteX9" fmla="*/ 1869342 w 1869342"/>
                <a:gd name="connsiteY9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43719 w 1869342"/>
                <a:gd name="connsiteY5" fmla="*/ 161009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718872 w 1869342"/>
                <a:gd name="connsiteY7" fmla="*/ 39108 h 2253812"/>
                <a:gd name="connsiteX8" fmla="*/ 980810 w 1869342"/>
                <a:gd name="connsiteY8" fmla="*/ 17123 h 2253812"/>
                <a:gd name="connsiteX9" fmla="*/ 1452792 w 1869342"/>
                <a:gd name="connsiteY9" fmla="*/ 12766 h 2253812"/>
                <a:gd name="connsiteX10" fmla="*/ 1869342 w 1869342"/>
                <a:gd name="connsiteY10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18872 w 1869342"/>
                <a:gd name="connsiteY8" fmla="*/ 39108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101729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3333 w 1869342"/>
                <a:gd name="connsiteY0" fmla="*/ 2253812 h 2253812"/>
                <a:gd name="connsiteX1" fmla="*/ 405 w 1869342"/>
                <a:gd name="connsiteY1" fmla="*/ 1861298 h 2253812"/>
                <a:gd name="connsiteX2" fmla="*/ 23801 w 1869342"/>
                <a:gd name="connsiteY2" fmla="*/ 1239181 h 2253812"/>
                <a:gd name="connsiteX3" fmla="*/ 84103 w 1869342"/>
                <a:gd name="connsiteY3" fmla="*/ 653228 h 2253812"/>
                <a:gd name="connsiteX4" fmla="*/ 244842 w 1869342"/>
                <a:gd name="connsiteY4" fmla="*/ 246236 h 2253812"/>
                <a:gd name="connsiteX5" fmla="*/ 327740 w 1869342"/>
                <a:gd name="connsiteY5" fmla="*/ 151374 h 2253812"/>
                <a:gd name="connsiteX6" fmla="*/ 431259 w 1869342"/>
                <a:gd name="connsiteY6" fmla="*/ 87278 h 2253812"/>
                <a:gd name="connsiteX7" fmla="*/ 548434 w 1869342"/>
                <a:gd name="connsiteY7" fmla="*/ 48743 h 2253812"/>
                <a:gd name="connsiteX8" fmla="*/ 708219 w 1869342"/>
                <a:gd name="connsiteY8" fmla="*/ 24657 h 2253812"/>
                <a:gd name="connsiteX9" fmla="*/ 980810 w 1869342"/>
                <a:gd name="connsiteY9" fmla="*/ 17123 h 2253812"/>
                <a:gd name="connsiteX10" fmla="*/ 1452792 w 1869342"/>
                <a:gd name="connsiteY10" fmla="*/ 12766 h 2253812"/>
                <a:gd name="connsiteX11" fmla="*/ 1869342 w 1869342"/>
                <a:gd name="connsiteY11" fmla="*/ 0 h 2253812"/>
                <a:gd name="connsiteX0" fmla="*/ 0 w 1866009"/>
                <a:gd name="connsiteY0" fmla="*/ 2253812 h 2253812"/>
                <a:gd name="connsiteX1" fmla="*/ 13051 w 1866009"/>
                <a:gd name="connsiteY1" fmla="*/ 1851663 h 2253812"/>
                <a:gd name="connsiteX2" fmla="*/ 20468 w 1866009"/>
                <a:gd name="connsiteY2" fmla="*/ 1239181 h 2253812"/>
                <a:gd name="connsiteX3" fmla="*/ 80770 w 1866009"/>
                <a:gd name="connsiteY3" fmla="*/ 653228 h 2253812"/>
                <a:gd name="connsiteX4" fmla="*/ 241509 w 1866009"/>
                <a:gd name="connsiteY4" fmla="*/ 246236 h 2253812"/>
                <a:gd name="connsiteX5" fmla="*/ 324407 w 1866009"/>
                <a:gd name="connsiteY5" fmla="*/ 151374 h 2253812"/>
                <a:gd name="connsiteX6" fmla="*/ 427926 w 1866009"/>
                <a:gd name="connsiteY6" fmla="*/ 87278 h 2253812"/>
                <a:gd name="connsiteX7" fmla="*/ 545101 w 1866009"/>
                <a:gd name="connsiteY7" fmla="*/ 48743 h 2253812"/>
                <a:gd name="connsiteX8" fmla="*/ 704886 w 1866009"/>
                <a:gd name="connsiteY8" fmla="*/ 24657 h 2253812"/>
                <a:gd name="connsiteX9" fmla="*/ 977477 w 1866009"/>
                <a:gd name="connsiteY9" fmla="*/ 17123 h 2253812"/>
                <a:gd name="connsiteX10" fmla="*/ 1449459 w 1866009"/>
                <a:gd name="connsiteY10" fmla="*/ 12766 h 2253812"/>
                <a:gd name="connsiteX11" fmla="*/ 1866009 w 1866009"/>
                <a:gd name="connsiteY11" fmla="*/ 0 h 2253812"/>
                <a:gd name="connsiteX0" fmla="*/ 0 w 1882775"/>
                <a:gd name="connsiteY0" fmla="*/ 2244410 h 2244410"/>
                <a:gd name="connsiteX1" fmla="*/ 13051 w 1882775"/>
                <a:gd name="connsiteY1" fmla="*/ 1842261 h 2244410"/>
                <a:gd name="connsiteX2" fmla="*/ 20468 w 1882775"/>
                <a:gd name="connsiteY2" fmla="*/ 1229779 h 2244410"/>
                <a:gd name="connsiteX3" fmla="*/ 80770 w 1882775"/>
                <a:gd name="connsiteY3" fmla="*/ 643826 h 2244410"/>
                <a:gd name="connsiteX4" fmla="*/ 241509 w 1882775"/>
                <a:gd name="connsiteY4" fmla="*/ 236834 h 2244410"/>
                <a:gd name="connsiteX5" fmla="*/ 324407 w 1882775"/>
                <a:gd name="connsiteY5" fmla="*/ 141972 h 2244410"/>
                <a:gd name="connsiteX6" fmla="*/ 427926 w 1882775"/>
                <a:gd name="connsiteY6" fmla="*/ 77876 h 2244410"/>
                <a:gd name="connsiteX7" fmla="*/ 545101 w 1882775"/>
                <a:gd name="connsiteY7" fmla="*/ 39341 h 2244410"/>
                <a:gd name="connsiteX8" fmla="*/ 704886 w 1882775"/>
                <a:gd name="connsiteY8" fmla="*/ 15255 h 2244410"/>
                <a:gd name="connsiteX9" fmla="*/ 977477 w 1882775"/>
                <a:gd name="connsiteY9" fmla="*/ 7721 h 2244410"/>
                <a:gd name="connsiteX10" fmla="*/ 1449459 w 1882775"/>
                <a:gd name="connsiteY10" fmla="*/ 3364 h 2244410"/>
                <a:gd name="connsiteX11" fmla="*/ 1882775 w 1882775"/>
                <a:gd name="connsiteY11" fmla="*/ 5759 h 224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82775" h="2244410">
                  <a:moveTo>
                    <a:pt x="0" y="2244410"/>
                  </a:moveTo>
                  <a:cubicBezTo>
                    <a:pt x="13252" y="2117851"/>
                    <a:pt x="9640" y="2011366"/>
                    <a:pt x="13051" y="1842261"/>
                  </a:cubicBezTo>
                  <a:cubicBezTo>
                    <a:pt x="16462" y="1673156"/>
                    <a:pt x="9182" y="1429518"/>
                    <a:pt x="20468" y="1229779"/>
                  </a:cubicBezTo>
                  <a:cubicBezTo>
                    <a:pt x="31754" y="1030040"/>
                    <a:pt x="43930" y="809317"/>
                    <a:pt x="80770" y="643826"/>
                  </a:cubicBezTo>
                  <a:cubicBezTo>
                    <a:pt x="117610" y="478335"/>
                    <a:pt x="198240" y="318870"/>
                    <a:pt x="241509" y="236834"/>
                  </a:cubicBezTo>
                  <a:cubicBezTo>
                    <a:pt x="306083" y="174065"/>
                    <a:pt x="293338" y="168465"/>
                    <a:pt x="324407" y="141972"/>
                  </a:cubicBezTo>
                  <a:cubicBezTo>
                    <a:pt x="355476" y="115479"/>
                    <a:pt x="390256" y="92573"/>
                    <a:pt x="427926" y="77876"/>
                  </a:cubicBezTo>
                  <a:cubicBezTo>
                    <a:pt x="465596" y="63179"/>
                    <a:pt x="497166" y="49778"/>
                    <a:pt x="545101" y="39341"/>
                  </a:cubicBezTo>
                  <a:cubicBezTo>
                    <a:pt x="593036" y="28904"/>
                    <a:pt x="633711" y="22933"/>
                    <a:pt x="704886" y="15255"/>
                  </a:cubicBezTo>
                  <a:cubicBezTo>
                    <a:pt x="776061" y="7577"/>
                    <a:pt x="853382" y="9703"/>
                    <a:pt x="977477" y="7721"/>
                  </a:cubicBezTo>
                  <a:cubicBezTo>
                    <a:pt x="1101572" y="5739"/>
                    <a:pt x="1323563" y="-1810"/>
                    <a:pt x="1449459" y="3364"/>
                  </a:cubicBezTo>
                  <a:cubicBezTo>
                    <a:pt x="1575355" y="-5913"/>
                    <a:pt x="1832417" y="7084"/>
                    <a:pt x="1882775" y="5759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00" name="Přímá spojnice 199"/>
            <p:cNvCxnSpPr/>
            <p:nvPr/>
          </p:nvCxnSpPr>
          <p:spPr>
            <a:xfrm>
              <a:off x="3966171" y="428574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Přímá spojnice 200"/>
            <p:cNvCxnSpPr/>
            <p:nvPr/>
          </p:nvCxnSpPr>
          <p:spPr>
            <a:xfrm>
              <a:off x="4790918" y="3177873"/>
              <a:ext cx="0" cy="11049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Přímá spojnice se šipkou 99"/>
          <p:cNvCxnSpPr/>
          <p:nvPr/>
        </p:nvCxnSpPr>
        <p:spPr>
          <a:xfrm rot="480000">
            <a:off x="1254625" y="3144138"/>
            <a:ext cx="162402" cy="107695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Přímá spojnice se šipkou 202"/>
          <p:cNvCxnSpPr/>
          <p:nvPr/>
        </p:nvCxnSpPr>
        <p:spPr>
          <a:xfrm rot="480000">
            <a:off x="2824914" y="3163566"/>
            <a:ext cx="162402" cy="107695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Přímá spojnice se šipkou 203"/>
          <p:cNvCxnSpPr/>
          <p:nvPr/>
        </p:nvCxnSpPr>
        <p:spPr>
          <a:xfrm rot="480000">
            <a:off x="3577267" y="2018134"/>
            <a:ext cx="314692" cy="221235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Přímá spojnice se šipkou 204"/>
          <p:cNvCxnSpPr/>
          <p:nvPr/>
        </p:nvCxnSpPr>
        <p:spPr>
          <a:xfrm rot="480000">
            <a:off x="4443105" y="3162069"/>
            <a:ext cx="162402" cy="107695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Přímá spojnice se šipkou 205"/>
          <p:cNvCxnSpPr/>
          <p:nvPr/>
        </p:nvCxnSpPr>
        <p:spPr>
          <a:xfrm rot="480000">
            <a:off x="1934059" y="1998101"/>
            <a:ext cx="314692" cy="221235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1"/>
            <a:ext cx="3176186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02975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Horní propust – závislost na kmitočtu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400" dirty="0"/>
              <a:t>... a zadrží nízké kmitočty.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Horní propust propustí vysoké kmitočty ....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07504" y="1988840"/>
            <a:ext cx="5508104" cy="2970038"/>
            <a:chOff x="107504" y="1988840"/>
            <a:chExt cx="5508104" cy="2970038"/>
          </a:xfrm>
        </p:grpSpPr>
        <p:sp>
          <p:nvSpPr>
            <p:cNvPr id="28" name="Obdélník 27"/>
            <p:cNvSpPr/>
            <p:nvPr/>
          </p:nvSpPr>
          <p:spPr>
            <a:xfrm>
              <a:off x="107504" y="1988840"/>
              <a:ext cx="5508104" cy="2970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2" name="Přímá spojnice 71"/>
            <p:cNvCxnSpPr/>
            <p:nvPr/>
          </p:nvCxnSpPr>
          <p:spPr>
            <a:xfrm>
              <a:off x="537636" y="4522335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>
              <a:off x="569829" y="2047069"/>
              <a:ext cx="0" cy="25472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se šipkou 76"/>
            <p:cNvCxnSpPr/>
            <p:nvPr/>
          </p:nvCxnSpPr>
          <p:spPr>
            <a:xfrm flipV="1">
              <a:off x="503040" y="2071901"/>
              <a:ext cx="0" cy="284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ovéPole 77"/>
            <p:cNvSpPr txBox="1"/>
            <p:nvPr/>
          </p:nvSpPr>
          <p:spPr>
            <a:xfrm>
              <a:off x="179512" y="2060848"/>
              <a:ext cx="2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</a:t>
              </a:r>
            </a:p>
          </p:txBody>
        </p:sp>
        <p:sp>
          <p:nvSpPr>
            <p:cNvPr id="79" name="TextovéPole 78"/>
            <p:cNvSpPr txBox="1"/>
            <p:nvPr/>
          </p:nvSpPr>
          <p:spPr>
            <a:xfrm>
              <a:off x="5020289" y="4589546"/>
              <a:ext cx="235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</p:txBody>
        </p:sp>
        <p:cxnSp>
          <p:nvCxnSpPr>
            <p:cNvPr id="80" name="Přímá spojnice se šipkou 79"/>
            <p:cNvCxnSpPr/>
            <p:nvPr/>
          </p:nvCxnSpPr>
          <p:spPr>
            <a:xfrm>
              <a:off x="5255568" y="4757970"/>
              <a:ext cx="289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nice 80"/>
            <p:cNvCxnSpPr/>
            <p:nvPr/>
          </p:nvCxnSpPr>
          <p:spPr>
            <a:xfrm>
              <a:off x="528162" y="2578119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ovéPole 83"/>
            <p:cNvSpPr txBox="1"/>
            <p:nvPr/>
          </p:nvSpPr>
          <p:spPr>
            <a:xfrm>
              <a:off x="226964" y="2393453"/>
              <a:ext cx="2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1</a:t>
              </a:r>
            </a:p>
          </p:txBody>
        </p:sp>
        <p:sp>
          <p:nvSpPr>
            <p:cNvPr id="9" name="Volný tvar 8"/>
            <p:cNvSpPr/>
            <p:nvPr/>
          </p:nvSpPr>
          <p:spPr>
            <a:xfrm>
              <a:off x="573532" y="2563900"/>
              <a:ext cx="4714407" cy="1876242"/>
            </a:xfrm>
            <a:custGeom>
              <a:avLst/>
              <a:gdLst>
                <a:gd name="connsiteX0" fmla="*/ 0 w 4714407"/>
                <a:gd name="connsiteY0" fmla="*/ 23440 h 1882221"/>
                <a:gd name="connsiteX1" fmla="*/ 2353456 w 4714407"/>
                <a:gd name="connsiteY1" fmla="*/ 23440 h 1882221"/>
                <a:gd name="connsiteX2" fmla="*/ 3028014 w 4714407"/>
                <a:gd name="connsiteY2" fmla="*/ 188332 h 1882221"/>
                <a:gd name="connsiteX3" fmla="*/ 4714407 w 4714407"/>
                <a:gd name="connsiteY3" fmla="*/ 1882221 h 1882221"/>
                <a:gd name="connsiteX0" fmla="*/ 0 w 4714407"/>
                <a:gd name="connsiteY0" fmla="*/ 27229 h 1886010"/>
                <a:gd name="connsiteX1" fmla="*/ 2353456 w 4714407"/>
                <a:gd name="connsiteY1" fmla="*/ 27229 h 1886010"/>
                <a:gd name="connsiteX2" fmla="*/ 3170420 w 4714407"/>
                <a:gd name="connsiteY2" fmla="*/ 349518 h 1886010"/>
                <a:gd name="connsiteX3" fmla="*/ 4714407 w 4714407"/>
                <a:gd name="connsiteY3" fmla="*/ 1886010 h 1886010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4407" h="1876242">
                  <a:moveTo>
                    <a:pt x="0" y="17461"/>
                  </a:moveTo>
                  <a:cubicBezTo>
                    <a:pt x="924393" y="3720"/>
                    <a:pt x="1825053" y="-13769"/>
                    <a:pt x="2353456" y="17461"/>
                  </a:cubicBezTo>
                  <a:cubicBezTo>
                    <a:pt x="2881859" y="48691"/>
                    <a:pt x="2934325" y="142379"/>
                    <a:pt x="3170420" y="339750"/>
                  </a:cubicBezTo>
                  <a:cubicBezTo>
                    <a:pt x="3406515" y="537121"/>
                    <a:pt x="4714407" y="1876242"/>
                    <a:pt x="4714407" y="18762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5" name="Přímá spojnice 84"/>
            <p:cNvCxnSpPr/>
            <p:nvPr/>
          </p:nvCxnSpPr>
          <p:spPr>
            <a:xfrm>
              <a:off x="2119175" y="2492332"/>
              <a:ext cx="0" cy="2102011"/>
            </a:xfrm>
            <a:prstGeom prst="line">
              <a:avLst/>
            </a:prstGeom>
            <a:ln>
              <a:solidFill>
                <a:schemeClr val="tx1"/>
              </a:solidFill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nice 85"/>
            <p:cNvCxnSpPr/>
            <p:nvPr/>
          </p:nvCxnSpPr>
          <p:spPr>
            <a:xfrm>
              <a:off x="528162" y="2896356"/>
              <a:ext cx="38996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ovéPole 86"/>
            <p:cNvSpPr txBox="1"/>
            <p:nvPr/>
          </p:nvSpPr>
          <p:spPr>
            <a:xfrm>
              <a:off x="107504" y="2711690"/>
              <a:ext cx="539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0,7</a:t>
              </a:r>
            </a:p>
          </p:txBody>
        </p:sp>
        <p:sp>
          <p:nvSpPr>
            <p:cNvPr id="88" name="TextovéPole 87"/>
            <p:cNvSpPr txBox="1"/>
            <p:nvPr/>
          </p:nvSpPr>
          <p:spPr>
            <a:xfrm>
              <a:off x="1945179" y="458954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f</a:t>
              </a:r>
              <a:r>
                <a:rPr lang="cs-CZ" baseline="-25000" dirty="0" err="1"/>
                <a:t>m</a:t>
              </a:r>
              <a:endParaRPr lang="cs-CZ" baseline="-25000" dirty="0"/>
            </a:p>
          </p:txBody>
        </p:sp>
      </p:grpSp>
      <p:cxnSp>
        <p:nvCxnSpPr>
          <p:cNvPr id="93" name="Přímá spojnice se šipkou 92"/>
          <p:cNvCxnSpPr/>
          <p:nvPr/>
        </p:nvCxnSpPr>
        <p:spPr>
          <a:xfrm>
            <a:off x="4067113" y="1335457"/>
            <a:ext cx="648903" cy="109472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/>
          <p:nvPr/>
        </p:nvCxnSpPr>
        <p:spPr>
          <a:xfrm flipH="1" flipV="1">
            <a:off x="1547664" y="3789040"/>
            <a:ext cx="2562308" cy="172819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8840"/>
            <a:ext cx="3176186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01677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Horní propust – závislost na kmitočtu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5517232"/>
                <a:ext cx="8928992" cy="992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cs-CZ" sz="2400" dirty="0"/>
                  <a:t>Při mezním kmitočtu </a:t>
                </a:r>
                <a:r>
                  <a:rPr lang="cs-CZ" sz="2400" dirty="0" err="1"/>
                  <a:t>f</a:t>
                </a:r>
                <a:r>
                  <a:rPr lang="cs-CZ" sz="2400" baseline="-25000" dirty="0" err="1"/>
                  <a:t>m</a:t>
                </a:r>
                <a:r>
                  <a:rPr lang="cs-CZ" sz="2400" dirty="0"/>
                  <a:t> poklesne přenos na 0,7. </a:t>
                </a:r>
              </a:p>
              <a:p>
                <a:pPr marL="0" lvl="1"/>
                <a:r>
                  <a:rPr lang="cs-CZ" sz="2400" dirty="0"/>
                  <a:t>Přesně na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√2</m:t>
                        </m:r>
                      </m:den>
                    </m:f>
                  </m:oMath>
                </a14:m>
                <a:r>
                  <a:rPr lang="cs-CZ" sz="2400" dirty="0"/>
                  <a:t>, tj. o 3 dB.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517232"/>
                <a:ext cx="8928992" cy="992516"/>
              </a:xfrm>
              <a:prstGeom prst="rect">
                <a:avLst/>
              </a:prstGeom>
              <a:blipFill rotWithShape="1">
                <a:blip r:embed="rId3"/>
                <a:stretch>
                  <a:fillRect l="-1093" t="-4294" b="-4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ovéPole 69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Vysoké kmitočty projdou bez útlumu, přenos je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792532" y="4149080"/>
                <a:ext cx="3171956" cy="9783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cs-CZ" sz="2000" dirty="0"/>
                  <a:t>Mezní kmitočet je</a:t>
                </a:r>
              </a:p>
              <a:p>
                <a:pPr marL="0"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</a:rPr>
                            <m:t>π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𝑅𝐶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532" y="4149080"/>
                <a:ext cx="3171956" cy="978345"/>
              </a:xfrm>
              <a:prstGeom prst="rect">
                <a:avLst/>
              </a:prstGeom>
              <a:blipFill rotWithShape="1">
                <a:blip r:embed="rId4"/>
                <a:stretch>
                  <a:fillRect t="-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8840"/>
            <a:ext cx="3176186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31" name="Skupina 30"/>
          <p:cNvGrpSpPr/>
          <p:nvPr/>
        </p:nvGrpSpPr>
        <p:grpSpPr>
          <a:xfrm>
            <a:off x="107504" y="1988840"/>
            <a:ext cx="5508104" cy="2970038"/>
            <a:chOff x="107504" y="1988840"/>
            <a:chExt cx="5508104" cy="2970038"/>
          </a:xfrm>
        </p:grpSpPr>
        <p:sp>
          <p:nvSpPr>
            <p:cNvPr id="32" name="Obdélník 31"/>
            <p:cNvSpPr/>
            <p:nvPr/>
          </p:nvSpPr>
          <p:spPr>
            <a:xfrm>
              <a:off x="107504" y="1988840"/>
              <a:ext cx="5508104" cy="2970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3" name="Přímá spojnice 32"/>
            <p:cNvCxnSpPr/>
            <p:nvPr/>
          </p:nvCxnSpPr>
          <p:spPr>
            <a:xfrm>
              <a:off x="537636" y="4522335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569829" y="2047069"/>
              <a:ext cx="0" cy="25472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 flipV="1">
              <a:off x="503040" y="2071901"/>
              <a:ext cx="0" cy="284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ovéPole 35"/>
            <p:cNvSpPr txBox="1"/>
            <p:nvPr/>
          </p:nvSpPr>
          <p:spPr>
            <a:xfrm>
              <a:off x="179512" y="2060848"/>
              <a:ext cx="2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020289" y="4589546"/>
              <a:ext cx="235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>
              <a:off x="5255568" y="4757970"/>
              <a:ext cx="289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>
              <a:off x="528162" y="2578119"/>
              <a:ext cx="49551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ovéPole 39"/>
            <p:cNvSpPr txBox="1"/>
            <p:nvPr/>
          </p:nvSpPr>
          <p:spPr>
            <a:xfrm>
              <a:off x="226964" y="2393453"/>
              <a:ext cx="2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1</a:t>
              </a:r>
            </a:p>
          </p:txBody>
        </p:sp>
        <p:sp>
          <p:nvSpPr>
            <p:cNvPr id="41" name="Volný tvar 40"/>
            <p:cNvSpPr/>
            <p:nvPr/>
          </p:nvSpPr>
          <p:spPr>
            <a:xfrm>
              <a:off x="573532" y="2563900"/>
              <a:ext cx="4714407" cy="1876242"/>
            </a:xfrm>
            <a:custGeom>
              <a:avLst/>
              <a:gdLst>
                <a:gd name="connsiteX0" fmla="*/ 0 w 4714407"/>
                <a:gd name="connsiteY0" fmla="*/ 23440 h 1882221"/>
                <a:gd name="connsiteX1" fmla="*/ 2353456 w 4714407"/>
                <a:gd name="connsiteY1" fmla="*/ 23440 h 1882221"/>
                <a:gd name="connsiteX2" fmla="*/ 3028014 w 4714407"/>
                <a:gd name="connsiteY2" fmla="*/ 188332 h 1882221"/>
                <a:gd name="connsiteX3" fmla="*/ 4714407 w 4714407"/>
                <a:gd name="connsiteY3" fmla="*/ 1882221 h 1882221"/>
                <a:gd name="connsiteX0" fmla="*/ 0 w 4714407"/>
                <a:gd name="connsiteY0" fmla="*/ 27229 h 1886010"/>
                <a:gd name="connsiteX1" fmla="*/ 2353456 w 4714407"/>
                <a:gd name="connsiteY1" fmla="*/ 27229 h 1886010"/>
                <a:gd name="connsiteX2" fmla="*/ 3170420 w 4714407"/>
                <a:gd name="connsiteY2" fmla="*/ 349518 h 1886010"/>
                <a:gd name="connsiteX3" fmla="*/ 4714407 w 4714407"/>
                <a:gd name="connsiteY3" fmla="*/ 1886010 h 1886010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  <a:gd name="connsiteX0" fmla="*/ 0 w 4714407"/>
                <a:gd name="connsiteY0" fmla="*/ 17461 h 1876242"/>
                <a:gd name="connsiteX1" fmla="*/ 2353456 w 4714407"/>
                <a:gd name="connsiteY1" fmla="*/ 17461 h 1876242"/>
                <a:gd name="connsiteX2" fmla="*/ 3170420 w 4714407"/>
                <a:gd name="connsiteY2" fmla="*/ 339750 h 1876242"/>
                <a:gd name="connsiteX3" fmla="*/ 4714407 w 4714407"/>
                <a:gd name="connsiteY3" fmla="*/ 1876242 h 187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4407" h="1876242">
                  <a:moveTo>
                    <a:pt x="0" y="17461"/>
                  </a:moveTo>
                  <a:cubicBezTo>
                    <a:pt x="924393" y="3720"/>
                    <a:pt x="1825053" y="-13769"/>
                    <a:pt x="2353456" y="17461"/>
                  </a:cubicBezTo>
                  <a:cubicBezTo>
                    <a:pt x="2881859" y="48691"/>
                    <a:pt x="2934325" y="142379"/>
                    <a:pt x="3170420" y="339750"/>
                  </a:cubicBezTo>
                  <a:cubicBezTo>
                    <a:pt x="3406515" y="537121"/>
                    <a:pt x="4714407" y="1876242"/>
                    <a:pt x="4714407" y="18762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2" name="Přímá spojnice 41"/>
            <p:cNvCxnSpPr/>
            <p:nvPr/>
          </p:nvCxnSpPr>
          <p:spPr>
            <a:xfrm>
              <a:off x="2119175" y="2492332"/>
              <a:ext cx="0" cy="2102011"/>
            </a:xfrm>
            <a:prstGeom prst="line">
              <a:avLst/>
            </a:prstGeom>
            <a:ln>
              <a:solidFill>
                <a:schemeClr val="tx1"/>
              </a:solidFill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528162" y="2896356"/>
              <a:ext cx="38996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107504" y="2711690"/>
              <a:ext cx="539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0,7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1945179" y="458954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f</a:t>
              </a:r>
              <a:r>
                <a:rPr lang="cs-CZ" baseline="-25000" dirty="0" err="1"/>
                <a:t>m</a:t>
              </a:r>
              <a:endParaRPr lang="cs-CZ" baseline="-25000" dirty="0"/>
            </a:p>
          </p:txBody>
        </p:sp>
      </p:grpSp>
      <p:cxnSp>
        <p:nvCxnSpPr>
          <p:cNvPr id="96" name="Přímá spojnice se šipkou 95"/>
          <p:cNvCxnSpPr/>
          <p:nvPr/>
        </p:nvCxnSpPr>
        <p:spPr>
          <a:xfrm flipH="1" flipV="1">
            <a:off x="2166079" y="2945567"/>
            <a:ext cx="389697" cy="2571665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079201" y="1340768"/>
            <a:ext cx="713331" cy="1052685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080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52466" y="1978702"/>
            <a:ext cx="5527646" cy="318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Horní propust – závislost na kmitočtu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Při nízkých kmitočtech proud kondenzátoru (tj. i rezistoru</a:t>
            </a:r>
            <a:r>
              <a:rPr lang="en-US" sz="2400" dirty="0"/>
              <a:t>, </a:t>
            </a:r>
            <a:r>
              <a:rPr lang="en-US" sz="2400" dirty="0" err="1"/>
              <a:t>jsou</a:t>
            </a:r>
            <a:r>
              <a:rPr lang="en-US" sz="2400" dirty="0"/>
              <a:t> v </a:t>
            </a:r>
            <a:r>
              <a:rPr lang="en-US" sz="2400" dirty="0" err="1"/>
              <a:t>sérii</a:t>
            </a:r>
            <a:r>
              <a:rPr lang="cs-CZ" sz="2400" dirty="0"/>
              <a:t>)  předbíhá napětí U</a:t>
            </a:r>
            <a:r>
              <a:rPr lang="cs-CZ" sz="2400" baseline="-25000" dirty="0"/>
              <a:t>1</a:t>
            </a:r>
            <a:r>
              <a:rPr lang="cs-CZ" sz="2400" dirty="0"/>
              <a:t>. Proto i U</a:t>
            </a:r>
            <a:r>
              <a:rPr lang="cs-CZ" sz="2400" baseline="-25000" dirty="0"/>
              <a:t>2</a:t>
            </a:r>
            <a:r>
              <a:rPr lang="cs-CZ" sz="2400" dirty="0"/>
              <a:t> = U</a:t>
            </a:r>
            <a:r>
              <a:rPr lang="cs-CZ" sz="2400" baseline="-25000" dirty="0"/>
              <a:t>R</a:t>
            </a:r>
            <a:r>
              <a:rPr lang="cs-CZ" sz="2400" dirty="0"/>
              <a:t> předbíhá U</a:t>
            </a:r>
            <a:r>
              <a:rPr lang="cs-CZ" sz="2400" baseline="-25000" dirty="0"/>
              <a:t>1</a:t>
            </a:r>
            <a:r>
              <a:rPr lang="cs-CZ" sz="2400" dirty="0"/>
              <a:t>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07504" y="923236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Při vysokých kmitočtech kondenzátor představuje zkrat. Signál se přes něj ze vstupu dostane na výstup bez fázového posunu.</a:t>
            </a:r>
          </a:p>
        </p:txBody>
      </p:sp>
      <p:cxnSp>
        <p:nvCxnSpPr>
          <p:cNvPr id="72" name="Přímá spojnice 71"/>
          <p:cNvCxnSpPr/>
          <p:nvPr/>
        </p:nvCxnSpPr>
        <p:spPr>
          <a:xfrm>
            <a:off x="537636" y="4567305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569829" y="2047069"/>
            <a:ext cx="0" cy="2547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503040" y="2071901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0" y="1988840"/>
            <a:ext cx="53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φ</a:t>
            </a:r>
            <a:r>
              <a:rPr lang="cs-CZ" baseline="-44000" dirty="0"/>
              <a:t>U2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020289" y="4589546"/>
            <a:ext cx="235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cxnSp>
        <p:nvCxnSpPr>
          <p:cNvPr id="80" name="Přímá spojnice se šipkou 79"/>
          <p:cNvCxnSpPr/>
          <p:nvPr/>
        </p:nvCxnSpPr>
        <p:spPr>
          <a:xfrm>
            <a:off x="5255568" y="4757970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528162" y="2578119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114997" y="2370968"/>
            <a:ext cx="61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90°</a:t>
            </a:r>
          </a:p>
        </p:txBody>
      </p:sp>
      <p:cxnSp>
        <p:nvCxnSpPr>
          <p:cNvPr id="85" name="Přímá spojnice 84"/>
          <p:cNvCxnSpPr/>
          <p:nvPr/>
        </p:nvCxnSpPr>
        <p:spPr>
          <a:xfrm>
            <a:off x="2945796" y="2492332"/>
            <a:ext cx="0" cy="2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162" y="3573016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2771800" y="45895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endParaRPr lang="cs-CZ" baseline="-25000" dirty="0"/>
          </a:p>
        </p:txBody>
      </p:sp>
      <p:cxnSp>
        <p:nvCxnSpPr>
          <p:cNvPr id="93" name="Přímá spojnice se šipkou 92"/>
          <p:cNvCxnSpPr/>
          <p:nvPr/>
        </p:nvCxnSpPr>
        <p:spPr>
          <a:xfrm>
            <a:off x="4860032" y="1771785"/>
            <a:ext cx="72008" cy="266532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5788303" y="4149080"/>
            <a:ext cx="317618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000" dirty="0"/>
              <a:t>Aby na kondenzátoru </a:t>
            </a:r>
          </a:p>
          <a:p>
            <a:pPr marL="0" lvl="1" algn="ctr"/>
            <a:r>
              <a:rPr lang="cs-CZ" sz="2000" dirty="0"/>
              <a:t>bylo napětí, musí do něj nejdříve natéci proud.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07502" y="3377680"/>
            <a:ext cx="62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45°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51520" y="4355812"/>
            <a:ext cx="53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0°</a:t>
            </a:r>
          </a:p>
        </p:txBody>
      </p:sp>
      <p:sp>
        <p:nvSpPr>
          <p:cNvPr id="8" name="Volný tvar 7"/>
          <p:cNvSpPr/>
          <p:nvPr/>
        </p:nvSpPr>
        <p:spPr>
          <a:xfrm>
            <a:off x="562131" y="2578308"/>
            <a:ext cx="2383436" cy="996846"/>
          </a:xfrm>
          <a:custGeom>
            <a:avLst/>
            <a:gdLst>
              <a:gd name="connsiteX0" fmla="*/ 0 w 2383436"/>
              <a:gd name="connsiteY0" fmla="*/ 0 h 996846"/>
              <a:gd name="connsiteX1" fmla="*/ 1056807 w 2383436"/>
              <a:gd name="connsiteY1" fmla="*/ 74951 h 996846"/>
              <a:gd name="connsiteX2" fmla="*/ 1648918 w 2383436"/>
              <a:gd name="connsiteY2" fmla="*/ 359764 h 996846"/>
              <a:gd name="connsiteX3" fmla="*/ 2383436 w 2383436"/>
              <a:gd name="connsiteY3" fmla="*/ 996846 h 996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436" h="996846">
                <a:moveTo>
                  <a:pt x="0" y="0"/>
                </a:moveTo>
                <a:cubicBezTo>
                  <a:pt x="390994" y="7495"/>
                  <a:pt x="781988" y="14990"/>
                  <a:pt x="1056807" y="74951"/>
                </a:cubicBezTo>
                <a:cubicBezTo>
                  <a:pt x="1331626" y="134912"/>
                  <a:pt x="1427813" y="206115"/>
                  <a:pt x="1648918" y="359764"/>
                </a:cubicBezTo>
                <a:cubicBezTo>
                  <a:pt x="1870023" y="513413"/>
                  <a:pt x="2383436" y="996846"/>
                  <a:pt x="2383436" y="996846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 rot="10800000">
            <a:off x="2941796" y="3569292"/>
            <a:ext cx="2383436" cy="996846"/>
          </a:xfrm>
          <a:custGeom>
            <a:avLst/>
            <a:gdLst>
              <a:gd name="connsiteX0" fmla="*/ 0 w 2383436"/>
              <a:gd name="connsiteY0" fmla="*/ 0 h 996846"/>
              <a:gd name="connsiteX1" fmla="*/ 1056807 w 2383436"/>
              <a:gd name="connsiteY1" fmla="*/ 74951 h 996846"/>
              <a:gd name="connsiteX2" fmla="*/ 1648918 w 2383436"/>
              <a:gd name="connsiteY2" fmla="*/ 359764 h 996846"/>
              <a:gd name="connsiteX3" fmla="*/ 2383436 w 2383436"/>
              <a:gd name="connsiteY3" fmla="*/ 996846 h 996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436" h="996846">
                <a:moveTo>
                  <a:pt x="0" y="0"/>
                </a:moveTo>
                <a:cubicBezTo>
                  <a:pt x="390994" y="7495"/>
                  <a:pt x="781988" y="14990"/>
                  <a:pt x="1056807" y="74951"/>
                </a:cubicBezTo>
                <a:cubicBezTo>
                  <a:pt x="1331626" y="134912"/>
                  <a:pt x="1427813" y="206115"/>
                  <a:pt x="1648918" y="359764"/>
                </a:cubicBezTo>
                <a:cubicBezTo>
                  <a:pt x="1870023" y="513413"/>
                  <a:pt x="2383436" y="996846"/>
                  <a:pt x="2383436" y="996846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 flipV="1">
            <a:off x="899592" y="2636912"/>
            <a:ext cx="1656184" cy="288032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8840"/>
            <a:ext cx="3176186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63242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CcIFycCnxU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387311"/>
            <a:ext cx="9134281" cy="5138033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Horní propust – video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634124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Passive RC high pass filters</a:t>
            </a:r>
            <a:endParaRPr lang="cs-CZ" dirty="0"/>
          </a:p>
          <a:p>
            <a:pPr marL="0" lvl="1"/>
            <a:r>
              <a:rPr lang="cs-CZ" dirty="0">
                <a:hlinkClick r:id="rId5"/>
              </a:rPr>
              <a:t>https://www.youtube.com/watch?v=4CcIFycCnxU</a:t>
            </a:r>
            <a:endParaRPr lang="cs-CZ" dirty="0"/>
          </a:p>
        </p:txBody>
      </p:sp>
      <p:pic>
        <p:nvPicPr>
          <p:cNvPr id="1026" name="Picture 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7459"/>
            <a:ext cx="8064896" cy="474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129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Nežádoucí účinky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836712"/>
            <a:ext cx="89289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Dolní i horní propust</a:t>
            </a:r>
          </a:p>
          <a:p>
            <a:pPr marL="0" lvl="1"/>
            <a:r>
              <a:rPr lang="cs-CZ" sz="2400" dirty="0"/>
              <a:t>Všudypřítomné neodstranitelné parazitní kapacity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vytvářejí dolní propusti, které např. zpomalují naše počítače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vytvářejí horní propusti, které např. zpětnou vazbou rozkmitávají naše zesilovače</a:t>
            </a:r>
          </a:p>
          <a:p>
            <a:pPr marL="0"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8005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836712"/>
            <a:ext cx="8928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Dolní propust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propouští nízké kmitočty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výstupní napětí je zpožděné za vstupním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z obdélníkového průběhu propustí vodorovné úseky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zpomaluje počítače</a:t>
            </a:r>
          </a:p>
          <a:p>
            <a:pPr marL="0" lvl="1"/>
            <a:endParaRPr lang="cs-CZ" sz="2400" b="1" dirty="0"/>
          </a:p>
          <a:p>
            <a:pPr marL="0" lvl="1"/>
            <a:r>
              <a:rPr lang="cs-CZ" sz="2400" b="1" dirty="0"/>
              <a:t>Horní propust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propouští vysoké kmitočty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výstupní napětí předbíhá vstupní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z obdélníkového průběhu propustí svislé hrany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rozkmitává zesilovače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b="1" dirty="0"/>
              <a:t>Užití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oddělení signálů odlišných kmitočtů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potlačení nežádoucích signálů</a:t>
            </a:r>
          </a:p>
        </p:txBody>
      </p:sp>
    </p:spTree>
    <p:extLst>
      <p:ext uri="{BB962C8B-B14F-4D97-AF65-F5344CB8AC3E}">
        <p14:creationId xmlns:p14="http://schemas.microsoft.com/office/powerpoint/2010/main" val="75325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15" y="112474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http://sim.okawa-denshi.jp/en/CRtool.php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https://www.youtube.com/watch?v=4CcIFycCnxU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Všechny materiály převzaté z internetu obsahují zároveň odkaz na příslušný zdroj.</a:t>
            </a:r>
          </a:p>
        </p:txBody>
      </p:sp>
    </p:spTree>
    <p:extLst>
      <p:ext uri="{BB962C8B-B14F-4D97-AF65-F5344CB8AC3E}">
        <p14:creationId xmlns:p14="http://schemas.microsoft.com/office/powerpoint/2010/main" val="329073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list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1720840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 kondenzátorů a cívek je správné mluvit o jejich impedanci, nikoliv odporu. Pojem „odpor“ zde užíváme pro zjednodušení.</a:t>
            </a:r>
          </a:p>
          <a:p>
            <a:r>
              <a:rPr lang="cs-CZ" dirty="0"/>
              <a:t>Při výkladu žáky upozorníme na podobnost obou pojmů a rozdíl mezi nimi.</a:t>
            </a:r>
          </a:p>
          <a:p>
            <a:r>
              <a:rPr lang="cs-CZ" dirty="0"/>
              <a:t>Až žáci látku pochopí, převedeme je na správný termín „impedance“ a nadále budeme užívat jen ten.</a:t>
            </a:r>
          </a:p>
        </p:txBody>
      </p:sp>
    </p:spTree>
    <p:extLst>
      <p:ext uri="{BB962C8B-B14F-4D97-AF65-F5344CB8AC3E}">
        <p14:creationId xmlns:p14="http://schemas.microsoft.com/office/powerpoint/2010/main" val="45830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Funkce impulsových obvodů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124744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Dolní a horní propust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účinek na impulsový signál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závislost přenosu na kmitočtu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závislost fáze na kmitočtu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Užití 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Obdélník 108"/>
          <p:cNvSpPr/>
          <p:nvPr/>
        </p:nvSpPr>
        <p:spPr>
          <a:xfrm>
            <a:off x="251520" y="1556792"/>
            <a:ext cx="5400600" cy="3531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časové průběhy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Dolní propust propustí nízké kmitočty ....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3" y="1556792"/>
            <a:ext cx="3176185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7" name="TextovéPole 16"/>
          <p:cNvSpPr txBox="1"/>
          <p:nvPr/>
        </p:nvSpPr>
        <p:spPr>
          <a:xfrm>
            <a:off x="4668703" y="4751048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p:cxnSp>
        <p:nvCxnSpPr>
          <p:cNvPr id="10" name="Přímá spojnice 9"/>
          <p:cNvCxnSpPr/>
          <p:nvPr/>
        </p:nvCxnSpPr>
        <p:spPr>
          <a:xfrm flipH="1">
            <a:off x="1507710" y="3434783"/>
            <a:ext cx="1434" cy="1393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331761" y="3434783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78349" y="3191047"/>
            <a:ext cx="0" cy="1637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646156" y="4751048"/>
            <a:ext cx="4883102" cy="6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903982" y="4919472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611560" y="3215879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44682" y="3266978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646156" y="3653811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1520" y="3562520"/>
            <a:ext cx="504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5V</a:t>
            </a:r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1508981" y="3653811"/>
            <a:ext cx="0" cy="11035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512536" y="3653811"/>
            <a:ext cx="832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2331761" y="3653811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Volný tvar 31"/>
          <p:cNvSpPr/>
          <p:nvPr/>
        </p:nvSpPr>
        <p:spPr>
          <a:xfrm>
            <a:off x="680219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4668703" y="3161807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p:cxnSp>
        <p:nvCxnSpPr>
          <p:cNvPr id="42" name="Přímá spojnice 41"/>
          <p:cNvCxnSpPr/>
          <p:nvPr/>
        </p:nvCxnSpPr>
        <p:spPr>
          <a:xfrm flipH="1">
            <a:off x="1507710" y="1845542"/>
            <a:ext cx="1434" cy="1393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331761" y="1845542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678349" y="1601806"/>
            <a:ext cx="0" cy="1637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646156" y="3161807"/>
            <a:ext cx="4883102" cy="6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4903982" y="3330231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V="1">
            <a:off x="611560" y="1626638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344682" y="1677737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</a:t>
            </a:r>
          </a:p>
        </p:txBody>
      </p:sp>
      <p:cxnSp>
        <p:nvCxnSpPr>
          <p:cNvPr id="49" name="Přímá spojnice 48"/>
          <p:cNvCxnSpPr/>
          <p:nvPr/>
        </p:nvCxnSpPr>
        <p:spPr>
          <a:xfrm>
            <a:off x="646156" y="2064570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251520" y="1973279"/>
            <a:ext cx="504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5V</a:t>
            </a:r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1508981" y="2064570"/>
            <a:ext cx="0" cy="11035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512536" y="2064570"/>
            <a:ext cx="832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2331761" y="2064570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3134719" y="3434065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134719" y="3653093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3134719" y="1844824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3134719" y="2063852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3964907" y="3430638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3964907" y="3649666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3964907" y="1841397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3964907" y="2060425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>
            <a:off x="4775663" y="3471279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4775663" y="1882038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stCxn id="40" idx="0"/>
          </p:cNvCxnSpPr>
          <p:nvPr/>
        </p:nvCxnSpPr>
        <p:spPr>
          <a:xfrm flipH="1" flipV="1">
            <a:off x="4775663" y="2101067"/>
            <a:ext cx="10680" cy="10607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674967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1508764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2327841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>
            <a:off x="3138951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3961607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/>
          <p:nvPr/>
        </p:nvCxnSpPr>
        <p:spPr>
          <a:xfrm>
            <a:off x="4775663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 flipH="1">
            <a:off x="674967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H="1">
            <a:off x="2313827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 flipH="1">
            <a:off x="3950539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 flipH="1">
            <a:off x="1512536" y="207264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flipH="1">
            <a:off x="3133427" y="207264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H="1">
            <a:off x="4786343" y="2072640"/>
            <a:ext cx="742915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 rot="720000">
            <a:off x="1920078" y="213224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/>
          <p:nvPr/>
        </p:nvCxnSpPr>
        <p:spPr>
          <a:xfrm rot="720000">
            <a:off x="3491880" y="213224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se šipkou 96"/>
          <p:cNvCxnSpPr/>
          <p:nvPr/>
        </p:nvCxnSpPr>
        <p:spPr>
          <a:xfrm rot="720000">
            <a:off x="5198081" y="213224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 rot="720000">
            <a:off x="2757880" y="324342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/>
          <p:nvPr/>
        </p:nvCxnSpPr>
        <p:spPr>
          <a:xfrm rot="720000">
            <a:off x="4377732" y="324342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se šipkou 99"/>
          <p:cNvCxnSpPr/>
          <p:nvPr/>
        </p:nvCxnSpPr>
        <p:spPr>
          <a:xfrm rot="720000">
            <a:off x="1076342" y="3243423"/>
            <a:ext cx="293777" cy="143027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Volný tvar 103"/>
          <p:cNvSpPr/>
          <p:nvPr/>
        </p:nvSpPr>
        <p:spPr>
          <a:xfrm>
            <a:off x="2327841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Volný tvar 104"/>
          <p:cNvSpPr/>
          <p:nvPr/>
        </p:nvSpPr>
        <p:spPr>
          <a:xfrm>
            <a:off x="3954112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Volný tvar 105"/>
          <p:cNvSpPr/>
          <p:nvPr/>
        </p:nvSpPr>
        <p:spPr>
          <a:xfrm>
            <a:off x="1514482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Volný tvar 106"/>
          <p:cNvSpPr/>
          <p:nvPr/>
        </p:nvSpPr>
        <p:spPr>
          <a:xfrm>
            <a:off x="3138951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Volný tvar 107"/>
          <p:cNvSpPr/>
          <p:nvPr/>
        </p:nvSpPr>
        <p:spPr>
          <a:xfrm>
            <a:off x="4781003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15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bdélník 153"/>
          <p:cNvSpPr/>
          <p:nvPr/>
        </p:nvSpPr>
        <p:spPr>
          <a:xfrm>
            <a:off x="251520" y="1556792"/>
            <a:ext cx="5400600" cy="3531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400" dirty="0"/>
              <a:t>... a zadrží vysoké kmitočty.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1441261" y="2452947"/>
            <a:ext cx="3565187" cy="1201874"/>
            <a:chOff x="1441261" y="2452946"/>
            <a:chExt cx="3565187" cy="1430277"/>
          </a:xfrm>
        </p:grpSpPr>
        <p:cxnSp>
          <p:nvCxnSpPr>
            <p:cNvPr id="98" name="Přímá spojnice se šipkou 97"/>
            <p:cNvCxnSpPr/>
            <p:nvPr/>
          </p:nvCxnSpPr>
          <p:spPr>
            <a:xfrm rot="360000">
              <a:off x="3085324" y="2452946"/>
              <a:ext cx="293777" cy="14302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se šipkou 98"/>
            <p:cNvCxnSpPr/>
            <p:nvPr/>
          </p:nvCxnSpPr>
          <p:spPr>
            <a:xfrm rot="360000">
              <a:off x="4712671" y="2452946"/>
              <a:ext cx="293777" cy="14302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se šipkou 99"/>
            <p:cNvCxnSpPr/>
            <p:nvPr/>
          </p:nvCxnSpPr>
          <p:spPr>
            <a:xfrm rot="360000">
              <a:off x="1441261" y="2452946"/>
              <a:ext cx="293777" cy="14302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ovéPole 70"/>
          <p:cNvSpPr txBox="1"/>
          <p:nvPr/>
        </p:nvSpPr>
        <p:spPr>
          <a:xfrm>
            <a:off x="4668703" y="4751048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p:cxnSp>
        <p:nvCxnSpPr>
          <p:cNvPr id="73" name="Přímá spojnice 72"/>
          <p:cNvCxnSpPr/>
          <p:nvPr/>
        </p:nvCxnSpPr>
        <p:spPr>
          <a:xfrm flipH="1">
            <a:off x="1507710" y="3434783"/>
            <a:ext cx="1434" cy="1393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2331761" y="3434783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678349" y="3191047"/>
            <a:ext cx="0" cy="1637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 flipV="1">
            <a:off x="646156" y="4751048"/>
            <a:ext cx="4883102" cy="6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se šipkou 82"/>
          <p:cNvCxnSpPr/>
          <p:nvPr/>
        </p:nvCxnSpPr>
        <p:spPr>
          <a:xfrm>
            <a:off x="4903982" y="4919472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se šipkou 88"/>
          <p:cNvCxnSpPr/>
          <p:nvPr/>
        </p:nvCxnSpPr>
        <p:spPr>
          <a:xfrm flipV="1">
            <a:off x="611560" y="3215879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ovéPole 89"/>
          <p:cNvSpPr txBox="1"/>
          <p:nvPr/>
        </p:nvSpPr>
        <p:spPr>
          <a:xfrm>
            <a:off x="344682" y="3266978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646156" y="3653811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251520" y="3562520"/>
            <a:ext cx="504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5V</a:t>
            </a:r>
          </a:p>
        </p:txBody>
      </p:sp>
      <p:cxnSp>
        <p:nvCxnSpPr>
          <p:cNvPr id="94" name="Přímá spojnice 93"/>
          <p:cNvCxnSpPr/>
          <p:nvPr/>
        </p:nvCxnSpPr>
        <p:spPr>
          <a:xfrm flipV="1">
            <a:off x="1508981" y="3653811"/>
            <a:ext cx="0" cy="11035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>
            <a:off x="1512536" y="3653811"/>
            <a:ext cx="832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100"/>
          <p:cNvCxnSpPr/>
          <p:nvPr/>
        </p:nvCxnSpPr>
        <p:spPr>
          <a:xfrm flipV="1">
            <a:off x="2331761" y="3653811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Volný tvar 101"/>
          <p:cNvSpPr/>
          <p:nvPr/>
        </p:nvSpPr>
        <p:spPr>
          <a:xfrm>
            <a:off x="680219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TextovéPole 102"/>
          <p:cNvSpPr txBox="1"/>
          <p:nvPr/>
        </p:nvSpPr>
        <p:spPr>
          <a:xfrm>
            <a:off x="4668703" y="3161807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p:cxnSp>
        <p:nvCxnSpPr>
          <p:cNvPr id="104" name="Přímá spojnice 103"/>
          <p:cNvCxnSpPr/>
          <p:nvPr/>
        </p:nvCxnSpPr>
        <p:spPr>
          <a:xfrm flipH="1">
            <a:off x="1507710" y="1845542"/>
            <a:ext cx="1434" cy="1393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104"/>
          <p:cNvCxnSpPr/>
          <p:nvPr/>
        </p:nvCxnSpPr>
        <p:spPr>
          <a:xfrm>
            <a:off x="2331761" y="1845542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nice 105"/>
          <p:cNvCxnSpPr/>
          <p:nvPr/>
        </p:nvCxnSpPr>
        <p:spPr>
          <a:xfrm>
            <a:off x="678349" y="1601806"/>
            <a:ext cx="0" cy="1637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 flipV="1">
            <a:off x="646156" y="3161807"/>
            <a:ext cx="4883102" cy="6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nice se šipkou 107"/>
          <p:cNvCxnSpPr/>
          <p:nvPr/>
        </p:nvCxnSpPr>
        <p:spPr>
          <a:xfrm>
            <a:off x="4903982" y="3330231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nice se šipkou 108"/>
          <p:cNvCxnSpPr/>
          <p:nvPr/>
        </p:nvCxnSpPr>
        <p:spPr>
          <a:xfrm flipV="1">
            <a:off x="611560" y="1626638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ovéPole 109"/>
          <p:cNvSpPr txBox="1"/>
          <p:nvPr/>
        </p:nvSpPr>
        <p:spPr>
          <a:xfrm>
            <a:off x="344682" y="1677737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</a:t>
            </a:r>
          </a:p>
        </p:txBody>
      </p:sp>
      <p:cxnSp>
        <p:nvCxnSpPr>
          <p:cNvPr id="111" name="Přímá spojnice 110"/>
          <p:cNvCxnSpPr/>
          <p:nvPr/>
        </p:nvCxnSpPr>
        <p:spPr>
          <a:xfrm>
            <a:off x="646156" y="2064570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ovéPole 111"/>
          <p:cNvSpPr txBox="1"/>
          <p:nvPr/>
        </p:nvSpPr>
        <p:spPr>
          <a:xfrm>
            <a:off x="251520" y="1973279"/>
            <a:ext cx="504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5V</a:t>
            </a:r>
          </a:p>
        </p:txBody>
      </p:sp>
      <p:cxnSp>
        <p:nvCxnSpPr>
          <p:cNvPr id="113" name="Přímá spojnice 112"/>
          <p:cNvCxnSpPr/>
          <p:nvPr/>
        </p:nvCxnSpPr>
        <p:spPr>
          <a:xfrm flipV="1">
            <a:off x="1508981" y="2064570"/>
            <a:ext cx="0" cy="11035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113"/>
          <p:cNvCxnSpPr/>
          <p:nvPr/>
        </p:nvCxnSpPr>
        <p:spPr>
          <a:xfrm>
            <a:off x="1512536" y="2064570"/>
            <a:ext cx="832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nice 114"/>
          <p:cNvCxnSpPr/>
          <p:nvPr/>
        </p:nvCxnSpPr>
        <p:spPr>
          <a:xfrm flipV="1">
            <a:off x="2331761" y="2064570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115"/>
          <p:cNvCxnSpPr/>
          <p:nvPr/>
        </p:nvCxnSpPr>
        <p:spPr>
          <a:xfrm>
            <a:off x="3134719" y="3434065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nice 116"/>
          <p:cNvCxnSpPr/>
          <p:nvPr/>
        </p:nvCxnSpPr>
        <p:spPr>
          <a:xfrm flipV="1">
            <a:off x="3134719" y="3653093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117"/>
          <p:cNvCxnSpPr/>
          <p:nvPr/>
        </p:nvCxnSpPr>
        <p:spPr>
          <a:xfrm>
            <a:off x="3134719" y="1844824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nice 118"/>
          <p:cNvCxnSpPr/>
          <p:nvPr/>
        </p:nvCxnSpPr>
        <p:spPr>
          <a:xfrm flipV="1">
            <a:off x="3134719" y="2063852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119"/>
          <p:cNvCxnSpPr/>
          <p:nvPr/>
        </p:nvCxnSpPr>
        <p:spPr>
          <a:xfrm>
            <a:off x="3964907" y="3430638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nice 120"/>
          <p:cNvCxnSpPr/>
          <p:nvPr/>
        </p:nvCxnSpPr>
        <p:spPr>
          <a:xfrm flipV="1">
            <a:off x="3964907" y="3649666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nice 121"/>
          <p:cNvCxnSpPr/>
          <p:nvPr/>
        </p:nvCxnSpPr>
        <p:spPr>
          <a:xfrm>
            <a:off x="3964907" y="1841397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nice 122"/>
          <p:cNvCxnSpPr/>
          <p:nvPr/>
        </p:nvCxnSpPr>
        <p:spPr>
          <a:xfrm flipV="1">
            <a:off x="3964907" y="2060425"/>
            <a:ext cx="0" cy="11788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nice 123"/>
          <p:cNvCxnSpPr/>
          <p:nvPr/>
        </p:nvCxnSpPr>
        <p:spPr>
          <a:xfrm>
            <a:off x="4775663" y="3471279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nice 124"/>
          <p:cNvCxnSpPr/>
          <p:nvPr/>
        </p:nvCxnSpPr>
        <p:spPr>
          <a:xfrm>
            <a:off x="4775663" y="1882038"/>
            <a:ext cx="0" cy="132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nice 125"/>
          <p:cNvCxnSpPr>
            <a:stCxn id="103" idx="0"/>
          </p:cNvCxnSpPr>
          <p:nvPr/>
        </p:nvCxnSpPr>
        <p:spPr>
          <a:xfrm flipH="1" flipV="1">
            <a:off x="4775663" y="2101067"/>
            <a:ext cx="10680" cy="10607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nice 126"/>
          <p:cNvCxnSpPr/>
          <p:nvPr/>
        </p:nvCxnSpPr>
        <p:spPr>
          <a:xfrm>
            <a:off x="674967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/>
          <p:cNvCxnSpPr/>
          <p:nvPr/>
        </p:nvCxnSpPr>
        <p:spPr>
          <a:xfrm>
            <a:off x="1508764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Přímá spojnice 128"/>
          <p:cNvCxnSpPr/>
          <p:nvPr/>
        </p:nvCxnSpPr>
        <p:spPr>
          <a:xfrm>
            <a:off x="2327841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129"/>
          <p:cNvCxnSpPr/>
          <p:nvPr/>
        </p:nvCxnSpPr>
        <p:spPr>
          <a:xfrm>
            <a:off x="3138951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nice 130"/>
          <p:cNvCxnSpPr/>
          <p:nvPr/>
        </p:nvCxnSpPr>
        <p:spPr>
          <a:xfrm>
            <a:off x="3961607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/>
          <p:cNvCxnSpPr/>
          <p:nvPr/>
        </p:nvCxnSpPr>
        <p:spPr>
          <a:xfrm>
            <a:off x="4775663" y="2065020"/>
            <a:ext cx="0" cy="11049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/>
          <p:cNvCxnSpPr/>
          <p:nvPr/>
        </p:nvCxnSpPr>
        <p:spPr>
          <a:xfrm flipH="1">
            <a:off x="674967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/>
          <p:cNvCxnSpPr/>
          <p:nvPr/>
        </p:nvCxnSpPr>
        <p:spPr>
          <a:xfrm flipH="1">
            <a:off x="2313827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římá spojnice 134"/>
          <p:cNvCxnSpPr/>
          <p:nvPr/>
        </p:nvCxnSpPr>
        <p:spPr>
          <a:xfrm flipH="1">
            <a:off x="3950539" y="316992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Přímá spojnice 135"/>
          <p:cNvCxnSpPr/>
          <p:nvPr/>
        </p:nvCxnSpPr>
        <p:spPr>
          <a:xfrm flipH="1">
            <a:off x="1512536" y="207264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/>
          <p:nvPr/>
        </p:nvCxnSpPr>
        <p:spPr>
          <a:xfrm flipH="1">
            <a:off x="3133427" y="2072640"/>
            <a:ext cx="83274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Přímá spojnice 137"/>
          <p:cNvCxnSpPr/>
          <p:nvPr/>
        </p:nvCxnSpPr>
        <p:spPr>
          <a:xfrm flipH="1">
            <a:off x="4786343" y="2072640"/>
            <a:ext cx="742915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Volný tvar 144"/>
          <p:cNvSpPr/>
          <p:nvPr/>
        </p:nvSpPr>
        <p:spPr>
          <a:xfrm>
            <a:off x="2327841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Volný tvar 145"/>
          <p:cNvSpPr/>
          <p:nvPr/>
        </p:nvSpPr>
        <p:spPr>
          <a:xfrm>
            <a:off x="3954112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Volný tvar 146"/>
          <p:cNvSpPr/>
          <p:nvPr/>
        </p:nvSpPr>
        <p:spPr>
          <a:xfrm>
            <a:off x="1514482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8" name="Volný tvar 147"/>
          <p:cNvSpPr/>
          <p:nvPr/>
        </p:nvSpPr>
        <p:spPr>
          <a:xfrm>
            <a:off x="3138951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9" name="Volný tvar 148"/>
          <p:cNvSpPr/>
          <p:nvPr/>
        </p:nvSpPr>
        <p:spPr>
          <a:xfrm>
            <a:off x="4781003" y="3654821"/>
            <a:ext cx="841758" cy="110952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37645 w 1844703"/>
              <a:gd name="connsiteY2" fmla="*/ 1195830 h 2210463"/>
              <a:gd name="connsiteX3" fmla="*/ 261862 w 1844703"/>
              <a:gd name="connsiteY3" fmla="*/ 648412 h 2210463"/>
              <a:gd name="connsiteX4" fmla="*/ 526801 w 1844703"/>
              <a:gd name="connsiteY4" fmla="*/ 204361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  <a:gd name="connsiteX0" fmla="*/ 0 w 1844703"/>
              <a:gd name="connsiteY0" fmla="*/ 2211802 h 2211802"/>
              <a:gd name="connsiteX1" fmla="*/ 55659 w 1844703"/>
              <a:gd name="connsiteY1" fmla="*/ 1790383 h 2211802"/>
              <a:gd name="connsiteX2" fmla="*/ 137645 w 1844703"/>
              <a:gd name="connsiteY2" fmla="*/ 1197169 h 2211802"/>
              <a:gd name="connsiteX3" fmla="*/ 261862 w 1844703"/>
              <a:gd name="connsiteY3" fmla="*/ 649751 h 2211802"/>
              <a:gd name="connsiteX4" fmla="*/ 526801 w 1844703"/>
              <a:gd name="connsiteY4" fmla="*/ 205700 h 2211802"/>
              <a:gd name="connsiteX5" fmla="*/ 1052045 w 1844703"/>
              <a:gd name="connsiteY5" fmla="*/ 13646 h 2211802"/>
              <a:gd name="connsiteX6" fmla="*/ 1518699 w 1844703"/>
              <a:gd name="connsiteY6" fmla="*/ 9291 h 2211802"/>
              <a:gd name="connsiteX7" fmla="*/ 1844703 w 1844703"/>
              <a:gd name="connsiteY7" fmla="*/ 1339 h 2211802"/>
              <a:gd name="connsiteX0" fmla="*/ 0 w 1844703"/>
              <a:gd name="connsiteY0" fmla="*/ 2237745 h 2237745"/>
              <a:gd name="connsiteX1" fmla="*/ 55659 w 1844703"/>
              <a:gd name="connsiteY1" fmla="*/ 1816326 h 2237745"/>
              <a:gd name="connsiteX2" fmla="*/ 137645 w 1844703"/>
              <a:gd name="connsiteY2" fmla="*/ 1223112 h 2237745"/>
              <a:gd name="connsiteX3" fmla="*/ 261862 w 1844703"/>
              <a:gd name="connsiteY3" fmla="*/ 675694 h 2237745"/>
              <a:gd name="connsiteX4" fmla="*/ 526801 w 1844703"/>
              <a:gd name="connsiteY4" fmla="*/ 231643 h 2237745"/>
              <a:gd name="connsiteX5" fmla="*/ 1052045 w 1844703"/>
              <a:gd name="connsiteY5" fmla="*/ 39589 h 2237745"/>
              <a:gd name="connsiteX6" fmla="*/ 1508045 w 1844703"/>
              <a:gd name="connsiteY6" fmla="*/ 1515 h 2237745"/>
              <a:gd name="connsiteX7" fmla="*/ 1844703 w 1844703"/>
              <a:gd name="connsiteY7" fmla="*/ 27282 h 2237745"/>
              <a:gd name="connsiteX0" fmla="*/ 0 w 1844703"/>
              <a:gd name="connsiteY0" fmla="*/ 2248998 h 2248998"/>
              <a:gd name="connsiteX1" fmla="*/ 55659 w 1844703"/>
              <a:gd name="connsiteY1" fmla="*/ 1827579 h 2248998"/>
              <a:gd name="connsiteX2" fmla="*/ 137645 w 1844703"/>
              <a:gd name="connsiteY2" fmla="*/ 1234365 h 2248998"/>
              <a:gd name="connsiteX3" fmla="*/ 261862 w 1844703"/>
              <a:gd name="connsiteY3" fmla="*/ 686947 h 2248998"/>
              <a:gd name="connsiteX4" fmla="*/ 526801 w 1844703"/>
              <a:gd name="connsiteY4" fmla="*/ 242896 h 2248998"/>
              <a:gd name="connsiteX5" fmla="*/ 1052045 w 1844703"/>
              <a:gd name="connsiteY5" fmla="*/ 50842 h 2248998"/>
              <a:gd name="connsiteX6" fmla="*/ 1508045 w 1844703"/>
              <a:gd name="connsiteY6" fmla="*/ 12768 h 2248998"/>
              <a:gd name="connsiteX7" fmla="*/ 1844703 w 1844703"/>
              <a:gd name="connsiteY7" fmla="*/ 0 h 2248998"/>
              <a:gd name="connsiteX0" fmla="*/ 0 w 1802093"/>
              <a:gd name="connsiteY0" fmla="*/ 2234547 h 2234547"/>
              <a:gd name="connsiteX1" fmla="*/ 13049 w 1802093"/>
              <a:gd name="connsiteY1" fmla="*/ 1827579 h 2234547"/>
              <a:gd name="connsiteX2" fmla="*/ 95035 w 1802093"/>
              <a:gd name="connsiteY2" fmla="*/ 1234365 h 2234547"/>
              <a:gd name="connsiteX3" fmla="*/ 219252 w 1802093"/>
              <a:gd name="connsiteY3" fmla="*/ 686947 h 2234547"/>
              <a:gd name="connsiteX4" fmla="*/ 484191 w 1802093"/>
              <a:gd name="connsiteY4" fmla="*/ 242896 h 2234547"/>
              <a:gd name="connsiteX5" fmla="*/ 1009435 w 1802093"/>
              <a:gd name="connsiteY5" fmla="*/ 50842 h 2234547"/>
              <a:gd name="connsiteX6" fmla="*/ 1465435 w 1802093"/>
              <a:gd name="connsiteY6" fmla="*/ 12768 h 2234547"/>
              <a:gd name="connsiteX7" fmla="*/ 1802093 w 1802093"/>
              <a:gd name="connsiteY7" fmla="*/ 0 h 2234547"/>
              <a:gd name="connsiteX0" fmla="*/ 0 w 1850028"/>
              <a:gd name="connsiteY0" fmla="*/ 2234547 h 2234547"/>
              <a:gd name="connsiteX1" fmla="*/ 13049 w 1850028"/>
              <a:gd name="connsiteY1" fmla="*/ 1827579 h 2234547"/>
              <a:gd name="connsiteX2" fmla="*/ 95035 w 1850028"/>
              <a:gd name="connsiteY2" fmla="*/ 1234365 h 2234547"/>
              <a:gd name="connsiteX3" fmla="*/ 219252 w 1850028"/>
              <a:gd name="connsiteY3" fmla="*/ 686947 h 2234547"/>
              <a:gd name="connsiteX4" fmla="*/ 484191 w 1850028"/>
              <a:gd name="connsiteY4" fmla="*/ 242896 h 2234547"/>
              <a:gd name="connsiteX5" fmla="*/ 1009435 w 1850028"/>
              <a:gd name="connsiteY5" fmla="*/ 50842 h 2234547"/>
              <a:gd name="connsiteX6" fmla="*/ 1465435 w 1850028"/>
              <a:gd name="connsiteY6" fmla="*/ 12768 h 2234547"/>
              <a:gd name="connsiteX7" fmla="*/ 1850028 w 1850028"/>
              <a:gd name="connsiteY7" fmla="*/ 0 h 2234547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95035 w 1850028"/>
              <a:gd name="connsiteY2" fmla="*/ 1234365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219252 w 1850028"/>
              <a:gd name="connsiteY3" fmla="*/ 686947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84191 w 1850028"/>
              <a:gd name="connsiteY4" fmla="*/ 242896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1009435 w 1850028"/>
              <a:gd name="connsiteY5" fmla="*/ 508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0461 h 2210461"/>
              <a:gd name="connsiteX1" fmla="*/ 13049 w 1850028"/>
              <a:gd name="connsiteY1" fmla="*/ 1827579 h 2210461"/>
              <a:gd name="connsiteX2" fmla="*/ 73731 w 1850028"/>
              <a:gd name="connsiteY2" fmla="*/ 1229549 h 2210461"/>
              <a:gd name="connsiteX3" fmla="*/ 150010 w 1850028"/>
              <a:gd name="connsiteY3" fmla="*/ 662863 h 2210461"/>
              <a:gd name="connsiteX4" fmla="*/ 452233 w 1850028"/>
              <a:gd name="connsiteY4" fmla="*/ 199544 h 2210461"/>
              <a:gd name="connsiteX5" fmla="*/ 998782 w 1850028"/>
              <a:gd name="connsiteY5" fmla="*/ 21942 h 2210461"/>
              <a:gd name="connsiteX6" fmla="*/ 1465435 w 1850028"/>
              <a:gd name="connsiteY6" fmla="*/ 12768 h 2210461"/>
              <a:gd name="connsiteX7" fmla="*/ 1850028 w 1850028"/>
              <a:gd name="connsiteY7" fmla="*/ 0 h 2210461"/>
              <a:gd name="connsiteX0" fmla="*/ 0 w 1850028"/>
              <a:gd name="connsiteY0" fmla="*/ 2215637 h 2215637"/>
              <a:gd name="connsiteX1" fmla="*/ 13049 w 1850028"/>
              <a:gd name="connsiteY1" fmla="*/ 1832755 h 2215637"/>
              <a:gd name="connsiteX2" fmla="*/ 73731 w 1850028"/>
              <a:gd name="connsiteY2" fmla="*/ 1234725 h 2215637"/>
              <a:gd name="connsiteX3" fmla="*/ 150010 w 1850028"/>
              <a:gd name="connsiteY3" fmla="*/ 668039 h 2215637"/>
              <a:gd name="connsiteX4" fmla="*/ 452233 w 1850028"/>
              <a:gd name="connsiteY4" fmla="*/ 204720 h 2215637"/>
              <a:gd name="connsiteX5" fmla="*/ 998782 w 1850028"/>
              <a:gd name="connsiteY5" fmla="*/ 27118 h 2215637"/>
              <a:gd name="connsiteX6" fmla="*/ 1454784 w 1850028"/>
              <a:gd name="connsiteY6" fmla="*/ 3493 h 2215637"/>
              <a:gd name="connsiteX7" fmla="*/ 1850028 w 1850028"/>
              <a:gd name="connsiteY7" fmla="*/ 5176 h 2215637"/>
              <a:gd name="connsiteX0" fmla="*/ 0 w 1850028"/>
              <a:gd name="connsiteY0" fmla="*/ 2215797 h 2215797"/>
              <a:gd name="connsiteX1" fmla="*/ 13049 w 1850028"/>
              <a:gd name="connsiteY1" fmla="*/ 1832915 h 2215797"/>
              <a:gd name="connsiteX2" fmla="*/ 73731 w 1850028"/>
              <a:gd name="connsiteY2" fmla="*/ 1234885 h 2215797"/>
              <a:gd name="connsiteX3" fmla="*/ 150010 w 1850028"/>
              <a:gd name="connsiteY3" fmla="*/ 668199 h 2215797"/>
              <a:gd name="connsiteX4" fmla="*/ 452233 w 1850028"/>
              <a:gd name="connsiteY4" fmla="*/ 204880 h 2215797"/>
              <a:gd name="connsiteX5" fmla="*/ 998782 w 1850028"/>
              <a:gd name="connsiteY5" fmla="*/ 27278 h 2215797"/>
              <a:gd name="connsiteX6" fmla="*/ 1454784 w 1850028"/>
              <a:gd name="connsiteY6" fmla="*/ 3653 h 2215797"/>
              <a:gd name="connsiteX7" fmla="*/ 1850028 w 1850028"/>
              <a:gd name="connsiteY7" fmla="*/ 5336 h 2215797"/>
              <a:gd name="connsiteX0" fmla="*/ 6086 w 1856114"/>
              <a:gd name="connsiteY0" fmla="*/ 2215797 h 2215797"/>
              <a:gd name="connsiteX1" fmla="*/ 3158 w 1856114"/>
              <a:gd name="connsiteY1" fmla="*/ 1823283 h 2215797"/>
              <a:gd name="connsiteX2" fmla="*/ 79817 w 1856114"/>
              <a:gd name="connsiteY2" fmla="*/ 1234885 h 2215797"/>
              <a:gd name="connsiteX3" fmla="*/ 156096 w 1856114"/>
              <a:gd name="connsiteY3" fmla="*/ 668199 h 2215797"/>
              <a:gd name="connsiteX4" fmla="*/ 458319 w 1856114"/>
              <a:gd name="connsiteY4" fmla="*/ 204880 h 2215797"/>
              <a:gd name="connsiteX5" fmla="*/ 1004868 w 1856114"/>
              <a:gd name="connsiteY5" fmla="*/ 27278 h 2215797"/>
              <a:gd name="connsiteX6" fmla="*/ 1460870 w 1856114"/>
              <a:gd name="connsiteY6" fmla="*/ 3653 h 2215797"/>
              <a:gd name="connsiteX7" fmla="*/ 1856114 w 1856114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54275 w 1854293"/>
              <a:gd name="connsiteY3" fmla="*/ 668199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797 h 2215797"/>
              <a:gd name="connsiteX1" fmla="*/ 1337 w 1854293"/>
              <a:gd name="connsiteY1" fmla="*/ 1823283 h 2215797"/>
              <a:gd name="connsiteX2" fmla="*/ 46038 w 1854293"/>
              <a:gd name="connsiteY2" fmla="*/ 1220434 h 2215797"/>
              <a:gd name="connsiteX3" fmla="*/ 116992 w 1854293"/>
              <a:gd name="connsiteY3" fmla="*/ 644115 h 2215797"/>
              <a:gd name="connsiteX4" fmla="*/ 456498 w 1854293"/>
              <a:gd name="connsiteY4" fmla="*/ 204880 h 2215797"/>
              <a:gd name="connsiteX5" fmla="*/ 1003047 w 1854293"/>
              <a:gd name="connsiteY5" fmla="*/ 27278 h 2215797"/>
              <a:gd name="connsiteX6" fmla="*/ 1459049 w 1854293"/>
              <a:gd name="connsiteY6" fmla="*/ 3653 h 2215797"/>
              <a:gd name="connsiteX7" fmla="*/ 1854293 w 1854293"/>
              <a:gd name="connsiteY7" fmla="*/ 5336 h 2215797"/>
              <a:gd name="connsiteX0" fmla="*/ 4265 w 1854293"/>
              <a:gd name="connsiteY0" fmla="*/ 2215637 h 2215637"/>
              <a:gd name="connsiteX1" fmla="*/ 1337 w 1854293"/>
              <a:gd name="connsiteY1" fmla="*/ 1823123 h 2215637"/>
              <a:gd name="connsiteX2" fmla="*/ 46038 w 1854293"/>
              <a:gd name="connsiteY2" fmla="*/ 1220274 h 2215637"/>
              <a:gd name="connsiteX3" fmla="*/ 116992 w 1854293"/>
              <a:gd name="connsiteY3" fmla="*/ 643955 h 2215637"/>
              <a:gd name="connsiteX4" fmla="*/ 403236 w 1854293"/>
              <a:gd name="connsiteY4" fmla="*/ 156552 h 2215637"/>
              <a:gd name="connsiteX5" fmla="*/ 1003047 w 1854293"/>
              <a:gd name="connsiteY5" fmla="*/ 27118 h 2215637"/>
              <a:gd name="connsiteX6" fmla="*/ 1459049 w 1854293"/>
              <a:gd name="connsiteY6" fmla="*/ 3493 h 2215637"/>
              <a:gd name="connsiteX7" fmla="*/ 1854293 w 1854293"/>
              <a:gd name="connsiteY7" fmla="*/ 5176 h 2215637"/>
              <a:gd name="connsiteX0" fmla="*/ 4265 w 1854293"/>
              <a:gd name="connsiteY0" fmla="*/ 2228551 h 2228551"/>
              <a:gd name="connsiteX1" fmla="*/ 1337 w 1854293"/>
              <a:gd name="connsiteY1" fmla="*/ 1836037 h 2228551"/>
              <a:gd name="connsiteX2" fmla="*/ 46038 w 1854293"/>
              <a:gd name="connsiteY2" fmla="*/ 1233188 h 2228551"/>
              <a:gd name="connsiteX3" fmla="*/ 116992 w 1854293"/>
              <a:gd name="connsiteY3" fmla="*/ 656869 h 2228551"/>
              <a:gd name="connsiteX4" fmla="*/ 403236 w 1854293"/>
              <a:gd name="connsiteY4" fmla="*/ 169466 h 2228551"/>
              <a:gd name="connsiteX5" fmla="*/ 987068 w 1854293"/>
              <a:gd name="connsiteY5" fmla="*/ 11130 h 2228551"/>
              <a:gd name="connsiteX6" fmla="*/ 1459049 w 1854293"/>
              <a:gd name="connsiteY6" fmla="*/ 16407 h 2228551"/>
              <a:gd name="connsiteX7" fmla="*/ 1854293 w 1854293"/>
              <a:gd name="connsiteY7" fmla="*/ 18090 h 2228551"/>
              <a:gd name="connsiteX0" fmla="*/ 4265 w 1854293"/>
              <a:gd name="connsiteY0" fmla="*/ 2234470 h 2234470"/>
              <a:gd name="connsiteX1" fmla="*/ 1337 w 1854293"/>
              <a:gd name="connsiteY1" fmla="*/ 1841956 h 2234470"/>
              <a:gd name="connsiteX2" fmla="*/ 46038 w 1854293"/>
              <a:gd name="connsiteY2" fmla="*/ 1239107 h 2234470"/>
              <a:gd name="connsiteX3" fmla="*/ 116992 w 1854293"/>
              <a:gd name="connsiteY3" fmla="*/ 662788 h 2234470"/>
              <a:gd name="connsiteX4" fmla="*/ 403236 w 1854293"/>
              <a:gd name="connsiteY4" fmla="*/ 175385 h 2234470"/>
              <a:gd name="connsiteX5" fmla="*/ 987068 w 1854293"/>
              <a:gd name="connsiteY5" fmla="*/ 17049 h 2234470"/>
              <a:gd name="connsiteX6" fmla="*/ 1459049 w 1854293"/>
              <a:gd name="connsiteY6" fmla="*/ 7875 h 2234470"/>
              <a:gd name="connsiteX7" fmla="*/ 1854293 w 1854293"/>
              <a:gd name="connsiteY7" fmla="*/ 24009 h 2234470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9049 w 1859621"/>
              <a:gd name="connsiteY6" fmla="*/ 7950 h 2234545"/>
              <a:gd name="connsiteX7" fmla="*/ 1859621 w 1859621"/>
              <a:gd name="connsiteY7" fmla="*/ 0 h 2234545"/>
              <a:gd name="connsiteX0" fmla="*/ 4265 w 1859621"/>
              <a:gd name="connsiteY0" fmla="*/ 2234545 h 2234545"/>
              <a:gd name="connsiteX1" fmla="*/ 1337 w 1859621"/>
              <a:gd name="connsiteY1" fmla="*/ 1842031 h 2234545"/>
              <a:gd name="connsiteX2" fmla="*/ 46038 w 1859621"/>
              <a:gd name="connsiteY2" fmla="*/ 1239182 h 2234545"/>
              <a:gd name="connsiteX3" fmla="*/ 116992 w 1859621"/>
              <a:gd name="connsiteY3" fmla="*/ 662863 h 2234545"/>
              <a:gd name="connsiteX4" fmla="*/ 403236 w 1859621"/>
              <a:gd name="connsiteY4" fmla="*/ 175460 h 2234545"/>
              <a:gd name="connsiteX5" fmla="*/ 987068 w 1859621"/>
              <a:gd name="connsiteY5" fmla="*/ 17124 h 2234545"/>
              <a:gd name="connsiteX6" fmla="*/ 1453724 w 1859621"/>
              <a:gd name="connsiteY6" fmla="*/ 22401 h 2234545"/>
              <a:gd name="connsiteX7" fmla="*/ 1859621 w 1859621"/>
              <a:gd name="connsiteY7" fmla="*/ 0 h 2234545"/>
              <a:gd name="connsiteX0" fmla="*/ 4265 w 1859621"/>
              <a:gd name="connsiteY0" fmla="*/ 2243967 h 2243967"/>
              <a:gd name="connsiteX1" fmla="*/ 1337 w 1859621"/>
              <a:gd name="connsiteY1" fmla="*/ 1851453 h 2243967"/>
              <a:gd name="connsiteX2" fmla="*/ 46038 w 1859621"/>
              <a:gd name="connsiteY2" fmla="*/ 1248604 h 2243967"/>
              <a:gd name="connsiteX3" fmla="*/ 116992 w 1859621"/>
              <a:gd name="connsiteY3" fmla="*/ 672285 h 2243967"/>
              <a:gd name="connsiteX4" fmla="*/ 403236 w 1859621"/>
              <a:gd name="connsiteY4" fmla="*/ 184882 h 2243967"/>
              <a:gd name="connsiteX5" fmla="*/ 987068 w 1859621"/>
              <a:gd name="connsiteY5" fmla="*/ 26546 h 2243967"/>
              <a:gd name="connsiteX6" fmla="*/ 1453724 w 1859621"/>
              <a:gd name="connsiteY6" fmla="*/ 2921 h 2243967"/>
              <a:gd name="connsiteX7" fmla="*/ 1859621 w 1859621"/>
              <a:gd name="connsiteY7" fmla="*/ 9422 h 2243967"/>
              <a:gd name="connsiteX0" fmla="*/ 4265 w 1870274"/>
              <a:gd name="connsiteY0" fmla="*/ 2253812 h 2253812"/>
              <a:gd name="connsiteX1" fmla="*/ 1337 w 1870274"/>
              <a:gd name="connsiteY1" fmla="*/ 1861298 h 2253812"/>
              <a:gd name="connsiteX2" fmla="*/ 46038 w 1870274"/>
              <a:gd name="connsiteY2" fmla="*/ 1258449 h 2253812"/>
              <a:gd name="connsiteX3" fmla="*/ 116992 w 1870274"/>
              <a:gd name="connsiteY3" fmla="*/ 682130 h 2253812"/>
              <a:gd name="connsiteX4" fmla="*/ 403236 w 1870274"/>
              <a:gd name="connsiteY4" fmla="*/ 194727 h 2253812"/>
              <a:gd name="connsiteX5" fmla="*/ 987068 w 1870274"/>
              <a:gd name="connsiteY5" fmla="*/ 36391 h 2253812"/>
              <a:gd name="connsiteX6" fmla="*/ 1453724 w 1870274"/>
              <a:gd name="connsiteY6" fmla="*/ 12766 h 2253812"/>
              <a:gd name="connsiteX7" fmla="*/ 1870274 w 1870274"/>
              <a:gd name="connsiteY7" fmla="*/ 0 h 2253812"/>
              <a:gd name="connsiteX0" fmla="*/ 3297 w 1869306"/>
              <a:gd name="connsiteY0" fmla="*/ 2253812 h 2253812"/>
              <a:gd name="connsiteX1" fmla="*/ 369 w 1869306"/>
              <a:gd name="connsiteY1" fmla="*/ 1861298 h 2253812"/>
              <a:gd name="connsiteX2" fmla="*/ 13114 w 1869306"/>
              <a:gd name="connsiteY2" fmla="*/ 1248814 h 2253812"/>
              <a:gd name="connsiteX3" fmla="*/ 116024 w 1869306"/>
              <a:gd name="connsiteY3" fmla="*/ 682130 h 2253812"/>
              <a:gd name="connsiteX4" fmla="*/ 402268 w 1869306"/>
              <a:gd name="connsiteY4" fmla="*/ 194727 h 2253812"/>
              <a:gd name="connsiteX5" fmla="*/ 986100 w 1869306"/>
              <a:gd name="connsiteY5" fmla="*/ 36391 h 2253812"/>
              <a:gd name="connsiteX6" fmla="*/ 1452756 w 1869306"/>
              <a:gd name="connsiteY6" fmla="*/ 12766 h 2253812"/>
              <a:gd name="connsiteX7" fmla="*/ 1869306 w 1869306"/>
              <a:gd name="connsiteY7" fmla="*/ 0 h 2253812"/>
              <a:gd name="connsiteX0" fmla="*/ 4002 w 1870011"/>
              <a:gd name="connsiteY0" fmla="*/ 2253812 h 2253812"/>
              <a:gd name="connsiteX1" fmla="*/ 1074 w 1870011"/>
              <a:gd name="connsiteY1" fmla="*/ 1861298 h 2253812"/>
              <a:gd name="connsiteX2" fmla="*/ 40449 w 1870011"/>
              <a:gd name="connsiteY2" fmla="*/ 1243998 h 2253812"/>
              <a:gd name="connsiteX3" fmla="*/ 116729 w 1870011"/>
              <a:gd name="connsiteY3" fmla="*/ 682130 h 2253812"/>
              <a:gd name="connsiteX4" fmla="*/ 402973 w 1870011"/>
              <a:gd name="connsiteY4" fmla="*/ 194727 h 2253812"/>
              <a:gd name="connsiteX5" fmla="*/ 986805 w 1870011"/>
              <a:gd name="connsiteY5" fmla="*/ 36391 h 2253812"/>
              <a:gd name="connsiteX6" fmla="*/ 1453461 w 1870011"/>
              <a:gd name="connsiteY6" fmla="*/ 12766 h 2253812"/>
              <a:gd name="connsiteX7" fmla="*/ 1870011 w 1870011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116060 w 1869342"/>
              <a:gd name="connsiteY3" fmla="*/ 682130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402304 w 1869342"/>
              <a:gd name="connsiteY4" fmla="*/ 194727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986136 w 1869342"/>
              <a:gd name="connsiteY5" fmla="*/ 36391 h 2253812"/>
              <a:gd name="connsiteX6" fmla="*/ 1452792 w 1869342"/>
              <a:gd name="connsiteY6" fmla="*/ 12766 h 2253812"/>
              <a:gd name="connsiteX7" fmla="*/ 1869342 w 1869342"/>
              <a:gd name="connsiteY7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6136 w 1869342"/>
              <a:gd name="connsiteY6" fmla="*/ 36391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343719 w 1869342"/>
              <a:gd name="connsiteY4" fmla="*/ 161009 h 2253812"/>
              <a:gd name="connsiteX5" fmla="*/ 718872 w 1869342"/>
              <a:gd name="connsiteY5" fmla="*/ 39108 h 2253812"/>
              <a:gd name="connsiteX6" fmla="*/ 980810 w 1869342"/>
              <a:gd name="connsiteY6" fmla="*/ 17123 h 2253812"/>
              <a:gd name="connsiteX7" fmla="*/ 1452792 w 1869342"/>
              <a:gd name="connsiteY7" fmla="*/ 12766 h 2253812"/>
              <a:gd name="connsiteX8" fmla="*/ 1869342 w 1869342"/>
              <a:gd name="connsiteY8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718872 w 1869342"/>
              <a:gd name="connsiteY6" fmla="*/ 39108 h 2253812"/>
              <a:gd name="connsiteX7" fmla="*/ 980810 w 1869342"/>
              <a:gd name="connsiteY7" fmla="*/ 17123 h 2253812"/>
              <a:gd name="connsiteX8" fmla="*/ 1452792 w 1869342"/>
              <a:gd name="connsiteY8" fmla="*/ 12766 h 2253812"/>
              <a:gd name="connsiteX9" fmla="*/ 1869342 w 1869342"/>
              <a:gd name="connsiteY9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43719 w 1869342"/>
              <a:gd name="connsiteY5" fmla="*/ 161009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718872 w 1869342"/>
              <a:gd name="connsiteY7" fmla="*/ 39108 h 2253812"/>
              <a:gd name="connsiteX8" fmla="*/ 980810 w 1869342"/>
              <a:gd name="connsiteY8" fmla="*/ 17123 h 2253812"/>
              <a:gd name="connsiteX9" fmla="*/ 1452792 w 1869342"/>
              <a:gd name="connsiteY9" fmla="*/ 12766 h 2253812"/>
              <a:gd name="connsiteX10" fmla="*/ 1869342 w 1869342"/>
              <a:gd name="connsiteY10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18872 w 1869342"/>
              <a:gd name="connsiteY8" fmla="*/ 39108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101729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3333 w 1869342"/>
              <a:gd name="connsiteY0" fmla="*/ 2253812 h 2253812"/>
              <a:gd name="connsiteX1" fmla="*/ 405 w 1869342"/>
              <a:gd name="connsiteY1" fmla="*/ 1861298 h 2253812"/>
              <a:gd name="connsiteX2" fmla="*/ 23801 w 1869342"/>
              <a:gd name="connsiteY2" fmla="*/ 1239181 h 2253812"/>
              <a:gd name="connsiteX3" fmla="*/ 84103 w 1869342"/>
              <a:gd name="connsiteY3" fmla="*/ 653228 h 2253812"/>
              <a:gd name="connsiteX4" fmla="*/ 244842 w 1869342"/>
              <a:gd name="connsiteY4" fmla="*/ 246236 h 2253812"/>
              <a:gd name="connsiteX5" fmla="*/ 327740 w 1869342"/>
              <a:gd name="connsiteY5" fmla="*/ 151374 h 2253812"/>
              <a:gd name="connsiteX6" fmla="*/ 431259 w 1869342"/>
              <a:gd name="connsiteY6" fmla="*/ 87278 h 2253812"/>
              <a:gd name="connsiteX7" fmla="*/ 548434 w 1869342"/>
              <a:gd name="connsiteY7" fmla="*/ 48743 h 2253812"/>
              <a:gd name="connsiteX8" fmla="*/ 708219 w 1869342"/>
              <a:gd name="connsiteY8" fmla="*/ 24657 h 2253812"/>
              <a:gd name="connsiteX9" fmla="*/ 980810 w 1869342"/>
              <a:gd name="connsiteY9" fmla="*/ 17123 h 2253812"/>
              <a:gd name="connsiteX10" fmla="*/ 1452792 w 1869342"/>
              <a:gd name="connsiteY10" fmla="*/ 12766 h 2253812"/>
              <a:gd name="connsiteX11" fmla="*/ 1869342 w 1869342"/>
              <a:gd name="connsiteY11" fmla="*/ 0 h 2253812"/>
              <a:gd name="connsiteX0" fmla="*/ 0 w 1866009"/>
              <a:gd name="connsiteY0" fmla="*/ 2253812 h 2253812"/>
              <a:gd name="connsiteX1" fmla="*/ 13051 w 1866009"/>
              <a:gd name="connsiteY1" fmla="*/ 1851663 h 2253812"/>
              <a:gd name="connsiteX2" fmla="*/ 20468 w 1866009"/>
              <a:gd name="connsiteY2" fmla="*/ 1239181 h 2253812"/>
              <a:gd name="connsiteX3" fmla="*/ 80770 w 1866009"/>
              <a:gd name="connsiteY3" fmla="*/ 653228 h 2253812"/>
              <a:gd name="connsiteX4" fmla="*/ 241509 w 1866009"/>
              <a:gd name="connsiteY4" fmla="*/ 246236 h 2253812"/>
              <a:gd name="connsiteX5" fmla="*/ 324407 w 1866009"/>
              <a:gd name="connsiteY5" fmla="*/ 151374 h 2253812"/>
              <a:gd name="connsiteX6" fmla="*/ 427926 w 1866009"/>
              <a:gd name="connsiteY6" fmla="*/ 87278 h 2253812"/>
              <a:gd name="connsiteX7" fmla="*/ 545101 w 1866009"/>
              <a:gd name="connsiteY7" fmla="*/ 48743 h 2253812"/>
              <a:gd name="connsiteX8" fmla="*/ 704886 w 1866009"/>
              <a:gd name="connsiteY8" fmla="*/ 24657 h 2253812"/>
              <a:gd name="connsiteX9" fmla="*/ 977477 w 1866009"/>
              <a:gd name="connsiteY9" fmla="*/ 17123 h 2253812"/>
              <a:gd name="connsiteX10" fmla="*/ 1449459 w 1866009"/>
              <a:gd name="connsiteY10" fmla="*/ 12766 h 2253812"/>
              <a:gd name="connsiteX11" fmla="*/ 1866009 w 1866009"/>
              <a:gd name="connsiteY11" fmla="*/ 0 h 2253812"/>
              <a:gd name="connsiteX0" fmla="*/ 0 w 1882775"/>
              <a:gd name="connsiteY0" fmla="*/ 2244410 h 2244410"/>
              <a:gd name="connsiteX1" fmla="*/ 13051 w 1882775"/>
              <a:gd name="connsiteY1" fmla="*/ 1842261 h 2244410"/>
              <a:gd name="connsiteX2" fmla="*/ 20468 w 1882775"/>
              <a:gd name="connsiteY2" fmla="*/ 1229779 h 2244410"/>
              <a:gd name="connsiteX3" fmla="*/ 80770 w 1882775"/>
              <a:gd name="connsiteY3" fmla="*/ 643826 h 2244410"/>
              <a:gd name="connsiteX4" fmla="*/ 241509 w 1882775"/>
              <a:gd name="connsiteY4" fmla="*/ 236834 h 2244410"/>
              <a:gd name="connsiteX5" fmla="*/ 324407 w 1882775"/>
              <a:gd name="connsiteY5" fmla="*/ 141972 h 2244410"/>
              <a:gd name="connsiteX6" fmla="*/ 427926 w 1882775"/>
              <a:gd name="connsiteY6" fmla="*/ 77876 h 2244410"/>
              <a:gd name="connsiteX7" fmla="*/ 545101 w 1882775"/>
              <a:gd name="connsiteY7" fmla="*/ 39341 h 2244410"/>
              <a:gd name="connsiteX8" fmla="*/ 704886 w 1882775"/>
              <a:gd name="connsiteY8" fmla="*/ 15255 h 2244410"/>
              <a:gd name="connsiteX9" fmla="*/ 977477 w 1882775"/>
              <a:gd name="connsiteY9" fmla="*/ 7721 h 2244410"/>
              <a:gd name="connsiteX10" fmla="*/ 1449459 w 1882775"/>
              <a:gd name="connsiteY10" fmla="*/ 3364 h 2244410"/>
              <a:gd name="connsiteX11" fmla="*/ 1882775 w 1882775"/>
              <a:gd name="connsiteY11" fmla="*/ 5759 h 224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2775" h="2244410">
                <a:moveTo>
                  <a:pt x="0" y="2244410"/>
                </a:moveTo>
                <a:cubicBezTo>
                  <a:pt x="13252" y="2117851"/>
                  <a:pt x="9640" y="2011366"/>
                  <a:pt x="13051" y="1842261"/>
                </a:cubicBezTo>
                <a:cubicBezTo>
                  <a:pt x="16462" y="1673156"/>
                  <a:pt x="9182" y="1429518"/>
                  <a:pt x="20468" y="1229779"/>
                </a:cubicBezTo>
                <a:cubicBezTo>
                  <a:pt x="31754" y="1030040"/>
                  <a:pt x="43930" y="809317"/>
                  <a:pt x="80770" y="643826"/>
                </a:cubicBezTo>
                <a:cubicBezTo>
                  <a:pt x="117610" y="478335"/>
                  <a:pt x="198240" y="318870"/>
                  <a:pt x="241509" y="236834"/>
                </a:cubicBezTo>
                <a:cubicBezTo>
                  <a:pt x="306083" y="174065"/>
                  <a:pt x="293338" y="168465"/>
                  <a:pt x="324407" y="141972"/>
                </a:cubicBezTo>
                <a:cubicBezTo>
                  <a:pt x="355476" y="115479"/>
                  <a:pt x="390256" y="92573"/>
                  <a:pt x="427926" y="77876"/>
                </a:cubicBezTo>
                <a:cubicBezTo>
                  <a:pt x="465596" y="63179"/>
                  <a:pt x="497166" y="49778"/>
                  <a:pt x="545101" y="39341"/>
                </a:cubicBezTo>
                <a:cubicBezTo>
                  <a:pt x="593036" y="28904"/>
                  <a:pt x="633711" y="22933"/>
                  <a:pt x="704886" y="15255"/>
                </a:cubicBezTo>
                <a:cubicBezTo>
                  <a:pt x="776061" y="7577"/>
                  <a:pt x="853382" y="9703"/>
                  <a:pt x="977477" y="7721"/>
                </a:cubicBezTo>
                <a:cubicBezTo>
                  <a:pt x="1101572" y="5739"/>
                  <a:pt x="1323563" y="-1810"/>
                  <a:pt x="1449459" y="3364"/>
                </a:cubicBezTo>
                <a:cubicBezTo>
                  <a:pt x="1575355" y="-5913"/>
                  <a:pt x="1832417" y="7084"/>
                  <a:pt x="1882775" y="5759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697043" y="2593297"/>
            <a:ext cx="157621" cy="1686455"/>
          </a:xfrm>
          <a:custGeom>
            <a:avLst/>
            <a:gdLst>
              <a:gd name="connsiteX0" fmla="*/ 0 w 187559"/>
              <a:gd name="connsiteY0" fmla="*/ 0 h 1701384"/>
              <a:gd name="connsiteX1" fmla="*/ 187377 w 187559"/>
              <a:gd name="connsiteY1" fmla="*/ 1499017 h 1701384"/>
              <a:gd name="connsiteX2" fmla="*/ 37475 w 187559"/>
              <a:gd name="connsiteY2" fmla="*/ 1686394 h 1701384"/>
              <a:gd name="connsiteX0" fmla="*/ 0 w 157621"/>
              <a:gd name="connsiteY0" fmla="*/ 0 h 1686455"/>
              <a:gd name="connsiteX1" fmla="*/ 157397 w 157621"/>
              <a:gd name="connsiteY1" fmla="*/ 1416571 h 1686455"/>
              <a:gd name="connsiteX2" fmla="*/ 37475 w 157621"/>
              <a:gd name="connsiteY2" fmla="*/ 1686394 h 16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621" h="1686455">
                <a:moveTo>
                  <a:pt x="0" y="0"/>
                </a:moveTo>
                <a:cubicBezTo>
                  <a:pt x="90565" y="608975"/>
                  <a:pt x="151151" y="1135505"/>
                  <a:pt x="157397" y="1416571"/>
                </a:cubicBezTo>
                <a:cubicBezTo>
                  <a:pt x="163643" y="1697637"/>
                  <a:pt x="37475" y="1686394"/>
                  <a:pt x="37475" y="1686394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0" name="Volný tvar 149"/>
          <p:cNvSpPr/>
          <p:nvPr/>
        </p:nvSpPr>
        <p:spPr>
          <a:xfrm>
            <a:off x="2356464" y="2593297"/>
            <a:ext cx="157621" cy="1686455"/>
          </a:xfrm>
          <a:custGeom>
            <a:avLst/>
            <a:gdLst>
              <a:gd name="connsiteX0" fmla="*/ 0 w 187559"/>
              <a:gd name="connsiteY0" fmla="*/ 0 h 1701384"/>
              <a:gd name="connsiteX1" fmla="*/ 187377 w 187559"/>
              <a:gd name="connsiteY1" fmla="*/ 1499017 h 1701384"/>
              <a:gd name="connsiteX2" fmla="*/ 37475 w 187559"/>
              <a:gd name="connsiteY2" fmla="*/ 1686394 h 1701384"/>
              <a:gd name="connsiteX0" fmla="*/ 0 w 157621"/>
              <a:gd name="connsiteY0" fmla="*/ 0 h 1686455"/>
              <a:gd name="connsiteX1" fmla="*/ 157397 w 157621"/>
              <a:gd name="connsiteY1" fmla="*/ 1416571 h 1686455"/>
              <a:gd name="connsiteX2" fmla="*/ 37475 w 157621"/>
              <a:gd name="connsiteY2" fmla="*/ 1686394 h 16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621" h="1686455">
                <a:moveTo>
                  <a:pt x="0" y="0"/>
                </a:moveTo>
                <a:cubicBezTo>
                  <a:pt x="90565" y="608975"/>
                  <a:pt x="151151" y="1135505"/>
                  <a:pt x="157397" y="1416571"/>
                </a:cubicBezTo>
                <a:cubicBezTo>
                  <a:pt x="163643" y="1697637"/>
                  <a:pt x="37475" y="1686394"/>
                  <a:pt x="37475" y="1686394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Volný tvar 150"/>
          <p:cNvSpPr/>
          <p:nvPr/>
        </p:nvSpPr>
        <p:spPr>
          <a:xfrm>
            <a:off x="3980709" y="2593297"/>
            <a:ext cx="157621" cy="1686455"/>
          </a:xfrm>
          <a:custGeom>
            <a:avLst/>
            <a:gdLst>
              <a:gd name="connsiteX0" fmla="*/ 0 w 187559"/>
              <a:gd name="connsiteY0" fmla="*/ 0 h 1701384"/>
              <a:gd name="connsiteX1" fmla="*/ 187377 w 187559"/>
              <a:gd name="connsiteY1" fmla="*/ 1499017 h 1701384"/>
              <a:gd name="connsiteX2" fmla="*/ 37475 w 187559"/>
              <a:gd name="connsiteY2" fmla="*/ 1686394 h 1701384"/>
              <a:gd name="connsiteX0" fmla="*/ 0 w 157621"/>
              <a:gd name="connsiteY0" fmla="*/ 0 h 1686455"/>
              <a:gd name="connsiteX1" fmla="*/ 157397 w 157621"/>
              <a:gd name="connsiteY1" fmla="*/ 1416571 h 1686455"/>
              <a:gd name="connsiteX2" fmla="*/ 37475 w 157621"/>
              <a:gd name="connsiteY2" fmla="*/ 1686394 h 16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621" h="1686455">
                <a:moveTo>
                  <a:pt x="0" y="0"/>
                </a:moveTo>
                <a:cubicBezTo>
                  <a:pt x="90565" y="608975"/>
                  <a:pt x="151151" y="1135505"/>
                  <a:pt x="157397" y="1416571"/>
                </a:cubicBezTo>
                <a:cubicBezTo>
                  <a:pt x="163643" y="1697637"/>
                  <a:pt x="37475" y="1686394"/>
                  <a:pt x="37475" y="1686394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Dolní propust – časové průběhy</a:t>
            </a:r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3" y="1556792"/>
            <a:ext cx="3176185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62730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délník 96"/>
          <p:cNvSpPr/>
          <p:nvPr/>
        </p:nvSpPr>
        <p:spPr>
          <a:xfrm>
            <a:off x="107504" y="1988840"/>
            <a:ext cx="5508104" cy="2970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závislost na kmitočtu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400" dirty="0"/>
              <a:t>... a zadrží vysoké kmitočty.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Dolní propust propustí nízké kmitočty ....</a:t>
            </a:r>
          </a:p>
        </p:txBody>
      </p:sp>
      <p:cxnSp>
        <p:nvCxnSpPr>
          <p:cNvPr id="72" name="Přímá spojnice 71"/>
          <p:cNvCxnSpPr/>
          <p:nvPr/>
        </p:nvCxnSpPr>
        <p:spPr>
          <a:xfrm>
            <a:off x="537636" y="4522335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569829" y="2047069"/>
            <a:ext cx="0" cy="2547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503040" y="2071901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179512" y="2060848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020289" y="4589546"/>
            <a:ext cx="235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cxnSp>
        <p:nvCxnSpPr>
          <p:cNvPr id="80" name="Přímá spojnice se šipkou 79"/>
          <p:cNvCxnSpPr/>
          <p:nvPr/>
        </p:nvCxnSpPr>
        <p:spPr>
          <a:xfrm>
            <a:off x="5255568" y="4757970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528162" y="2578119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226964" y="2393453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</a:t>
            </a:r>
          </a:p>
        </p:txBody>
      </p:sp>
      <p:sp>
        <p:nvSpPr>
          <p:cNvPr id="9" name="Volný tvar 8"/>
          <p:cNvSpPr/>
          <p:nvPr/>
        </p:nvSpPr>
        <p:spPr>
          <a:xfrm>
            <a:off x="573532" y="2563900"/>
            <a:ext cx="4714407" cy="1876242"/>
          </a:xfrm>
          <a:custGeom>
            <a:avLst/>
            <a:gdLst>
              <a:gd name="connsiteX0" fmla="*/ 0 w 4714407"/>
              <a:gd name="connsiteY0" fmla="*/ 23440 h 1882221"/>
              <a:gd name="connsiteX1" fmla="*/ 2353456 w 4714407"/>
              <a:gd name="connsiteY1" fmla="*/ 23440 h 1882221"/>
              <a:gd name="connsiteX2" fmla="*/ 3028014 w 4714407"/>
              <a:gd name="connsiteY2" fmla="*/ 188332 h 1882221"/>
              <a:gd name="connsiteX3" fmla="*/ 4714407 w 4714407"/>
              <a:gd name="connsiteY3" fmla="*/ 1882221 h 1882221"/>
              <a:gd name="connsiteX0" fmla="*/ 0 w 4714407"/>
              <a:gd name="connsiteY0" fmla="*/ 27229 h 1886010"/>
              <a:gd name="connsiteX1" fmla="*/ 2353456 w 4714407"/>
              <a:gd name="connsiteY1" fmla="*/ 27229 h 1886010"/>
              <a:gd name="connsiteX2" fmla="*/ 3170420 w 4714407"/>
              <a:gd name="connsiteY2" fmla="*/ 349518 h 1886010"/>
              <a:gd name="connsiteX3" fmla="*/ 4714407 w 4714407"/>
              <a:gd name="connsiteY3" fmla="*/ 1886010 h 1886010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4407" h="1876242">
                <a:moveTo>
                  <a:pt x="0" y="17461"/>
                </a:moveTo>
                <a:cubicBezTo>
                  <a:pt x="924393" y="3720"/>
                  <a:pt x="1825053" y="-13769"/>
                  <a:pt x="2353456" y="17461"/>
                </a:cubicBezTo>
                <a:cubicBezTo>
                  <a:pt x="2881859" y="48691"/>
                  <a:pt x="2934325" y="142379"/>
                  <a:pt x="3170420" y="339750"/>
                </a:cubicBezTo>
                <a:cubicBezTo>
                  <a:pt x="3406515" y="537121"/>
                  <a:pt x="4714407" y="1876242"/>
                  <a:pt x="4714407" y="1876242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5" name="Přímá spojnice 84"/>
          <p:cNvCxnSpPr/>
          <p:nvPr/>
        </p:nvCxnSpPr>
        <p:spPr>
          <a:xfrm>
            <a:off x="3743400" y="2492332"/>
            <a:ext cx="0" cy="2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162" y="2896356"/>
            <a:ext cx="389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ovéPole 86"/>
          <p:cNvSpPr txBox="1"/>
          <p:nvPr/>
        </p:nvSpPr>
        <p:spPr>
          <a:xfrm>
            <a:off x="107504" y="2711690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0,7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3569404" y="45895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endParaRPr lang="cs-CZ" baseline="-25000" dirty="0"/>
          </a:p>
        </p:txBody>
      </p:sp>
      <p:cxnSp>
        <p:nvCxnSpPr>
          <p:cNvPr id="93" name="Přímá spojnice se šipkou 92"/>
          <p:cNvCxnSpPr/>
          <p:nvPr/>
        </p:nvCxnSpPr>
        <p:spPr>
          <a:xfrm flipH="1">
            <a:off x="1979712" y="1384901"/>
            <a:ext cx="360040" cy="102122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/>
          <p:nvPr/>
        </p:nvCxnSpPr>
        <p:spPr>
          <a:xfrm flipV="1">
            <a:off x="4109972" y="4005065"/>
            <a:ext cx="750061" cy="151216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3" y="1988840"/>
            <a:ext cx="3176185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6267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délník 96"/>
          <p:cNvSpPr/>
          <p:nvPr/>
        </p:nvSpPr>
        <p:spPr>
          <a:xfrm>
            <a:off x="107504" y="1988840"/>
            <a:ext cx="5508104" cy="2970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závislost na kmitočtu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5517232"/>
                <a:ext cx="8928992" cy="992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cs-CZ" sz="2400" dirty="0"/>
                  <a:t>Při mezním kmitočtu </a:t>
                </a:r>
                <a:r>
                  <a:rPr lang="cs-CZ" sz="2400" dirty="0" err="1"/>
                  <a:t>f</a:t>
                </a:r>
                <a:r>
                  <a:rPr lang="cs-CZ" sz="2400" baseline="-25000" dirty="0" err="1"/>
                  <a:t>m</a:t>
                </a:r>
                <a:r>
                  <a:rPr lang="cs-CZ" sz="2400" dirty="0"/>
                  <a:t> poklesne přenos na 0,7. </a:t>
                </a:r>
              </a:p>
              <a:p>
                <a:pPr marL="0" lvl="1"/>
                <a:r>
                  <a:rPr lang="cs-CZ" sz="2400" dirty="0"/>
                  <a:t>Přesně na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√2</m:t>
                        </m:r>
                      </m:den>
                    </m:f>
                  </m:oMath>
                </a14:m>
                <a:r>
                  <a:rPr lang="cs-CZ" sz="2400" dirty="0"/>
                  <a:t>, tj. o 3 dB.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517232"/>
                <a:ext cx="8928992" cy="992516"/>
              </a:xfrm>
              <a:prstGeom prst="rect">
                <a:avLst/>
              </a:prstGeom>
              <a:blipFill rotWithShape="1">
                <a:blip r:embed="rId3"/>
                <a:stretch>
                  <a:fillRect l="-1093" t="-4294" b="-4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ovéPole 69"/>
          <p:cNvSpPr txBox="1"/>
          <p:nvPr/>
        </p:nvSpPr>
        <p:spPr>
          <a:xfrm>
            <a:off x="107504" y="92323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Nízké kmitočty projdou bez útlumu, přenos je 1.</a:t>
            </a:r>
          </a:p>
        </p:txBody>
      </p:sp>
      <p:cxnSp>
        <p:nvCxnSpPr>
          <p:cNvPr id="72" name="Přímá spojnice 71"/>
          <p:cNvCxnSpPr/>
          <p:nvPr/>
        </p:nvCxnSpPr>
        <p:spPr>
          <a:xfrm>
            <a:off x="537636" y="4522335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569829" y="2047069"/>
            <a:ext cx="0" cy="2547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503040" y="2071901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179512" y="2060848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020289" y="4589546"/>
            <a:ext cx="235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cxnSp>
        <p:nvCxnSpPr>
          <p:cNvPr id="80" name="Přímá spojnice se šipkou 79"/>
          <p:cNvCxnSpPr/>
          <p:nvPr/>
        </p:nvCxnSpPr>
        <p:spPr>
          <a:xfrm>
            <a:off x="5255568" y="4757970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528162" y="2578119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226964" y="2393453"/>
            <a:ext cx="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</a:t>
            </a:r>
          </a:p>
        </p:txBody>
      </p:sp>
      <p:sp>
        <p:nvSpPr>
          <p:cNvPr id="9" name="Volný tvar 8"/>
          <p:cNvSpPr/>
          <p:nvPr/>
        </p:nvSpPr>
        <p:spPr>
          <a:xfrm>
            <a:off x="573532" y="2563900"/>
            <a:ext cx="4714407" cy="1876242"/>
          </a:xfrm>
          <a:custGeom>
            <a:avLst/>
            <a:gdLst>
              <a:gd name="connsiteX0" fmla="*/ 0 w 4714407"/>
              <a:gd name="connsiteY0" fmla="*/ 23440 h 1882221"/>
              <a:gd name="connsiteX1" fmla="*/ 2353456 w 4714407"/>
              <a:gd name="connsiteY1" fmla="*/ 23440 h 1882221"/>
              <a:gd name="connsiteX2" fmla="*/ 3028014 w 4714407"/>
              <a:gd name="connsiteY2" fmla="*/ 188332 h 1882221"/>
              <a:gd name="connsiteX3" fmla="*/ 4714407 w 4714407"/>
              <a:gd name="connsiteY3" fmla="*/ 1882221 h 1882221"/>
              <a:gd name="connsiteX0" fmla="*/ 0 w 4714407"/>
              <a:gd name="connsiteY0" fmla="*/ 27229 h 1886010"/>
              <a:gd name="connsiteX1" fmla="*/ 2353456 w 4714407"/>
              <a:gd name="connsiteY1" fmla="*/ 27229 h 1886010"/>
              <a:gd name="connsiteX2" fmla="*/ 3170420 w 4714407"/>
              <a:gd name="connsiteY2" fmla="*/ 349518 h 1886010"/>
              <a:gd name="connsiteX3" fmla="*/ 4714407 w 4714407"/>
              <a:gd name="connsiteY3" fmla="*/ 1886010 h 1886010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  <a:gd name="connsiteX0" fmla="*/ 0 w 4714407"/>
              <a:gd name="connsiteY0" fmla="*/ 17461 h 1876242"/>
              <a:gd name="connsiteX1" fmla="*/ 2353456 w 4714407"/>
              <a:gd name="connsiteY1" fmla="*/ 17461 h 1876242"/>
              <a:gd name="connsiteX2" fmla="*/ 3170420 w 4714407"/>
              <a:gd name="connsiteY2" fmla="*/ 339750 h 1876242"/>
              <a:gd name="connsiteX3" fmla="*/ 4714407 w 4714407"/>
              <a:gd name="connsiteY3" fmla="*/ 1876242 h 187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4407" h="1876242">
                <a:moveTo>
                  <a:pt x="0" y="17461"/>
                </a:moveTo>
                <a:cubicBezTo>
                  <a:pt x="924393" y="3720"/>
                  <a:pt x="1825053" y="-13769"/>
                  <a:pt x="2353456" y="17461"/>
                </a:cubicBezTo>
                <a:cubicBezTo>
                  <a:pt x="2881859" y="48691"/>
                  <a:pt x="2934325" y="142379"/>
                  <a:pt x="3170420" y="339750"/>
                </a:cubicBezTo>
                <a:cubicBezTo>
                  <a:pt x="3406515" y="537121"/>
                  <a:pt x="4714407" y="1876242"/>
                  <a:pt x="4714407" y="1876242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5" name="Přímá spojnice 84"/>
          <p:cNvCxnSpPr/>
          <p:nvPr/>
        </p:nvCxnSpPr>
        <p:spPr>
          <a:xfrm>
            <a:off x="3743400" y="2492332"/>
            <a:ext cx="0" cy="2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162" y="2896356"/>
            <a:ext cx="389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ovéPole 86"/>
          <p:cNvSpPr txBox="1"/>
          <p:nvPr/>
        </p:nvSpPr>
        <p:spPr>
          <a:xfrm>
            <a:off x="107504" y="2711690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0,7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3569404" y="45895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endParaRPr lang="cs-CZ" baseline="-25000" dirty="0"/>
          </a:p>
        </p:txBody>
      </p:sp>
      <p:cxnSp>
        <p:nvCxnSpPr>
          <p:cNvPr id="93" name="Přímá spojnice se šipkou 92"/>
          <p:cNvCxnSpPr/>
          <p:nvPr/>
        </p:nvCxnSpPr>
        <p:spPr>
          <a:xfrm flipV="1">
            <a:off x="2267744" y="2953062"/>
            <a:ext cx="1427331" cy="256417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427984" y="2666892"/>
            <a:ext cx="68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-3dB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792532" y="4149080"/>
                <a:ext cx="3171956" cy="9783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cs-CZ" sz="2000" dirty="0"/>
                  <a:t>Mezní kmitočet je</a:t>
                </a:r>
              </a:p>
              <a:p>
                <a:pPr marL="0"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</a:rPr>
                            <m:t>π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𝑅𝐶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532" y="4149080"/>
                <a:ext cx="3171956" cy="978345"/>
              </a:xfrm>
              <a:prstGeom prst="rect">
                <a:avLst/>
              </a:prstGeom>
              <a:blipFill rotWithShape="1">
                <a:blip r:embed="rId4"/>
                <a:stretch>
                  <a:fillRect t="-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3" y="1988840"/>
            <a:ext cx="3176185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207466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52466" y="1978702"/>
            <a:ext cx="5527646" cy="318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závislost na kmitočtu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5517232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200" dirty="0"/>
              <a:t>Při vysokých kmitočtech napětí na kondenzátoru nestíhá sledovat změny a zpožďuje se za proudem, který do něj U1 tlačí přes rezistor.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07504" y="764704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Při nízkých kmitočtech kondenzátor stíhá nabíjení - vybíjení. Signál se ze vstupu dostane přes rezistor na výstup bez fázového posunu.</a:t>
            </a:r>
          </a:p>
        </p:txBody>
      </p:sp>
      <p:cxnSp>
        <p:nvCxnSpPr>
          <p:cNvPr id="72" name="Přímá spojnice 71"/>
          <p:cNvCxnSpPr/>
          <p:nvPr/>
        </p:nvCxnSpPr>
        <p:spPr>
          <a:xfrm>
            <a:off x="537636" y="4567305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569829" y="2047069"/>
            <a:ext cx="0" cy="2547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503040" y="2071901"/>
            <a:ext cx="0" cy="284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0" y="1988840"/>
            <a:ext cx="53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φ</a:t>
            </a:r>
            <a:r>
              <a:rPr lang="cs-CZ" baseline="-44000" dirty="0"/>
              <a:t>U2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020289" y="4589546"/>
            <a:ext cx="235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cxnSp>
        <p:nvCxnSpPr>
          <p:cNvPr id="80" name="Přímá spojnice se šipkou 79"/>
          <p:cNvCxnSpPr/>
          <p:nvPr/>
        </p:nvCxnSpPr>
        <p:spPr>
          <a:xfrm>
            <a:off x="5255568" y="4757970"/>
            <a:ext cx="2897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528162" y="2578119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27999" y="4372250"/>
            <a:ext cx="61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-90°</a:t>
            </a:r>
          </a:p>
        </p:txBody>
      </p:sp>
      <p:cxnSp>
        <p:nvCxnSpPr>
          <p:cNvPr id="85" name="Přímá spojnice 84"/>
          <p:cNvCxnSpPr/>
          <p:nvPr/>
        </p:nvCxnSpPr>
        <p:spPr>
          <a:xfrm>
            <a:off x="2945796" y="2492332"/>
            <a:ext cx="0" cy="2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162" y="3573016"/>
            <a:ext cx="4955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2771800" y="45895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endParaRPr lang="cs-CZ" baseline="-25000" dirty="0"/>
          </a:p>
        </p:txBody>
      </p:sp>
      <p:cxnSp>
        <p:nvCxnSpPr>
          <p:cNvPr id="93" name="Přímá spojnice se šipkou 92"/>
          <p:cNvCxnSpPr>
            <a:cxnSpLocks/>
          </p:cNvCxnSpPr>
          <p:nvPr/>
        </p:nvCxnSpPr>
        <p:spPr>
          <a:xfrm flipH="1">
            <a:off x="899592" y="1916832"/>
            <a:ext cx="1008112" cy="57550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5788303" y="4149080"/>
            <a:ext cx="317618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000" dirty="0"/>
              <a:t>Aby na kondenzátoru </a:t>
            </a:r>
          </a:p>
          <a:p>
            <a:pPr marL="0" lvl="1" algn="ctr"/>
            <a:r>
              <a:rPr lang="cs-CZ" sz="2000" dirty="0"/>
              <a:t>bylo napětí, musí do něj nejdříve natéci proud.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3" y="1988840"/>
            <a:ext cx="3176185" cy="2030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30" name="TextovéPole 29"/>
          <p:cNvSpPr txBox="1"/>
          <p:nvPr/>
        </p:nvSpPr>
        <p:spPr>
          <a:xfrm>
            <a:off x="-6532" y="3377680"/>
            <a:ext cx="62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-45°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51520" y="2393642"/>
            <a:ext cx="53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0°</a:t>
            </a:r>
          </a:p>
        </p:txBody>
      </p:sp>
      <p:sp>
        <p:nvSpPr>
          <p:cNvPr id="8" name="Volný tvar 7"/>
          <p:cNvSpPr/>
          <p:nvPr/>
        </p:nvSpPr>
        <p:spPr>
          <a:xfrm>
            <a:off x="562131" y="2578308"/>
            <a:ext cx="2383436" cy="996846"/>
          </a:xfrm>
          <a:custGeom>
            <a:avLst/>
            <a:gdLst>
              <a:gd name="connsiteX0" fmla="*/ 0 w 2383436"/>
              <a:gd name="connsiteY0" fmla="*/ 0 h 996846"/>
              <a:gd name="connsiteX1" fmla="*/ 1056807 w 2383436"/>
              <a:gd name="connsiteY1" fmla="*/ 74951 h 996846"/>
              <a:gd name="connsiteX2" fmla="*/ 1648918 w 2383436"/>
              <a:gd name="connsiteY2" fmla="*/ 359764 h 996846"/>
              <a:gd name="connsiteX3" fmla="*/ 2383436 w 2383436"/>
              <a:gd name="connsiteY3" fmla="*/ 996846 h 996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436" h="996846">
                <a:moveTo>
                  <a:pt x="0" y="0"/>
                </a:moveTo>
                <a:cubicBezTo>
                  <a:pt x="390994" y="7495"/>
                  <a:pt x="781988" y="14990"/>
                  <a:pt x="1056807" y="74951"/>
                </a:cubicBezTo>
                <a:cubicBezTo>
                  <a:pt x="1331626" y="134912"/>
                  <a:pt x="1427813" y="206115"/>
                  <a:pt x="1648918" y="359764"/>
                </a:cubicBezTo>
                <a:cubicBezTo>
                  <a:pt x="1870023" y="513413"/>
                  <a:pt x="2383436" y="996846"/>
                  <a:pt x="2383436" y="996846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 rot="10800000">
            <a:off x="2941796" y="3569292"/>
            <a:ext cx="2383436" cy="996846"/>
          </a:xfrm>
          <a:custGeom>
            <a:avLst/>
            <a:gdLst>
              <a:gd name="connsiteX0" fmla="*/ 0 w 2383436"/>
              <a:gd name="connsiteY0" fmla="*/ 0 h 996846"/>
              <a:gd name="connsiteX1" fmla="*/ 1056807 w 2383436"/>
              <a:gd name="connsiteY1" fmla="*/ 74951 h 996846"/>
              <a:gd name="connsiteX2" fmla="*/ 1648918 w 2383436"/>
              <a:gd name="connsiteY2" fmla="*/ 359764 h 996846"/>
              <a:gd name="connsiteX3" fmla="*/ 2383436 w 2383436"/>
              <a:gd name="connsiteY3" fmla="*/ 996846 h 996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436" h="996846">
                <a:moveTo>
                  <a:pt x="0" y="0"/>
                </a:moveTo>
                <a:cubicBezTo>
                  <a:pt x="390994" y="7495"/>
                  <a:pt x="781988" y="14990"/>
                  <a:pt x="1056807" y="74951"/>
                </a:cubicBezTo>
                <a:cubicBezTo>
                  <a:pt x="1331626" y="134912"/>
                  <a:pt x="1427813" y="206115"/>
                  <a:pt x="1648918" y="359764"/>
                </a:cubicBezTo>
                <a:cubicBezTo>
                  <a:pt x="1870023" y="513413"/>
                  <a:pt x="2383436" y="996846"/>
                  <a:pt x="2383436" y="996846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2555776" y="4653136"/>
            <a:ext cx="2160240" cy="86409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12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M5T5_kgd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438562"/>
            <a:ext cx="9128097" cy="5134555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Funkce impulsových obvodů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video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4176" y="733586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/>
              <a:t>Passive RC low pass filter </a:t>
            </a:r>
            <a:r>
              <a:rPr lang="cs-CZ" dirty="0">
                <a:hlinkClick r:id="rId5"/>
              </a:rPr>
              <a:t>https://www.youtube.com/watch?v=OBM5T5_kgdI&amp;feature=em-subs_digest-vrecs</a:t>
            </a:r>
            <a:endParaRPr lang="cs-CZ" dirty="0"/>
          </a:p>
          <a:p>
            <a:pPr marL="0" lvl="1"/>
            <a:endParaRPr lang="cs-CZ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272" y="1734754"/>
            <a:ext cx="6416799" cy="446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662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10389</TotalTime>
  <Words>818</Words>
  <Application>Microsoft Office PowerPoint</Application>
  <PresentationFormat>On-screen Show (4:3)</PresentationFormat>
  <Paragraphs>226</Paragraphs>
  <Slides>19</Slides>
  <Notes>18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PowerPoint Presentation</vt:lpstr>
      <vt:lpstr>Úvod</vt:lpstr>
      <vt:lpstr>Osnova</vt:lpstr>
      <vt:lpstr>Dolní propust – časové průběhy</vt:lpstr>
      <vt:lpstr>Dolní propust – časové průběhy</vt:lpstr>
      <vt:lpstr>Dolní propust – závislost na kmitočtu</vt:lpstr>
      <vt:lpstr>Dolní propust – závislost na kmitočtu</vt:lpstr>
      <vt:lpstr>Dolní propust – závislost na kmitočtu</vt:lpstr>
      <vt:lpstr>Dolní propust – video</vt:lpstr>
      <vt:lpstr>Horní propust – časové průběhy</vt:lpstr>
      <vt:lpstr>Horní propust – časové průběhy</vt:lpstr>
      <vt:lpstr>Horní propust – závislost na kmitočtu</vt:lpstr>
      <vt:lpstr>Horní propust – závislost na kmitočtu</vt:lpstr>
      <vt:lpstr>Horní propust – závislost na kmitočtu</vt:lpstr>
      <vt:lpstr>Horní propust – video</vt:lpstr>
      <vt:lpstr>Nežádoucí účinky</vt:lpstr>
      <vt:lpstr>Shrnutí</vt:lpstr>
      <vt:lpstr>Použité zdroje</vt:lpstr>
      <vt:lpstr>Metodický list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467</cp:revision>
  <dcterms:created xsi:type="dcterms:W3CDTF">2011-08-12T09:23:29Z</dcterms:created>
  <dcterms:modified xsi:type="dcterms:W3CDTF">2025-03-07T19:28:11Z</dcterms:modified>
</cp:coreProperties>
</file>