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89" r:id="rId2"/>
    <p:sldId id="290" r:id="rId3"/>
    <p:sldId id="291" r:id="rId4"/>
    <p:sldId id="293" r:id="rId5"/>
    <p:sldId id="316" r:id="rId6"/>
    <p:sldId id="317" r:id="rId7"/>
    <p:sldId id="294" r:id="rId8"/>
    <p:sldId id="314" r:id="rId9"/>
    <p:sldId id="319" r:id="rId10"/>
    <p:sldId id="309" r:id="rId11"/>
    <p:sldId id="308" r:id="rId12"/>
    <p:sldId id="310" r:id="rId13"/>
    <p:sldId id="311" r:id="rId14"/>
    <p:sldId id="312" r:id="rId15"/>
    <p:sldId id="313" r:id="rId16"/>
    <p:sldId id="318" r:id="rId17"/>
    <p:sldId id="306" r:id="rId18"/>
    <p:sldId id="315" r:id="rId19"/>
    <p:sldId id="292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20" autoAdjust="0"/>
  </p:normalViewPr>
  <p:slideViewPr>
    <p:cSldViewPr>
      <p:cViewPr varScale="1">
        <p:scale>
          <a:sx n="148" d="100"/>
          <a:sy n="148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30.04.2024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30.04.2024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83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913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58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28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2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Časovač 555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Logické obvody sekvenční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Logické obvody sekvenční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Časovač 555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Logické obvody sekvenční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linskedumy.cz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0SNb__dkY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i0SNb__dkY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archive/display/3367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555_timer_I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90" y="332656"/>
            <a:ext cx="5976620" cy="14592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2324"/>
              </p:ext>
            </p:extLst>
          </p:nvPr>
        </p:nvGraphicFramePr>
        <p:xfrm>
          <a:off x="1187624" y="1988840"/>
          <a:ext cx="6696744" cy="182363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74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Číslo projektu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CZ.1.07/1.5.00/34.0514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Číslo a název šablony klíčové aktivity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III/2 Inovace a zkvalitnění výuky prostřednictvím ICT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Tematická oblast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Logické obvody sekvenční,</a:t>
                      </a:r>
                      <a:r>
                        <a:rPr lang="cs-CZ" sz="11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vy_32_inovace_MA_41_03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Autor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Ing. Jaroslav Bernkopf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Ročník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2, 3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Obor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– 41 – L/01 </a:t>
                      </a:r>
                      <a:r>
                        <a:rPr lang="cs-CZ" sz="1100" dirty="0">
                          <a:effectLst/>
                        </a:rPr>
                        <a:t>Mechanik  elektrotechnik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Anotace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 určená k objasnění principu, </a:t>
                      </a:r>
                      <a:r>
                        <a:rPr lang="cs-CZ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funkce a užití obvodu 555 v monostabilních aplikacích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8" y="5803359"/>
            <a:ext cx="578485" cy="431800"/>
          </a:xfrm>
          <a:prstGeom prst="rect">
            <a:avLst/>
          </a:prstGeom>
        </p:spPr>
      </p:pic>
      <p:pic>
        <p:nvPicPr>
          <p:cNvPr id="8" name="Obrázek 7" descr="https://encrypted-tbn3.google.com/images?q=tbn:ANd9GcT7wLoGNaVZUxqyzsY44S6VPPDwqx14gJmiTpg-r8oG3DyJvNE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5264"/>
            <a:ext cx="127254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3165685" y="5867732"/>
            <a:ext cx="2740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hlinkClick r:id="rId6"/>
              </a:rPr>
              <a:t>http://www.zlinskedumy.cz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12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Funkce: výstup a klopný obvod RS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052736"/>
            <a:ext cx="875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 výstupu OUT je 1 nebo 0 </a:t>
            </a:r>
          </a:p>
          <a:p>
            <a:r>
              <a:rPr lang="cs-CZ" sz="2800" b="1" dirty="0"/>
              <a:t>podle stavu klopného obvodu RS.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628800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dirty="0"/>
              <a:t>Na výstupu obvodu RS je negace (kroužek), ale další negace je i na výstupu koncového zesilovače.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7836" y="5442772"/>
            <a:ext cx="875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Takže </a:t>
            </a:r>
            <a:r>
              <a:rPr lang="cs-CZ" sz="2800" b="1" dirty="0"/>
              <a:t>jak nastavím RS, takový je výstup OUT</a:t>
            </a:r>
            <a:r>
              <a:rPr lang="cs-CZ" sz="2800" dirty="0"/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0" y="2132856"/>
            <a:ext cx="5349177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3" name="Přímá spojnice se šipkou 12"/>
          <p:cNvCxnSpPr/>
          <p:nvPr/>
        </p:nvCxnSpPr>
        <p:spPr>
          <a:xfrm flipH="1" flipV="1">
            <a:off x="6876256" y="3212976"/>
            <a:ext cx="648072" cy="504056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7524328" y="3212976"/>
            <a:ext cx="360040" cy="504056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7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Funkce: RS a komparátory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628800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Klopný obvod RS (a tím i výstup OUT) může být vynulován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/>
              <a:t>nulou na vstupu 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/>
              <a:t>horním komparátorem (jedničkou na vnitřním vstupu R)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0" y="2132856"/>
            <a:ext cx="5349177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179512" y="1052736"/>
            <a:ext cx="875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 výstupu OUT je 1 nebo 0 </a:t>
            </a:r>
          </a:p>
          <a:p>
            <a:r>
              <a:rPr lang="cs-CZ" sz="2800" b="1" dirty="0"/>
              <a:t>podle stavu klopného obvodu RS.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2627784" y="2204864"/>
            <a:ext cx="1080120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3275856" y="3212976"/>
            <a:ext cx="2952328" cy="1512168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9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Časovač 555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Funkce: RS a komparátory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628800"/>
            <a:ext cx="32403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Klopný obvod RS (a tím i výstup OUT) může být nastaven na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100" dirty="0"/>
              <a:t>dolním komparátorem (jedničkou na vnitřním vstupu S)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0" y="2132856"/>
            <a:ext cx="5349177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179512" y="1052736"/>
            <a:ext cx="875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 výstupu OUT je 1 nebo 0 </a:t>
            </a:r>
          </a:p>
          <a:p>
            <a:r>
              <a:rPr lang="cs-CZ" sz="2800" b="1" dirty="0"/>
              <a:t>podle stavu klopného obvodu RS.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3059832" y="3429000"/>
            <a:ext cx="3096344" cy="1224136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07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Funkce: komparátory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052736"/>
            <a:ext cx="875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Komparátory se opírají o napětí na odporovém děliči.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628800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b="1" dirty="0"/>
              <a:t>Dolní komparátor </a:t>
            </a:r>
            <a:r>
              <a:rPr lang="cs-CZ" sz="2800" dirty="0"/>
              <a:t>má neinvertující vstup na napětí rovném </a:t>
            </a:r>
            <a:r>
              <a:rPr lang="cs-CZ" sz="2800" b="1" dirty="0"/>
              <a:t>1/3 </a:t>
            </a:r>
            <a:r>
              <a:rPr lang="cs-CZ" sz="2800" b="1" dirty="0" err="1"/>
              <a:t>Vcc</a:t>
            </a:r>
            <a:r>
              <a:rPr lang="cs-CZ" sz="2800" dirty="0"/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0" y="2132856"/>
            <a:ext cx="5349177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7" name="Přímá spojnice se šipkou 6"/>
          <p:cNvCxnSpPr/>
          <p:nvPr/>
        </p:nvCxnSpPr>
        <p:spPr>
          <a:xfrm>
            <a:off x="3851920" y="3656244"/>
            <a:ext cx="792088" cy="230545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Funkce: komparátory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052736"/>
            <a:ext cx="875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Komparátory se opírají o napětí na odporovém děliči.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2046327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b="1" dirty="0"/>
              <a:t>Horní komparátor </a:t>
            </a:r>
            <a:r>
              <a:rPr lang="cs-CZ" sz="2800" dirty="0"/>
              <a:t>má </a:t>
            </a:r>
            <a:r>
              <a:rPr lang="cs-CZ" sz="2800" dirty="0" err="1"/>
              <a:t>invertující</a:t>
            </a:r>
            <a:r>
              <a:rPr lang="cs-CZ" sz="2800" dirty="0"/>
              <a:t> vstup na napětí rovném </a:t>
            </a:r>
            <a:r>
              <a:rPr lang="cs-CZ" sz="2800" b="1" dirty="0"/>
              <a:t>2/3 </a:t>
            </a:r>
            <a:r>
              <a:rPr lang="cs-CZ" sz="2800" b="1" dirty="0" err="1"/>
              <a:t>Vcc</a:t>
            </a:r>
            <a:r>
              <a:rPr lang="cs-CZ" sz="2800" dirty="0"/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0" y="2132856"/>
            <a:ext cx="5349177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2" name="Přímá spojnice se šipkou 11"/>
          <p:cNvCxnSpPr/>
          <p:nvPr/>
        </p:nvCxnSpPr>
        <p:spPr>
          <a:xfrm flipV="1">
            <a:off x="3851920" y="3322441"/>
            <a:ext cx="858515" cy="333803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3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Funkce: tranzistor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052736"/>
            <a:ext cx="875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Je-li na výstupu OUT nula, tranzistor T je sepnutý.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2044800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dirty="0"/>
              <a:t>Tranzistor </a:t>
            </a:r>
            <a:r>
              <a:rPr lang="en-US" sz="2800" dirty="0"/>
              <a:t>T </a:t>
            </a:r>
            <a:r>
              <a:rPr lang="cs-CZ" sz="2800" dirty="0"/>
              <a:t>se obvykle používá pro vybíjení časovacího kondenzátoru. </a:t>
            </a:r>
          </a:p>
          <a:p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4750" y="5418802"/>
            <a:ext cx="875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(DIS = </a:t>
            </a:r>
            <a:r>
              <a:rPr lang="cs-CZ" sz="2800" b="1" dirty="0" err="1"/>
              <a:t>DIS</a:t>
            </a:r>
            <a:r>
              <a:rPr lang="cs-CZ" sz="2800" dirty="0" err="1"/>
              <a:t>charge</a:t>
            </a:r>
            <a:r>
              <a:rPr lang="cs-CZ" sz="2800" dirty="0"/>
              <a:t> = vybíjení)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0" y="2132856"/>
            <a:ext cx="5349177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3" name="Přímá spojnice se šipkou 12"/>
          <p:cNvCxnSpPr/>
          <p:nvPr/>
        </p:nvCxnSpPr>
        <p:spPr>
          <a:xfrm flipH="1" flipV="1">
            <a:off x="7668344" y="4221088"/>
            <a:ext cx="665120" cy="338655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Funkce: Video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4600" y="688512"/>
            <a:ext cx="875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How a 555 Timer IC Works</a:t>
            </a:r>
            <a:endParaRPr lang="cs-CZ" sz="1200" b="1" dirty="0"/>
          </a:p>
          <a:p>
            <a:r>
              <a:rPr lang="cs-CZ" sz="1200" b="1" dirty="0">
                <a:hlinkClick r:id="rId4"/>
              </a:rPr>
              <a:t>https://www.youtube.com/watch?v=i0SNb__dkYI</a:t>
            </a:r>
            <a:endParaRPr lang="cs-CZ" sz="1200" b="1" dirty="0"/>
          </a:p>
          <a:p>
            <a:endParaRPr lang="cs-CZ" sz="1200" b="1" dirty="0"/>
          </a:p>
        </p:txBody>
      </p:sp>
      <p:pic>
        <p:nvPicPr>
          <p:cNvPr id="6" name="i0SNb__dkY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395262"/>
            <a:ext cx="9120146" cy="51300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" y="1456863"/>
            <a:ext cx="9140775" cy="50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980728"/>
            <a:ext cx="8928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555 obsahuje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komparátory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obvod 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koncový zesilovač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spínací tranzistor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odporový dělič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6119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980728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555 se používá hlavně jako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monostabilní obvod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astabilní obvod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1878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Logické obvody sekvenční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1124744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Bernkopf Jaroslav, Ing: Číslicová technika. Valašské Meziříčí 1997 – 2013. Interní skripta ISŠ-COP Valašské Meziříčí</a:t>
            </a:r>
            <a:endParaRPr lang="cs-CZ" dirty="0">
              <a:hlinkClick r:id="rId3"/>
            </a:endParaRPr>
          </a:p>
          <a:p>
            <a:endParaRPr lang="cs-CZ" dirty="0"/>
          </a:p>
          <a:p>
            <a:r>
              <a:rPr lang="cs-CZ" dirty="0">
                <a:hlinkClick r:id="rId4"/>
              </a:rPr>
              <a:t>http://en.wikipedia.org/wiki/555_timer_IC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78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2708920"/>
            <a:ext cx="770485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dirty="0"/>
              <a:t>Časovač 555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00808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Charakteristika 555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Hlavní části 555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Funkce částí obvodu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Možnosti využití obvodu 555</a:t>
            </a:r>
          </a:p>
        </p:txBody>
      </p:sp>
    </p:spTree>
    <p:extLst>
      <p:ext uri="{BB962C8B-B14F-4D97-AF65-F5344CB8AC3E}">
        <p14:creationId xmlns:p14="http://schemas.microsoft.com/office/powerpoint/2010/main" val="294566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980728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555 je integrovaný obvod, </a:t>
            </a:r>
          </a:p>
          <a:p>
            <a:r>
              <a:rPr lang="cs-CZ" sz="4000" b="1" dirty="0"/>
              <a:t>který se používá jako </a:t>
            </a:r>
          </a:p>
          <a:p>
            <a:endParaRPr lang="cs-CZ" sz="40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cs-CZ" sz="4000" b="1" dirty="0"/>
              <a:t>monostabilní klopný obvod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b="1" dirty="0"/>
              <a:t>astabilní klopný obvod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b="1" dirty="0"/>
              <a:t>bistabilní klopný obvod</a:t>
            </a:r>
            <a:endParaRPr lang="cs-CZ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cs-CZ" sz="4000" b="1" dirty="0"/>
              <a:t>komparátor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b="1" dirty="0"/>
              <a:t>spínač</a:t>
            </a:r>
          </a:p>
        </p:txBody>
      </p:sp>
    </p:spTree>
    <p:extLst>
      <p:ext uri="{BB962C8B-B14F-4D97-AF65-F5344CB8AC3E}">
        <p14:creationId xmlns:p14="http://schemas.microsoft.com/office/powerpoint/2010/main" val="297281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836712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555 je nejúspěšnější </a:t>
            </a:r>
          </a:p>
          <a:p>
            <a:pPr algn="ctr"/>
            <a:r>
              <a:rPr lang="cs-CZ" sz="4000" b="1" dirty="0"/>
              <a:t>integrovaný obvod </a:t>
            </a:r>
          </a:p>
          <a:p>
            <a:pPr algn="ctr"/>
            <a:r>
              <a:rPr lang="cs-CZ" sz="4000" b="1" dirty="0"/>
              <a:t>všech dob.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/>
              <a:t>Vyrábí se beze změny </a:t>
            </a:r>
          </a:p>
          <a:p>
            <a:pPr algn="ctr"/>
            <a:r>
              <a:rPr lang="cs-CZ" sz="4000" b="1" dirty="0"/>
              <a:t>od roku 1972.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/>
              <a:t>Ročně se vyrobí </a:t>
            </a:r>
          </a:p>
          <a:p>
            <a:pPr algn="ctr"/>
            <a:r>
              <a:rPr lang="cs-CZ" sz="4000" b="1" dirty="0"/>
              <a:t>1 000 000 000 kusů.</a:t>
            </a:r>
          </a:p>
        </p:txBody>
      </p:sp>
    </p:spTree>
    <p:extLst>
      <p:ext uri="{BB962C8B-B14F-4D97-AF65-F5344CB8AC3E}">
        <p14:creationId xmlns:p14="http://schemas.microsoft.com/office/powerpoint/2010/main" val="27413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921039"/>
            <a:ext cx="5832648" cy="534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4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vývodů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5536" y="368102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555: rozložení vývodů</a:t>
            </a:r>
          </a:p>
        </p:txBody>
      </p:sp>
      <p:grpSp>
        <p:nvGrpSpPr>
          <p:cNvPr id="1024" name="Skupina 1023"/>
          <p:cNvGrpSpPr/>
          <p:nvPr/>
        </p:nvGrpSpPr>
        <p:grpSpPr>
          <a:xfrm>
            <a:off x="4211960" y="1052736"/>
            <a:ext cx="4257347" cy="5256583"/>
            <a:chOff x="2843808" y="1575955"/>
            <a:chExt cx="3672408" cy="4733364"/>
          </a:xfrm>
        </p:grpSpPr>
        <p:sp>
          <p:nvSpPr>
            <p:cNvPr id="24" name="Obdélník 23"/>
            <p:cNvSpPr/>
            <p:nvPr/>
          </p:nvSpPr>
          <p:spPr>
            <a:xfrm>
              <a:off x="2843808" y="1575955"/>
              <a:ext cx="3672408" cy="4733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3203848" y="1575955"/>
              <a:ext cx="2664296" cy="4733364"/>
              <a:chOff x="3203848" y="1575955"/>
              <a:chExt cx="2664296" cy="4733364"/>
            </a:xfrm>
          </p:grpSpPr>
          <p:sp>
            <p:nvSpPr>
              <p:cNvPr id="11" name="Obdélník 10"/>
              <p:cNvSpPr/>
              <p:nvPr/>
            </p:nvSpPr>
            <p:spPr>
              <a:xfrm>
                <a:off x="3491880" y="3140967"/>
                <a:ext cx="2376264" cy="17281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3203848" y="3789039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vál 12"/>
              <p:cNvSpPr/>
              <p:nvPr/>
            </p:nvSpPr>
            <p:spPr>
              <a:xfrm>
                <a:off x="3635896" y="4581127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3635896" y="4869159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1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4211960" y="4869159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2</a:t>
                </a: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4788024" y="4872401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3</a:t>
                </a: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5364088" y="4872401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4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635896" y="2771635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8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211960" y="2771635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7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788024" y="2774877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6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5364088" y="2774877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5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 rot="16200000">
                <a:off x="3383868" y="569260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dirty="0"/>
                  <a:t>GND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 rot="16200000">
                <a:off x="3955286" y="569260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dirty="0"/>
                  <a:t>TRIG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 rot="16200000">
                <a:off x="4531350" y="569260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dirty="0"/>
                  <a:t>OUT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 rot="16200000">
                <a:off x="5112060" y="569260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dirty="0"/>
                  <a:t>RST</a:t>
                </a: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 rot="16200000">
                <a:off x="3379222" y="194770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/>
                  <a:t>Vcc</a:t>
                </a:r>
                <a:endParaRPr lang="cs-CZ" dirty="0"/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 rot="16200000">
                <a:off x="3950640" y="194770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DIS</a:t>
                </a: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 rot="16200000">
                <a:off x="4464519" y="1885523"/>
                <a:ext cx="988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THRES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 rot="16200000">
                <a:off x="5107414" y="194770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CON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269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Logické obvody sekvenční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zapojení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052736"/>
            <a:ext cx="875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555 obsahuje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7504" y="1628800"/>
            <a:ext cx="3473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pPr marL="271463" indent="-271463">
              <a:buFont typeface="Arial" pitchFamily="34" charset="0"/>
              <a:buChar char="•"/>
            </a:pPr>
            <a:r>
              <a:rPr lang="cs-CZ" sz="2800" dirty="0"/>
              <a:t>2 komparátory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800" dirty="0"/>
              <a:t>klopný obvod RS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800" dirty="0"/>
              <a:t>koncový zesilovač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800" dirty="0"/>
              <a:t>spínací tranzistor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800" dirty="0"/>
              <a:t>odporový dělič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80" y="2132856"/>
            <a:ext cx="5349177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833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B27FF5-7DD5-FC06-C957-76D688BC39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Časovač 555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769256-90AA-8A8B-926B-A4DFFBEE62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Logické obvody sekvenční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546FB0-DD9A-CEFA-EF2B-2529EDF2C0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CE060CA-5C34-B7F2-DEE5-EB37F1F3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344FD1-B399-2481-25C7-4AB843C8B758}"/>
              </a:ext>
            </a:extLst>
          </p:cNvPr>
          <p:cNvSpPr txBox="1"/>
          <p:nvPr/>
        </p:nvSpPr>
        <p:spPr>
          <a:xfrm>
            <a:off x="611560" y="2204864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>
                <a:solidFill>
                  <a:srgbClr val="FF0000"/>
                </a:solidFill>
              </a:rPr>
              <a:t>M3A 30/4/24</a:t>
            </a:r>
            <a:endParaRPr lang="cs-CZ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73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38100">
          <a:solidFill>
            <a:srgbClr val="0000FF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13059</TotalTime>
  <Words>600</Words>
  <Application>Microsoft Office PowerPoint</Application>
  <PresentationFormat>Předvádění na obrazovce (4:3)</PresentationFormat>
  <Paragraphs>194</Paragraphs>
  <Slides>19</Slides>
  <Notes>18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Prezentace aplikace PowerPoint</vt:lpstr>
      <vt:lpstr>Úvod</vt:lpstr>
      <vt:lpstr>Osnova</vt:lpstr>
      <vt:lpstr>Definice</vt:lpstr>
      <vt:lpstr>Definice</vt:lpstr>
      <vt:lpstr>Foto</vt:lpstr>
      <vt:lpstr>Rozložení vývodů</vt:lpstr>
      <vt:lpstr>Vnitřní zapojení</vt:lpstr>
      <vt:lpstr> </vt:lpstr>
      <vt:lpstr>Funkce: výstup a klopný obvod RS</vt:lpstr>
      <vt:lpstr>Funkce: RS a komparátory</vt:lpstr>
      <vt:lpstr>Funkce: RS a komparátory</vt:lpstr>
      <vt:lpstr>Funkce: komparátory</vt:lpstr>
      <vt:lpstr>Funkce: komparátory</vt:lpstr>
      <vt:lpstr>Funkce: tranzistor</vt:lpstr>
      <vt:lpstr>Funkce: Video</vt:lpstr>
      <vt:lpstr>Shrnutí</vt:lpstr>
      <vt:lpstr>Shrnutí</vt:lpstr>
      <vt:lpstr>Použité zdroje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535</cp:revision>
  <dcterms:created xsi:type="dcterms:W3CDTF">2011-08-12T09:23:29Z</dcterms:created>
  <dcterms:modified xsi:type="dcterms:W3CDTF">2024-04-30T13:03:54Z</dcterms:modified>
</cp:coreProperties>
</file>