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89" r:id="rId2"/>
    <p:sldId id="299" r:id="rId3"/>
    <p:sldId id="298" r:id="rId4"/>
    <p:sldId id="301" r:id="rId5"/>
    <p:sldId id="300" r:id="rId6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46" d="100"/>
          <a:sy n="146" d="100"/>
        </p:scale>
        <p:origin x="5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28. 3. 2017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28. 3. 2017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4" y="4935540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Časovač 555</a:t>
            </a:r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Logické obvody sekvenční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Časovač 555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4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Logické obvody sekvenční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1" y="6486229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5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6" y="6408740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Časovač 555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4" y="6408740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Logické obvody sekvenční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4" y="6408740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linskedumy.cz/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0" y="332656"/>
            <a:ext cx="5976620" cy="145923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544239"/>
              </p:ext>
            </p:extLst>
          </p:nvPr>
        </p:nvGraphicFramePr>
        <p:xfrm>
          <a:off x="1187624" y="1988840"/>
          <a:ext cx="6696744" cy="1656181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749938"/>
                <a:gridCol w="4946806"/>
              </a:tblGrid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Číslo projektu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CZ.1.07/1.5.00/34.0514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5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Číslo a název šablony klíčové aktivity 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III/2 Inovace a zkvalitnění výuky prostřednictvím ICT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Tematická oblast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Logické obvody sekvenční, </a:t>
                      </a:r>
                      <a:r>
                        <a:rPr lang="cs-CZ" sz="1100" dirty="0" smtClean="0">
                          <a:effectLst/>
                        </a:rPr>
                        <a:t>vy_32_inovace_MA_41_04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Ing. Jaroslav Bernkopf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Ročník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2, 3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Obor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– 41 – L/01 </a:t>
                      </a:r>
                      <a:r>
                        <a:rPr lang="cs-CZ" sz="1100" dirty="0" smtClean="0">
                          <a:effectLst/>
                        </a:rPr>
                        <a:t>Mechanik  elektrotechnik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1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Anotace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 list</a:t>
                      </a:r>
                      <a:r>
                        <a:rPr lang="cs-CZ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určený </a:t>
                      </a:r>
                      <a:r>
                        <a:rPr lang="cs-CZ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procvičení základních</a:t>
                      </a:r>
                      <a:r>
                        <a:rPr lang="cs-CZ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vlastností časovače 555</a:t>
                      </a:r>
                      <a:endParaRPr lang="cs-CZ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7" name="Obrázek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8" y="5803359"/>
            <a:ext cx="578485" cy="431800"/>
          </a:xfrm>
          <a:prstGeom prst="rect">
            <a:avLst/>
          </a:prstGeom>
        </p:spPr>
      </p:pic>
      <p:pic>
        <p:nvPicPr>
          <p:cNvPr id="8" name="Obrázek 7" descr="https://encrypted-tbn3.google.com/images?q=tbn:ANd9GcT7wLoGNaVZUxqyzsY44S6VPPDwqx14gJmiTpg-r8oG3DyJvNEB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805264"/>
            <a:ext cx="1272540" cy="4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bdélník 8"/>
          <p:cNvSpPr/>
          <p:nvPr/>
        </p:nvSpPr>
        <p:spPr>
          <a:xfrm>
            <a:off x="3165685" y="5867732"/>
            <a:ext cx="2860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u="sng" dirty="0">
                <a:hlinkClick r:id="rId5"/>
              </a:rPr>
              <a:t>http://www.zlinskedumy.cz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1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Časovač 555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Logické obvody sekvenční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Napětí na děliči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179512" y="836712"/>
            <a:ext cx="878497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Obvod na obrázku je napájen napětím </a:t>
            </a:r>
            <a:r>
              <a:rPr lang="cs-CZ" sz="1600" dirty="0" err="1" smtClean="0"/>
              <a:t>Vcc</a:t>
            </a:r>
            <a:r>
              <a:rPr lang="cs-CZ" sz="1600" dirty="0" smtClean="0"/>
              <a:t> = 5,1 V.</a:t>
            </a:r>
          </a:p>
          <a:p>
            <a:r>
              <a:rPr lang="cs-CZ" sz="1600" dirty="0" smtClean="0"/>
              <a:t>Odpory rezistorů R jsou R = 5k.</a:t>
            </a:r>
          </a:p>
          <a:p>
            <a:r>
              <a:rPr lang="cs-CZ" sz="1600" dirty="0" smtClean="0"/>
              <a:t>Výstup OUT je zatížen rezistorem 1k proti zemi.</a:t>
            </a:r>
          </a:p>
          <a:p>
            <a:r>
              <a:rPr lang="cs-CZ" sz="1600" dirty="0" smtClean="0"/>
              <a:t>Na vstupu RST je úroveň logická 0.</a:t>
            </a:r>
            <a:endParaRPr lang="cs-CZ" sz="16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77288" y="5373216"/>
            <a:ext cx="8930231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bg1"/>
                </a:solidFill>
              </a:rPr>
              <a:t>Všechny tři rezistory R mají stejný odpor. Proto se napětí na nich rozdělí na třetiny.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V</a:t>
            </a:r>
            <a:r>
              <a:rPr lang="cs-CZ" sz="1600" baseline="-25000" dirty="0" smtClean="0">
                <a:solidFill>
                  <a:schemeClr val="bg1"/>
                </a:solidFill>
              </a:rPr>
              <a:t>1</a:t>
            </a:r>
            <a:r>
              <a:rPr lang="cs-CZ" sz="1600" dirty="0" smtClean="0">
                <a:solidFill>
                  <a:schemeClr val="bg1"/>
                </a:solidFill>
              </a:rPr>
              <a:t> = 1/3 V</a:t>
            </a:r>
            <a:r>
              <a:rPr lang="cs-CZ" sz="1600" baseline="-25000" dirty="0" smtClean="0">
                <a:solidFill>
                  <a:schemeClr val="bg1"/>
                </a:solidFill>
              </a:rPr>
              <a:t>CC</a:t>
            </a:r>
            <a:r>
              <a:rPr lang="cs-CZ" sz="1600" dirty="0" smtClean="0">
                <a:solidFill>
                  <a:schemeClr val="bg1"/>
                </a:solidFill>
              </a:rPr>
              <a:t> = 1,7 V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V</a:t>
            </a:r>
            <a:r>
              <a:rPr lang="cs-CZ" sz="1600" baseline="-25000" dirty="0" smtClean="0">
                <a:solidFill>
                  <a:schemeClr val="bg1"/>
                </a:solidFill>
              </a:rPr>
              <a:t>2</a:t>
            </a:r>
            <a:r>
              <a:rPr lang="cs-CZ" sz="1600" dirty="0" smtClean="0">
                <a:solidFill>
                  <a:schemeClr val="bg1"/>
                </a:solidFill>
              </a:rPr>
              <a:t> = 2/3 V</a:t>
            </a:r>
            <a:r>
              <a:rPr lang="cs-CZ" sz="1600" baseline="-25000" dirty="0" smtClean="0">
                <a:solidFill>
                  <a:schemeClr val="bg1"/>
                </a:solidFill>
              </a:rPr>
              <a:t>CC</a:t>
            </a:r>
            <a:r>
              <a:rPr lang="cs-CZ" sz="1600" dirty="0" smtClean="0">
                <a:solidFill>
                  <a:schemeClr val="bg1"/>
                </a:solidFill>
              </a:rPr>
              <a:t> = 3,4 V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Všechny číselné údaje v zadání kromě V</a:t>
            </a:r>
            <a:r>
              <a:rPr lang="cs-CZ" sz="1600" baseline="-25000" dirty="0" smtClean="0">
                <a:solidFill>
                  <a:schemeClr val="bg1"/>
                </a:solidFill>
              </a:rPr>
              <a:t>CC</a:t>
            </a:r>
            <a:r>
              <a:rPr lang="cs-CZ" sz="1600" dirty="0" smtClean="0">
                <a:solidFill>
                  <a:schemeClr val="bg1"/>
                </a:solidFill>
              </a:rPr>
              <a:t> jsou zbytečné, nemají vliv na výsledek.</a:t>
            </a:r>
            <a:endParaRPr lang="cs-CZ" sz="16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5349177" cy="309634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0" name="TextovéPole 9"/>
          <p:cNvSpPr txBox="1"/>
          <p:nvPr/>
        </p:nvSpPr>
        <p:spPr>
          <a:xfrm>
            <a:off x="179512" y="2348880"/>
            <a:ext cx="302433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Vypočtěte </a:t>
            </a:r>
            <a:r>
              <a:rPr lang="cs-CZ" sz="1600" dirty="0"/>
              <a:t>napětí V</a:t>
            </a:r>
            <a:r>
              <a:rPr lang="cs-CZ" sz="1600" baseline="-25000" dirty="0"/>
              <a:t>1</a:t>
            </a:r>
            <a:r>
              <a:rPr lang="cs-CZ" sz="1600" dirty="0"/>
              <a:t> a V</a:t>
            </a:r>
            <a:r>
              <a:rPr lang="cs-CZ" sz="1600" baseline="-25000" dirty="0"/>
              <a:t>2</a:t>
            </a:r>
            <a:r>
              <a:rPr lang="cs-CZ" sz="1600" dirty="0"/>
              <a:t> proti zemi v </a:t>
            </a:r>
            <a:r>
              <a:rPr lang="cs-CZ" sz="1600" dirty="0" smtClean="0"/>
              <a:t>označených bodech.</a:t>
            </a:r>
            <a:endParaRPr lang="cs-CZ" sz="1600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779912" y="3356992"/>
            <a:ext cx="760936" cy="324036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4572000" y="3933056"/>
            <a:ext cx="1080120" cy="720080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616116" y="44863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V</a:t>
            </a:r>
            <a:r>
              <a:rPr lang="cs-CZ" b="1" baseline="-25000" dirty="0" smtClean="0">
                <a:solidFill>
                  <a:srgbClr val="0000FF"/>
                </a:solidFill>
              </a:rPr>
              <a:t>1</a:t>
            </a:r>
            <a:endParaRPr lang="cs-CZ" b="1" baseline="-25000" dirty="0">
              <a:solidFill>
                <a:srgbClr val="0000FF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426708" y="352988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V</a:t>
            </a:r>
            <a:r>
              <a:rPr lang="cs-CZ" b="1" baseline="-25000" dirty="0" smtClean="0">
                <a:solidFill>
                  <a:srgbClr val="0000FF"/>
                </a:solidFill>
              </a:rPr>
              <a:t>2</a:t>
            </a:r>
            <a:endParaRPr lang="cs-CZ" b="1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8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Časovač 555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Logické obvody sekvenční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Napětí na děliči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179512" y="836712"/>
            <a:ext cx="878497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Obvod na obrázku je napájen napětím </a:t>
            </a:r>
            <a:r>
              <a:rPr lang="cs-CZ" sz="1600" dirty="0" err="1" smtClean="0"/>
              <a:t>Vcc</a:t>
            </a:r>
            <a:r>
              <a:rPr lang="cs-CZ" sz="1600" dirty="0" smtClean="0"/>
              <a:t> = 5,1 V.</a:t>
            </a:r>
          </a:p>
          <a:p>
            <a:r>
              <a:rPr lang="cs-CZ" sz="1600" dirty="0" smtClean="0"/>
              <a:t>Odpory rezistorů R jsou R = 5k.</a:t>
            </a:r>
          </a:p>
          <a:p>
            <a:r>
              <a:rPr lang="cs-CZ" sz="1600" dirty="0" smtClean="0"/>
              <a:t>Výstup OUT je zatížen rezistorem 1k proti zemi.</a:t>
            </a:r>
          </a:p>
          <a:p>
            <a:r>
              <a:rPr lang="cs-CZ" sz="1600" dirty="0" smtClean="0"/>
              <a:t>Na vstupu RST je úroveň logická 0.</a:t>
            </a:r>
            <a:endParaRPr lang="cs-CZ" sz="16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77288" y="5373216"/>
            <a:ext cx="8930231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Všechny tři rezistory R mají stejný odpor. Proto se napětí na nich rozdělí na třetiny.</a:t>
            </a:r>
          </a:p>
          <a:p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1</a:t>
            </a:r>
            <a:r>
              <a:rPr lang="cs-CZ" sz="1600" dirty="0" smtClean="0">
                <a:solidFill>
                  <a:srgbClr val="0000FF"/>
                </a:solidFill>
              </a:rPr>
              <a:t> = 1/3 V</a:t>
            </a:r>
            <a:r>
              <a:rPr lang="cs-CZ" sz="1600" baseline="-25000" dirty="0" smtClean="0">
                <a:solidFill>
                  <a:srgbClr val="0000FF"/>
                </a:solidFill>
              </a:rPr>
              <a:t>CC</a:t>
            </a:r>
            <a:r>
              <a:rPr lang="cs-CZ" sz="1600" dirty="0" smtClean="0">
                <a:solidFill>
                  <a:srgbClr val="0000FF"/>
                </a:solidFill>
              </a:rPr>
              <a:t> = 1,7 V</a:t>
            </a:r>
          </a:p>
          <a:p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2</a:t>
            </a:r>
            <a:r>
              <a:rPr lang="cs-CZ" sz="1600" dirty="0" smtClean="0">
                <a:solidFill>
                  <a:srgbClr val="0000FF"/>
                </a:solidFill>
              </a:rPr>
              <a:t> = 2/3 V</a:t>
            </a:r>
            <a:r>
              <a:rPr lang="cs-CZ" sz="1600" baseline="-25000" dirty="0" smtClean="0">
                <a:solidFill>
                  <a:srgbClr val="0000FF"/>
                </a:solidFill>
              </a:rPr>
              <a:t>CC</a:t>
            </a:r>
            <a:r>
              <a:rPr lang="cs-CZ" sz="1600" dirty="0" smtClean="0">
                <a:solidFill>
                  <a:srgbClr val="0000FF"/>
                </a:solidFill>
              </a:rPr>
              <a:t> = 3,4 V</a:t>
            </a:r>
          </a:p>
          <a:p>
            <a:r>
              <a:rPr lang="cs-CZ" sz="1600" dirty="0" smtClean="0">
                <a:solidFill>
                  <a:srgbClr val="0000FF"/>
                </a:solidFill>
              </a:rPr>
              <a:t>Všechny další údaje v zadání jsou zbytečné, nemají vliv na výsledek.</a:t>
            </a:r>
            <a:endParaRPr lang="cs-CZ" sz="1600" dirty="0">
              <a:solidFill>
                <a:srgbClr val="0000FF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5349177" cy="309634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0" name="TextovéPole 9"/>
          <p:cNvSpPr txBox="1"/>
          <p:nvPr/>
        </p:nvSpPr>
        <p:spPr>
          <a:xfrm>
            <a:off x="179512" y="2348880"/>
            <a:ext cx="302433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Vypočtěte </a:t>
            </a:r>
            <a:r>
              <a:rPr lang="cs-CZ" sz="1600" dirty="0"/>
              <a:t>napětí V</a:t>
            </a:r>
            <a:r>
              <a:rPr lang="cs-CZ" sz="1600" baseline="-25000" dirty="0"/>
              <a:t>1</a:t>
            </a:r>
            <a:r>
              <a:rPr lang="cs-CZ" sz="1600" dirty="0"/>
              <a:t> a V</a:t>
            </a:r>
            <a:r>
              <a:rPr lang="cs-CZ" sz="1600" baseline="-25000" dirty="0"/>
              <a:t>2</a:t>
            </a:r>
            <a:r>
              <a:rPr lang="cs-CZ" sz="1600" dirty="0"/>
              <a:t> proti zemi v </a:t>
            </a:r>
            <a:r>
              <a:rPr lang="cs-CZ" sz="1600" dirty="0" smtClean="0"/>
              <a:t>označených bodech.</a:t>
            </a:r>
            <a:endParaRPr lang="cs-CZ" sz="1600" dirty="0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779912" y="3356992"/>
            <a:ext cx="760936" cy="324036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616116" y="44863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V</a:t>
            </a:r>
            <a:r>
              <a:rPr lang="cs-CZ" b="1" baseline="-25000" dirty="0" smtClean="0">
                <a:solidFill>
                  <a:srgbClr val="0000FF"/>
                </a:solidFill>
              </a:rPr>
              <a:t>1</a:t>
            </a:r>
            <a:endParaRPr lang="cs-CZ" b="1" baseline="-25000" dirty="0">
              <a:solidFill>
                <a:srgbClr val="0000FF"/>
              </a:solidFill>
            </a:endParaRPr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4572000" y="3933056"/>
            <a:ext cx="1080120" cy="720080"/>
          </a:xfrm>
          <a:prstGeom prst="straightConnector1">
            <a:avLst/>
          </a:prstGeom>
          <a:ln w="28575">
            <a:solidFill>
              <a:srgbClr val="0000FF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426708" y="352988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V</a:t>
            </a:r>
            <a:r>
              <a:rPr lang="cs-CZ" b="1" baseline="-25000" dirty="0" smtClean="0">
                <a:solidFill>
                  <a:srgbClr val="0000FF"/>
                </a:solidFill>
              </a:rPr>
              <a:t>2</a:t>
            </a:r>
            <a:endParaRPr lang="cs-CZ" b="1" baseline="-25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30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Časovač 555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Logické obvody sekvenční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Nulování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179512" y="836712"/>
            <a:ext cx="878497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Obvod na obrázku je napájen napětím </a:t>
            </a:r>
            <a:r>
              <a:rPr lang="cs-CZ" sz="1600" dirty="0" err="1" smtClean="0"/>
              <a:t>Vcc</a:t>
            </a:r>
            <a:r>
              <a:rPr lang="cs-CZ" sz="1600" dirty="0" smtClean="0"/>
              <a:t> = 5,0 V.</a:t>
            </a:r>
          </a:p>
          <a:p>
            <a:r>
              <a:rPr lang="cs-CZ" sz="1600" dirty="0" smtClean="0"/>
              <a:t>Odpory rezistorů R jsou R = 5k.</a:t>
            </a:r>
          </a:p>
          <a:p>
            <a:r>
              <a:rPr lang="cs-CZ" sz="1600" dirty="0" smtClean="0"/>
              <a:t>Na vstupech jsou napětí V</a:t>
            </a:r>
            <a:r>
              <a:rPr lang="cs-CZ" sz="1600" baseline="-25000" dirty="0" smtClean="0"/>
              <a:t>THRES</a:t>
            </a:r>
            <a:r>
              <a:rPr lang="cs-CZ" sz="1600" dirty="0" smtClean="0"/>
              <a:t> = 1,5 V,  V</a:t>
            </a:r>
            <a:r>
              <a:rPr lang="cs-CZ" sz="1600" baseline="-25000" dirty="0" smtClean="0"/>
              <a:t>TRIG</a:t>
            </a:r>
            <a:r>
              <a:rPr lang="cs-CZ" sz="1600" dirty="0" smtClean="0"/>
              <a:t> = 3,8 V,  V</a:t>
            </a:r>
            <a:r>
              <a:rPr lang="cs-CZ" sz="1600" baseline="-25000" dirty="0" smtClean="0"/>
              <a:t>RST</a:t>
            </a:r>
            <a:r>
              <a:rPr lang="cs-CZ" sz="1600" dirty="0" smtClean="0"/>
              <a:t> = 0,2 V.</a:t>
            </a:r>
          </a:p>
          <a:p>
            <a:r>
              <a:rPr lang="cs-CZ" sz="1600" dirty="0"/>
              <a:t>Výstup OUT je zatížen rezistorem </a:t>
            </a:r>
            <a:r>
              <a:rPr lang="cs-CZ" sz="1600" dirty="0" smtClean="0"/>
              <a:t>1k3 </a:t>
            </a:r>
            <a:r>
              <a:rPr lang="cs-CZ" sz="1600" dirty="0"/>
              <a:t>proti zemi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77288" y="5373216"/>
            <a:ext cx="8930231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bg1"/>
                </a:solidFill>
              </a:rPr>
              <a:t>Na vstupu RST (Reset = nulování) </a:t>
            </a:r>
            <a:r>
              <a:rPr lang="cs-CZ" sz="1600" dirty="0">
                <a:solidFill>
                  <a:schemeClr val="bg1"/>
                </a:solidFill>
              </a:rPr>
              <a:t>je VRST = 0,2 </a:t>
            </a:r>
            <a:r>
              <a:rPr lang="cs-CZ" sz="1600" dirty="0" smtClean="0">
                <a:solidFill>
                  <a:schemeClr val="bg1"/>
                </a:solidFill>
              </a:rPr>
              <a:t>V, tj. úroveň L. RST je tedy aktivní, na výstupu je úroveň L bez ohledu na cokoliv.</a:t>
            </a:r>
          </a:p>
          <a:p>
            <a:r>
              <a:rPr lang="cs-CZ" sz="1600" dirty="0" smtClean="0">
                <a:solidFill>
                  <a:schemeClr val="bg1"/>
                </a:solidFill>
              </a:rPr>
              <a:t>Všechny další údaje v zadání jsou zbytečné, nemají vliv na výsledek.</a:t>
            </a:r>
            <a:endParaRPr lang="cs-CZ" sz="1600" dirty="0">
              <a:solidFill>
                <a:schemeClr val="bg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5349177" cy="309634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0" name="TextovéPole 9"/>
          <p:cNvSpPr txBox="1"/>
          <p:nvPr/>
        </p:nvSpPr>
        <p:spPr>
          <a:xfrm>
            <a:off x="179512" y="2348880"/>
            <a:ext cx="302433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Jaká logická úroveň je na výstupu OUT?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2069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Časovač 555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Logické obvody sekvenční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Nulování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179512" y="836712"/>
            <a:ext cx="878497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Obvod na obrázku je napájen napětím </a:t>
            </a:r>
            <a:r>
              <a:rPr lang="cs-CZ" sz="1600" dirty="0" err="1" smtClean="0"/>
              <a:t>Vcc</a:t>
            </a:r>
            <a:r>
              <a:rPr lang="cs-CZ" sz="1600" dirty="0" smtClean="0"/>
              <a:t> = 5,0 V.</a:t>
            </a:r>
          </a:p>
          <a:p>
            <a:r>
              <a:rPr lang="cs-CZ" sz="1600" dirty="0" smtClean="0"/>
              <a:t>Odpory rezistorů R jsou R = 5k.</a:t>
            </a:r>
          </a:p>
          <a:p>
            <a:r>
              <a:rPr lang="cs-CZ" sz="1600" dirty="0" smtClean="0"/>
              <a:t>Na vstupech jsou napětí V</a:t>
            </a:r>
            <a:r>
              <a:rPr lang="cs-CZ" sz="1600" baseline="-25000" dirty="0" smtClean="0"/>
              <a:t>THRES</a:t>
            </a:r>
            <a:r>
              <a:rPr lang="cs-CZ" sz="1600" dirty="0" smtClean="0"/>
              <a:t> = 1,5 V,  V</a:t>
            </a:r>
            <a:r>
              <a:rPr lang="cs-CZ" sz="1600" baseline="-25000" dirty="0" smtClean="0"/>
              <a:t>TRIG</a:t>
            </a:r>
            <a:r>
              <a:rPr lang="cs-CZ" sz="1600" dirty="0" smtClean="0"/>
              <a:t> = 3,8 V,  V</a:t>
            </a:r>
            <a:r>
              <a:rPr lang="cs-CZ" sz="1600" baseline="-25000" dirty="0" smtClean="0"/>
              <a:t>RST</a:t>
            </a:r>
            <a:r>
              <a:rPr lang="cs-CZ" sz="1600" dirty="0" smtClean="0"/>
              <a:t> = 0,2 V.</a:t>
            </a:r>
          </a:p>
          <a:p>
            <a:r>
              <a:rPr lang="cs-CZ" sz="1600" dirty="0"/>
              <a:t>Výstup OUT je zatížen rezistorem </a:t>
            </a:r>
            <a:r>
              <a:rPr lang="cs-CZ" sz="1600" dirty="0" smtClean="0"/>
              <a:t>1k3 </a:t>
            </a:r>
            <a:r>
              <a:rPr lang="cs-CZ" sz="1600" dirty="0"/>
              <a:t>proti zemi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77288" y="5373216"/>
            <a:ext cx="8930231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Na vstupu RST (Reset = nulování) </a:t>
            </a:r>
            <a:r>
              <a:rPr lang="cs-CZ" sz="1600" dirty="0">
                <a:solidFill>
                  <a:srgbClr val="0000FF"/>
                </a:solidFill>
              </a:rPr>
              <a:t>je V</a:t>
            </a:r>
            <a:r>
              <a:rPr lang="cs-CZ" sz="1600" baseline="-25000" dirty="0">
                <a:solidFill>
                  <a:srgbClr val="0000FF"/>
                </a:solidFill>
              </a:rPr>
              <a:t>RST</a:t>
            </a:r>
            <a:r>
              <a:rPr lang="cs-CZ" sz="1600" dirty="0">
                <a:solidFill>
                  <a:srgbClr val="0000FF"/>
                </a:solidFill>
              </a:rPr>
              <a:t> = 0,2 </a:t>
            </a:r>
            <a:r>
              <a:rPr lang="cs-CZ" sz="1600" dirty="0" smtClean="0">
                <a:solidFill>
                  <a:srgbClr val="0000FF"/>
                </a:solidFill>
              </a:rPr>
              <a:t>V, tj. úroveň L. </a:t>
            </a:r>
          </a:p>
          <a:p>
            <a:r>
              <a:rPr lang="cs-CZ" sz="1600" dirty="0" smtClean="0">
                <a:solidFill>
                  <a:srgbClr val="0000FF"/>
                </a:solidFill>
              </a:rPr>
              <a:t>RST je tedy aktivní, na výstupu OUT je úroveň L bez ohledu na cokoliv.</a:t>
            </a:r>
          </a:p>
          <a:p>
            <a:r>
              <a:rPr lang="cs-CZ" sz="1600" dirty="0" smtClean="0">
                <a:solidFill>
                  <a:srgbClr val="0000FF"/>
                </a:solidFill>
              </a:rPr>
              <a:t>Všechny další údaje v zadání jsou zbytečné, nemají vliv na výsledek.</a:t>
            </a:r>
            <a:endParaRPr lang="cs-CZ" sz="1600" dirty="0">
              <a:solidFill>
                <a:srgbClr val="0000FF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5349177" cy="309634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0" name="TextovéPole 9"/>
          <p:cNvSpPr txBox="1"/>
          <p:nvPr/>
        </p:nvSpPr>
        <p:spPr>
          <a:xfrm>
            <a:off x="179512" y="2348880"/>
            <a:ext cx="302433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Jaká logická úroveň je na výstupu OUT?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68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9523</TotalTime>
  <Words>478</Words>
  <Application>Microsoft Office PowerPoint</Application>
  <PresentationFormat>Předvádění na obrazovce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3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Shluk</vt:lpstr>
      <vt:lpstr>Prezentace aplikace PowerPoint</vt:lpstr>
      <vt:lpstr>Napětí na děliči</vt:lpstr>
      <vt:lpstr>Napětí na děliči</vt:lpstr>
      <vt:lpstr>Nulování</vt:lpstr>
      <vt:lpstr>Nulování</vt:lpstr>
    </vt:vector>
  </TitlesOfParts>
  <Company>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jaroslav.bernkopf</cp:lastModifiedBy>
  <cp:revision>425</cp:revision>
  <cp:lastPrinted>2017-03-28T07:10:14Z</cp:lastPrinted>
  <dcterms:created xsi:type="dcterms:W3CDTF">2011-08-12T09:23:29Z</dcterms:created>
  <dcterms:modified xsi:type="dcterms:W3CDTF">2017-03-28T09:13:51Z</dcterms:modified>
</cp:coreProperties>
</file>