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1"/>
  </p:notesMasterIdLst>
  <p:handoutMasterIdLst>
    <p:handoutMasterId r:id="rId22"/>
  </p:handoutMasterIdLst>
  <p:sldIdLst>
    <p:sldId id="289" r:id="rId2"/>
    <p:sldId id="290" r:id="rId3"/>
    <p:sldId id="291" r:id="rId4"/>
    <p:sldId id="293" r:id="rId5"/>
    <p:sldId id="296" r:id="rId6"/>
    <p:sldId id="297" r:id="rId7"/>
    <p:sldId id="298" r:id="rId8"/>
    <p:sldId id="299" r:id="rId9"/>
    <p:sldId id="270" r:id="rId10"/>
    <p:sldId id="301" r:id="rId11"/>
    <p:sldId id="302" r:id="rId12"/>
    <p:sldId id="303" r:id="rId13"/>
    <p:sldId id="304" r:id="rId14"/>
    <p:sldId id="305" r:id="rId15"/>
    <p:sldId id="306" r:id="rId16"/>
    <p:sldId id="307" r:id="rId17"/>
    <p:sldId id="308" r:id="rId18"/>
    <p:sldId id="292" r:id="rId19"/>
    <p:sldId id="309" r:id="rId20"/>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D296F"/>
    <a:srgbClr val="FF8C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94620" autoAdjust="0"/>
  </p:normalViewPr>
  <p:slideViewPr>
    <p:cSldViewPr>
      <p:cViewPr varScale="1">
        <p:scale>
          <a:sx n="148" d="100"/>
          <a:sy n="148" d="100"/>
        </p:scale>
        <p:origin x="54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381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E0C44-E92D-455E-801C-5B4D42EC9B3B}" type="datetimeFigureOut">
              <a:rPr lang="cs-CZ"/>
              <a:pPr>
                <a:defRPr/>
              </a:pPr>
              <a:t>13.05.2024</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05CF9A7-801B-44C2-A50C-CB4E51C96888}" type="slidenum">
              <a:rPr lang="cs-CZ"/>
              <a:pPr>
                <a:defRPr/>
              </a:pPr>
              <a:t>‹#›</a:t>
            </a:fld>
            <a:endParaRPr lang="cs-CZ"/>
          </a:p>
        </p:txBody>
      </p:sp>
    </p:spTree>
    <p:extLst>
      <p:ext uri="{BB962C8B-B14F-4D97-AF65-F5344CB8AC3E}">
        <p14:creationId xmlns:p14="http://schemas.microsoft.com/office/powerpoint/2010/main" val="790514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12093FC-2938-41D2-8F01-DCBF2880F693}" type="datetimeFigureOut">
              <a:rPr lang="cs-CZ"/>
              <a:pPr>
                <a:defRPr/>
              </a:pPr>
              <a:t>13.05.2024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F3230FE-313A-41FA-A992-D38CA729D376}" type="slidenum">
              <a:rPr lang="cs-CZ"/>
              <a:pPr>
                <a:defRPr/>
              </a:pPr>
              <a:t>‹#›</a:t>
            </a:fld>
            <a:endParaRPr lang="cs-CZ"/>
          </a:p>
        </p:txBody>
      </p:sp>
    </p:spTree>
    <p:extLst>
      <p:ext uri="{BB962C8B-B14F-4D97-AF65-F5344CB8AC3E}">
        <p14:creationId xmlns:p14="http://schemas.microsoft.com/office/powerpoint/2010/main" val="19780527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p>
        </p:txBody>
      </p:sp>
      <p:sp>
        <p:nvSpPr>
          <p:cNvPr id="1434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428FCBA-90E2-4E72-981D-F49471ED3BCA}" type="slidenum">
              <a:rPr lang="cs-CZ" smtClean="0"/>
              <a:pPr eaLnBrk="1" hangingPunct="1"/>
              <a:t>4</a:t>
            </a:fld>
            <a:endParaRPr lang="cs-CZ"/>
          </a:p>
        </p:txBody>
      </p:sp>
    </p:spTree>
    <p:extLst>
      <p:ext uri="{BB962C8B-B14F-4D97-AF65-F5344CB8AC3E}">
        <p14:creationId xmlns:p14="http://schemas.microsoft.com/office/powerpoint/2010/main" val="3722183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p>
        </p:txBody>
      </p:sp>
      <p:sp>
        <p:nvSpPr>
          <p:cNvPr id="1434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428FCBA-90E2-4E72-981D-F49471ED3BCA}" type="slidenum">
              <a:rPr lang="cs-CZ" smtClean="0"/>
              <a:pPr eaLnBrk="1" hangingPunct="1"/>
              <a:t>9</a:t>
            </a:fld>
            <a:endParaRPr lang="cs-CZ"/>
          </a:p>
        </p:txBody>
      </p:sp>
    </p:spTree>
    <p:extLst>
      <p:ext uri="{BB962C8B-B14F-4D97-AF65-F5344CB8AC3E}">
        <p14:creationId xmlns:p14="http://schemas.microsoft.com/office/powerpoint/2010/main" val="15076431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Pravoúhlý trojúhelní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Skupina 11"/>
          <p:cNvGrpSpPr>
            <a:grpSpLocks/>
          </p:cNvGrpSpPr>
          <p:nvPr/>
        </p:nvGrpSpPr>
        <p:grpSpPr bwMode="auto">
          <a:xfrm>
            <a:off x="-9525" y="4935538"/>
            <a:ext cx="9159875" cy="1997075"/>
            <a:chOff x="-33596" y="4907042"/>
            <a:chExt cx="9060466" cy="2122941"/>
          </a:xfrm>
        </p:grpSpPr>
        <p:sp>
          <p:nvSpPr>
            <p:cNvPr id="6" name="Volný tvar 14"/>
            <p:cNvSpPr>
              <a:spLocks/>
            </p:cNvSpPr>
            <p:nvPr/>
          </p:nvSpPr>
          <p:spPr bwMode="auto">
            <a:xfrm>
              <a:off x="57480" y="4907042"/>
              <a:ext cx="8969390" cy="997343"/>
            </a:xfrm>
            <a:custGeom>
              <a:avLst/>
              <a:gdLst>
                <a:gd name="T0" fmla="*/ 8969390 w 4697"/>
                <a:gd name="T1" fmla="*/ 0 h 367"/>
                <a:gd name="T2" fmla="*/ 8969390 w 4697"/>
                <a:gd name="T3" fmla="*/ 997343 h 367"/>
                <a:gd name="T4" fmla="*/ 0 w 4697"/>
                <a:gd name="T5" fmla="*/ 592427 h 367"/>
                <a:gd name="T6" fmla="*/ 8969390 w 4697"/>
                <a:gd name="T7" fmla="*/ 0 h 367"/>
                <a:gd name="T8" fmla="*/ 0 60000 65536"/>
                <a:gd name="T9" fmla="*/ 0 60000 65536"/>
                <a:gd name="T10" fmla="*/ 0 60000 65536"/>
                <a:gd name="T11" fmla="*/ 0 60000 65536"/>
                <a:gd name="T12" fmla="*/ 0 w 4697"/>
                <a:gd name="T13" fmla="*/ 0 h 367"/>
                <a:gd name="T14" fmla="*/ 4697 w 4697"/>
                <a:gd name="T15" fmla="*/ 367 h 367"/>
              </a:gdLst>
              <a:ahLst/>
              <a:cxnLst>
                <a:cxn ang="T8">
                  <a:pos x="T0" y="T1"/>
                </a:cxn>
                <a:cxn ang="T9">
                  <a:pos x="T2" y="T3"/>
                </a:cxn>
                <a:cxn ang="T10">
                  <a:pos x="T4" y="T5"/>
                </a:cxn>
                <a:cxn ang="T11">
                  <a:pos x="T6" y="T7"/>
                </a:cxn>
              </a:cxnLst>
              <a:rect l="T12" t="T13" r="T14" b="T15"/>
              <a:pathLst>
                <a:path w="4697" h="367">
                  <a:moveTo>
                    <a:pt x="4697" y="0"/>
                  </a:moveTo>
                  <a:lnTo>
                    <a:pt x="4697" y="367"/>
                  </a:lnTo>
                  <a:lnTo>
                    <a:pt x="0" y="218"/>
                  </a:lnTo>
                  <a:lnTo>
                    <a:pt x="4697" y="0"/>
                  </a:lnTo>
                  <a:close/>
                </a:path>
              </a:pathLst>
            </a:custGeom>
            <a:solidFill>
              <a:srgbClr val="FF8C0E"/>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cs-CZ"/>
            </a:p>
          </p:txBody>
        </p:sp>
        <p:sp>
          <p:nvSpPr>
            <p:cNvPr id="7" name="Volný tvar 6"/>
            <p:cNvSpPr>
              <a:spLocks/>
            </p:cNvSpPr>
            <p:nvPr/>
          </p:nvSpPr>
          <p:spPr bwMode="auto">
            <a:xfrm>
              <a:off x="-33596" y="5048783"/>
              <a:ext cx="9060466"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a:t>Klepnutím lze upravit styl předlohy nadpisů.</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dirty="0"/>
              <a:t>Klepnutím lze upravit styl předlohy podnadpisů.</a:t>
            </a:r>
            <a:endParaRPr lang="en-US" dirty="0"/>
          </a:p>
        </p:txBody>
      </p:sp>
      <p:sp>
        <p:nvSpPr>
          <p:cNvPr id="8" name="Zástupný symbol pro datum 29"/>
          <p:cNvSpPr>
            <a:spLocks noGrp="1"/>
          </p:cNvSpPr>
          <p:nvPr>
            <p:ph type="dt" sz="half" idx="10"/>
          </p:nvPr>
        </p:nvSpPr>
        <p:spPr/>
        <p:txBody>
          <a:bodyPr/>
          <a:lstStyle>
            <a:lvl1pPr>
              <a:defRPr>
                <a:solidFill>
                  <a:srgbClr val="FFFFFF"/>
                </a:solidFill>
              </a:defRPr>
            </a:lvl1pPr>
            <a:extLst/>
          </a:lstStyle>
          <a:p>
            <a:pPr>
              <a:defRPr/>
            </a:pPr>
            <a:r>
              <a:rPr lang="cs-CZ"/>
              <a:t>Aplikace 555</a:t>
            </a:r>
          </a:p>
        </p:txBody>
      </p:sp>
      <p:sp>
        <p:nvSpPr>
          <p:cNvPr id="10" name="Zástupný symbol pro zápatí 18"/>
          <p:cNvSpPr>
            <a:spLocks noGrp="1"/>
          </p:cNvSpPr>
          <p:nvPr>
            <p:ph type="ftr" sz="quarter" idx="11"/>
          </p:nvPr>
        </p:nvSpPr>
        <p:spPr/>
        <p:txBody>
          <a:bodyPr/>
          <a:lstStyle>
            <a:lvl1pPr>
              <a:defRPr>
                <a:solidFill>
                  <a:schemeClr val="accent1">
                    <a:tint val="20000"/>
                  </a:schemeClr>
                </a:solidFill>
              </a:defRPr>
            </a:lvl1pPr>
            <a:extLst/>
          </a:lstStyle>
          <a:p>
            <a:pPr>
              <a:defRPr/>
            </a:pPr>
            <a:r>
              <a:rPr lang="cs-CZ"/>
              <a:t>Logické obvody sekvenční</a:t>
            </a:r>
          </a:p>
        </p:txBody>
      </p:sp>
      <p:sp>
        <p:nvSpPr>
          <p:cNvPr id="11" name="Zástupný symbol pro číslo snímku 26"/>
          <p:cNvSpPr>
            <a:spLocks noGrp="1"/>
          </p:cNvSpPr>
          <p:nvPr>
            <p:ph type="sldNum" sz="quarter" idx="12"/>
          </p:nvPr>
        </p:nvSpPr>
        <p:spPr/>
        <p:txBody>
          <a:bodyPr/>
          <a:lstStyle>
            <a:lvl1pPr>
              <a:defRPr>
                <a:solidFill>
                  <a:srgbClr val="FFFFFF"/>
                </a:solidFill>
              </a:defRPr>
            </a:lvl1pPr>
            <a:extLst/>
          </a:lstStyle>
          <a:p>
            <a:pPr>
              <a:defRPr/>
            </a:pPr>
            <a:fld id="{6A392F0C-8E69-458F-8B3D-4FC8E4A0E797}" type="slidenum">
              <a:rPr lang="cs-CZ"/>
              <a:pPr>
                <a:defRPr/>
              </a:pPr>
              <a:t>‹#›</a:t>
            </a:fld>
            <a:endParaRPr lang="cs-CZ"/>
          </a:p>
        </p:txBody>
      </p:sp>
    </p:spTree>
    <p:extLst>
      <p:ext uri="{BB962C8B-B14F-4D97-AF65-F5344CB8AC3E}">
        <p14:creationId xmlns:p14="http://schemas.microsoft.com/office/powerpoint/2010/main" val="2122709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Nadpis a obsah">
    <p:spTree>
      <p:nvGrpSpPr>
        <p:cNvPr id="1" name=""/>
        <p:cNvGrpSpPr/>
        <p:nvPr/>
      </p:nvGrpSpPr>
      <p:grpSpPr>
        <a:xfrm>
          <a:off x="0" y="0"/>
          <a:ext cx="0" cy="0"/>
          <a:chOff x="0" y="0"/>
          <a:chExt cx="0" cy="0"/>
        </a:xfrm>
      </p:grpSpPr>
      <p:sp>
        <p:nvSpPr>
          <p:cNvPr id="4" name="Zástupný symbol pro datum 7"/>
          <p:cNvSpPr>
            <a:spLocks noGrp="1"/>
          </p:cNvSpPr>
          <p:nvPr>
            <p:ph type="dt" sz="half" idx="12"/>
          </p:nvPr>
        </p:nvSpPr>
        <p:spPr>
          <a:xfrm>
            <a:off x="0" y="0"/>
            <a:ext cx="9144000" cy="36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chor="ctr" anchorCtr="1"/>
          <a:lstStyle>
            <a:lvl1pPr algn="ctr">
              <a:defRPr sz="1400">
                <a:latin typeface="Arial" pitchFamily="34" charset="0"/>
                <a:cs typeface="Arial" pitchFamily="34" charset="0"/>
              </a:defRPr>
            </a:lvl1pPr>
          </a:lstStyle>
          <a:p>
            <a:pPr>
              <a:defRPr/>
            </a:pPr>
            <a:r>
              <a:rPr lang="cs-CZ"/>
              <a:t>Aplikace 555</a:t>
            </a:r>
            <a:endParaRPr lang="cs-CZ" dirty="0"/>
          </a:p>
        </p:txBody>
      </p:sp>
      <p:sp>
        <p:nvSpPr>
          <p:cNvPr id="5" name="Zástupný symbol pro zápatí 8"/>
          <p:cNvSpPr>
            <a:spLocks noGrp="1"/>
          </p:cNvSpPr>
          <p:nvPr>
            <p:ph type="ftr" sz="quarter" idx="13"/>
          </p:nvPr>
        </p:nvSpPr>
        <p:spPr>
          <a:xfrm>
            <a:off x="0" y="6496092"/>
            <a:ext cx="9144000" cy="36512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lstStyle>
            <a:lvl1pPr>
              <a:defRPr sz="1400">
                <a:latin typeface="Arial" pitchFamily="34" charset="0"/>
                <a:cs typeface="Arial" pitchFamily="34" charset="0"/>
              </a:defRPr>
            </a:lvl1pPr>
          </a:lstStyle>
          <a:p>
            <a:pPr algn="ctr">
              <a:defRPr/>
            </a:pPr>
            <a:r>
              <a:rPr lang="cs-CZ"/>
              <a:t>Logické obvody sekvenční</a:t>
            </a:r>
            <a:endParaRPr lang="cs-CZ" dirty="0"/>
          </a:p>
        </p:txBody>
      </p:sp>
      <p:sp>
        <p:nvSpPr>
          <p:cNvPr id="6" name="Zástupný symbol pro číslo snímku 9"/>
          <p:cNvSpPr>
            <a:spLocks noGrp="1"/>
          </p:cNvSpPr>
          <p:nvPr>
            <p:ph type="sldNum" sz="quarter" idx="14"/>
          </p:nvPr>
        </p:nvSpPr>
        <p:spPr>
          <a:xfrm>
            <a:off x="8532440" y="6486227"/>
            <a:ext cx="510728" cy="365125"/>
          </a:xfrm>
        </p:spPr>
        <p:txBody>
          <a:bodyPr/>
          <a:lstStyle>
            <a:lvl1pPr>
              <a:defRPr sz="1400">
                <a:latin typeface="Arial" pitchFamily="34" charset="0"/>
                <a:cs typeface="Arial" pitchFamily="34" charset="0"/>
              </a:defRPr>
            </a:lvl1pPr>
          </a:lstStyle>
          <a:p>
            <a:pPr>
              <a:defRPr/>
            </a:pPr>
            <a:fld id="{465E059B-0B95-4146-A791-BA354DFE510F}" type="slidenum">
              <a:rPr lang="cs-CZ" smtClean="0"/>
              <a:pPr>
                <a:defRPr/>
              </a:pPr>
              <a:t>‹#›</a:t>
            </a:fld>
            <a:endParaRPr lang="cs-CZ" dirty="0"/>
          </a:p>
        </p:txBody>
      </p:sp>
      <p:sp>
        <p:nvSpPr>
          <p:cNvPr id="16" name="Nadpis 15"/>
          <p:cNvSpPr>
            <a:spLocks noGrp="1"/>
          </p:cNvSpPr>
          <p:nvPr>
            <p:ph type="title" hasCustomPrompt="1"/>
          </p:nvPr>
        </p:nvSpPr>
        <p:spPr>
          <a:xfrm>
            <a:off x="467544" y="400018"/>
            <a:ext cx="8229600" cy="369332"/>
          </a:xfrm>
          <a:effectLst>
            <a:glow rad="127000">
              <a:schemeClr val="bg1"/>
            </a:glow>
          </a:effectLst>
        </p:spPr>
        <p:txBody>
          <a:bodyPr>
            <a:spAutoFit/>
            <a:scene3d>
              <a:camera prst="orthographicFront"/>
              <a:lightRig rig="threePt" dir="t"/>
            </a:scene3d>
            <a:sp3d prstMaterial="metal">
              <a:bevelT w="0" h="0"/>
            </a:sp3d>
          </a:bodyPr>
          <a:lstStyle>
            <a:lvl1pPr algn="ctr">
              <a:defRPr sz="1800" kern="0" baseline="0">
                <a:ln>
                  <a:noFill/>
                </a:ln>
                <a:solidFill>
                  <a:schemeClr val="tx1"/>
                </a:solidFill>
                <a:effectLst/>
                <a:latin typeface="Arial" pitchFamily="34" charset="0"/>
                <a:cs typeface="Arial" pitchFamily="34" charset="0"/>
              </a:defRPr>
            </a:lvl1pPr>
          </a:lstStyle>
          <a:p>
            <a:pPr eaLnBrk="1" hangingPunct="1"/>
            <a:r>
              <a:rPr lang="en-US" b="1" dirty="0"/>
              <a:t>Voltage Gain</a:t>
            </a:r>
          </a:p>
        </p:txBody>
      </p:sp>
    </p:spTree>
    <p:extLst>
      <p:ext uri="{BB962C8B-B14F-4D97-AF65-F5344CB8AC3E}">
        <p14:creationId xmlns:p14="http://schemas.microsoft.com/office/powerpoint/2010/main" val="8310392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lumMod val="65000"/>
                <a:alpha val="12000"/>
              </a:schemeClr>
            </a:gs>
            <a:gs pos="8000">
              <a:schemeClr val="accent1">
                <a:tint val="44500"/>
                <a:satMod val="160000"/>
                <a:alpha val="33000"/>
              </a:schemeClr>
            </a:gs>
            <a:gs pos="60000">
              <a:schemeClr val="accent1">
                <a:tint val="23500"/>
                <a:satMod val="160000"/>
                <a:alpha val="74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Volný tvar 12"/>
          <p:cNvSpPr>
            <a:spLocks/>
          </p:cNvSpPr>
          <p:nvPr/>
        </p:nvSpPr>
        <p:spPr bwMode="auto">
          <a:xfrm>
            <a:off x="65088" y="4627563"/>
            <a:ext cx="3600450" cy="1728787"/>
          </a:xfrm>
          <a:custGeom>
            <a:avLst/>
            <a:gdLst>
              <a:gd name="T0" fmla="*/ 0 w 5760"/>
              <a:gd name="T1" fmla="*/ 0 h 528"/>
              <a:gd name="T2" fmla="*/ 3600450 w 5760"/>
              <a:gd name="T3" fmla="*/ 0 h 528"/>
              <a:gd name="T4" fmla="*/ 3600450 w 5760"/>
              <a:gd name="T5" fmla="*/ 1728787 h 528"/>
              <a:gd name="T6" fmla="*/ 3000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329" y="347"/>
                </a:moveTo>
                <a:lnTo>
                  <a:pt x="7156" y="682"/>
                </a:lnTo>
                <a:lnTo>
                  <a:pt x="5229" y="682"/>
                </a:lnTo>
                <a:lnTo>
                  <a:pt x="-328" y="345"/>
                </a:lnTo>
              </a:path>
            </a:pathLst>
          </a:custGeom>
          <a:solidFill>
            <a:srgbClr val="FF8C0E"/>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cs-CZ"/>
          </a:p>
        </p:txBody>
      </p:sp>
      <p:sp>
        <p:nvSpPr>
          <p:cNvPr id="14" name="Pravoúhlý trojúhelník 13"/>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cs-CZ"/>
              <a:t>Klepnutím lze upravit styl předlohy nadpisů.</a:t>
            </a:r>
            <a:endParaRPr lang="en-US"/>
          </a:p>
        </p:txBody>
      </p:sp>
      <p:sp>
        <p:nvSpPr>
          <p:cNvPr id="1031" name="Zástupný symbol pro text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Zástupný symbol pro datum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r>
              <a:rPr lang="cs-CZ"/>
              <a:t>Aplikace 555</a:t>
            </a:r>
          </a:p>
        </p:txBody>
      </p:sp>
      <p:sp>
        <p:nvSpPr>
          <p:cNvPr id="22" name="Zástupný symbol pro zápatí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r>
              <a:rPr lang="cs-CZ"/>
              <a:t>Logické obvody sekvenční</a:t>
            </a:r>
          </a:p>
        </p:txBody>
      </p:sp>
      <p:sp>
        <p:nvSpPr>
          <p:cNvPr id="18" name="Zástupný symbol pro číslo snímk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465E059B-0B95-4146-A791-BA354DFE510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Lst>
  <p:hf hdr="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www.zlinskedumy.cz/" TargetMode="Externa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555_timer_IC" TargetMode="External"/><Relationship Id="rId2" Type="http://schemas.openxmlformats.org/officeDocument/2006/relationships/hyperlink" Target="http://www.morguefile.com/archive/display/3367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zmUO9xLce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jEKbPiJihj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3690" y="332656"/>
            <a:ext cx="5976620" cy="1459230"/>
          </a:xfrm>
          <a:prstGeom prst="rect">
            <a:avLst/>
          </a:prstGeom>
          <a:solidFill>
            <a:srgbClr val="FFFFFF"/>
          </a:solidFill>
          <a:ln>
            <a:noFill/>
          </a:ln>
        </p:spPr>
      </p:pic>
      <p:graphicFrame>
        <p:nvGraphicFramePr>
          <p:cNvPr id="5" name="Tabulka 4"/>
          <p:cNvGraphicFramePr>
            <a:graphicFrameLocks noGrp="1"/>
          </p:cNvGraphicFramePr>
          <p:nvPr>
            <p:extLst>
              <p:ext uri="{D42A27DB-BD31-4B8C-83A1-F6EECF244321}">
                <p14:modId xmlns:p14="http://schemas.microsoft.com/office/powerpoint/2010/main" val="1927570416"/>
              </p:ext>
            </p:extLst>
          </p:nvPr>
        </p:nvGraphicFramePr>
        <p:xfrm>
          <a:off x="1187624" y="1988840"/>
          <a:ext cx="6696744" cy="1823630"/>
        </p:xfrm>
        <a:graphic>
          <a:graphicData uri="http://schemas.openxmlformats.org/drawingml/2006/table">
            <a:tbl>
              <a:tblPr firstRow="1" firstCol="1" bandRow="1">
                <a:effectLst>
                  <a:outerShdw blurRad="50800" dist="50800" dir="5400000" algn="ctr" rotWithShape="0">
                    <a:schemeClr val="bg1"/>
                  </a:outerShdw>
                </a:effectLst>
                <a:tableStyleId>{5C22544A-7EE6-4342-B048-85BDC9FD1C3A}</a:tableStyleId>
              </a:tblPr>
              <a:tblGrid>
                <a:gridCol w="1749938">
                  <a:extLst>
                    <a:ext uri="{9D8B030D-6E8A-4147-A177-3AD203B41FA5}">
                      <a16:colId xmlns:a16="http://schemas.microsoft.com/office/drawing/2014/main" val="20000"/>
                    </a:ext>
                  </a:extLst>
                </a:gridCol>
                <a:gridCol w="4946806">
                  <a:extLst>
                    <a:ext uri="{9D8B030D-6E8A-4147-A177-3AD203B41FA5}">
                      <a16:colId xmlns:a16="http://schemas.microsoft.com/office/drawing/2014/main" val="20001"/>
                    </a:ext>
                  </a:extLst>
                </a:gridCol>
              </a:tblGrid>
              <a:tr h="211837">
                <a:tc>
                  <a:txBody>
                    <a:bodyPr/>
                    <a:lstStyle/>
                    <a:p>
                      <a:pPr>
                        <a:lnSpc>
                          <a:spcPct val="115000"/>
                        </a:lnSpc>
                        <a:spcAft>
                          <a:spcPts val="0"/>
                        </a:spcAft>
                      </a:pPr>
                      <a:r>
                        <a:rPr lang="cs-CZ" sz="1000" dirty="0">
                          <a:effectLst/>
                        </a:rPr>
                        <a:t>Číslo projektu</a:t>
                      </a:r>
                      <a:endParaRPr lang="cs-CZ" sz="11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cs-CZ" sz="1100">
                          <a:effectLst/>
                        </a:rPr>
                        <a:t>CZ.1.07/1.5.00/34.0514</a:t>
                      </a:r>
                      <a:endParaRPr lang="cs-CZ"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385159">
                <a:tc>
                  <a:txBody>
                    <a:bodyPr/>
                    <a:lstStyle/>
                    <a:p>
                      <a:pPr>
                        <a:lnSpc>
                          <a:spcPct val="115000"/>
                        </a:lnSpc>
                        <a:spcAft>
                          <a:spcPts val="0"/>
                        </a:spcAft>
                      </a:pPr>
                      <a:r>
                        <a:rPr lang="cs-CZ" sz="1000">
                          <a:effectLst/>
                        </a:rPr>
                        <a:t>Číslo a název šablony klíčové aktivity </a:t>
                      </a:r>
                      <a:endParaRPr lang="cs-CZ" sz="1100">
                        <a:effectLst/>
                        <a:latin typeface="Calibri"/>
                        <a:ea typeface="Calibri"/>
                        <a:cs typeface="Times New Roman"/>
                      </a:endParaRPr>
                    </a:p>
                  </a:txBody>
                  <a:tcPr marL="68580" marR="68580" marT="0" marB="0" anchor="ctr"/>
                </a:tc>
                <a:tc>
                  <a:txBody>
                    <a:bodyPr/>
                    <a:lstStyle/>
                    <a:p>
                      <a:pPr>
                        <a:lnSpc>
                          <a:spcPct val="115000"/>
                        </a:lnSpc>
                        <a:spcAft>
                          <a:spcPts val="0"/>
                        </a:spcAft>
                      </a:pPr>
                      <a:r>
                        <a:rPr lang="cs-CZ" sz="1100" dirty="0">
                          <a:effectLst/>
                        </a:rPr>
                        <a:t>III/2 Inovace a zkvalitnění výuky prostřednictvím ICT</a:t>
                      </a:r>
                      <a:endParaRPr lang="cs-CZ"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211837">
                <a:tc>
                  <a:txBody>
                    <a:bodyPr/>
                    <a:lstStyle/>
                    <a:p>
                      <a:pPr>
                        <a:lnSpc>
                          <a:spcPct val="115000"/>
                        </a:lnSpc>
                        <a:spcAft>
                          <a:spcPts val="0"/>
                        </a:spcAft>
                      </a:pPr>
                      <a:r>
                        <a:rPr lang="cs-CZ" sz="1000">
                          <a:effectLst/>
                        </a:rPr>
                        <a:t>Tematická oblast</a:t>
                      </a:r>
                      <a:endParaRPr lang="cs-CZ" sz="1100">
                        <a:effectLst/>
                        <a:latin typeface="Calibri"/>
                        <a:ea typeface="Calibri"/>
                        <a:cs typeface="Times New Roman"/>
                      </a:endParaRPr>
                    </a:p>
                  </a:txBody>
                  <a:tcPr marL="68580" marR="68580" marT="0" marB="0" anchor="ctr"/>
                </a:tc>
                <a:tc>
                  <a:txBody>
                    <a:bodyPr/>
                    <a:lstStyle/>
                    <a:p>
                      <a:pPr>
                        <a:lnSpc>
                          <a:spcPct val="115000"/>
                        </a:lnSpc>
                        <a:spcAft>
                          <a:spcPts val="0"/>
                        </a:spcAft>
                      </a:pPr>
                      <a:r>
                        <a:rPr lang="cs-CZ" sz="1100" i="1" kern="1200" dirty="0">
                          <a:solidFill>
                            <a:schemeClr val="dk1"/>
                          </a:solidFill>
                          <a:effectLst/>
                          <a:latin typeface="+mn-lt"/>
                          <a:ea typeface="+mn-ea"/>
                          <a:cs typeface="+mn-cs"/>
                        </a:rPr>
                        <a:t>Logické obvody sekvenční, </a:t>
                      </a:r>
                      <a:r>
                        <a:rPr lang="cs-CZ" sz="1100" dirty="0">
                          <a:effectLst/>
                        </a:rPr>
                        <a:t>vy_32_inovace_MA_41_07</a:t>
                      </a:r>
                      <a:endParaRPr lang="cs-CZ" sz="1100" dirty="0">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val="10002"/>
                  </a:ext>
                </a:extLst>
              </a:tr>
              <a:tr h="211837">
                <a:tc>
                  <a:txBody>
                    <a:bodyPr/>
                    <a:lstStyle/>
                    <a:p>
                      <a:pPr>
                        <a:lnSpc>
                          <a:spcPct val="115000"/>
                        </a:lnSpc>
                        <a:spcAft>
                          <a:spcPts val="0"/>
                        </a:spcAft>
                      </a:pPr>
                      <a:r>
                        <a:rPr lang="cs-CZ" sz="1000">
                          <a:effectLst/>
                        </a:rPr>
                        <a:t>Autor</a:t>
                      </a:r>
                      <a:endParaRPr lang="cs-CZ" sz="1100">
                        <a:effectLst/>
                        <a:latin typeface="Calibri"/>
                        <a:ea typeface="Calibri"/>
                        <a:cs typeface="Times New Roman"/>
                      </a:endParaRPr>
                    </a:p>
                  </a:txBody>
                  <a:tcPr marL="68580" marR="68580" marT="0" marB="0" anchor="ctr"/>
                </a:tc>
                <a:tc>
                  <a:txBody>
                    <a:bodyPr/>
                    <a:lstStyle/>
                    <a:p>
                      <a:pPr>
                        <a:lnSpc>
                          <a:spcPct val="115000"/>
                        </a:lnSpc>
                        <a:spcAft>
                          <a:spcPts val="0"/>
                        </a:spcAft>
                      </a:pPr>
                      <a:r>
                        <a:rPr lang="cs-CZ" sz="1100" dirty="0">
                          <a:effectLst/>
                        </a:rPr>
                        <a:t>Ing. Jaroslav Bernkopf</a:t>
                      </a:r>
                      <a:endParaRPr lang="cs-CZ"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211837">
                <a:tc>
                  <a:txBody>
                    <a:bodyPr/>
                    <a:lstStyle/>
                    <a:p>
                      <a:pPr>
                        <a:lnSpc>
                          <a:spcPct val="115000"/>
                        </a:lnSpc>
                        <a:spcAft>
                          <a:spcPts val="0"/>
                        </a:spcAft>
                      </a:pPr>
                      <a:r>
                        <a:rPr lang="cs-CZ" sz="1000">
                          <a:effectLst/>
                        </a:rPr>
                        <a:t>Ročník</a:t>
                      </a:r>
                      <a:endParaRPr lang="cs-CZ" sz="1100">
                        <a:effectLst/>
                        <a:latin typeface="Calibri"/>
                        <a:ea typeface="Calibri"/>
                        <a:cs typeface="Times New Roman"/>
                      </a:endParaRPr>
                    </a:p>
                  </a:txBody>
                  <a:tcPr marL="68580" marR="68580" marT="0" marB="0" anchor="ctr"/>
                </a:tc>
                <a:tc>
                  <a:txBody>
                    <a:bodyPr/>
                    <a:lstStyle/>
                    <a:p>
                      <a:pPr>
                        <a:lnSpc>
                          <a:spcPct val="115000"/>
                        </a:lnSpc>
                        <a:spcAft>
                          <a:spcPts val="0"/>
                        </a:spcAft>
                      </a:pPr>
                      <a:r>
                        <a:rPr lang="cs-CZ" sz="1100" dirty="0">
                          <a:effectLst/>
                        </a:rPr>
                        <a:t>2, 3</a:t>
                      </a:r>
                      <a:endParaRPr lang="cs-CZ"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211837">
                <a:tc>
                  <a:txBody>
                    <a:bodyPr/>
                    <a:lstStyle/>
                    <a:p>
                      <a:pPr>
                        <a:lnSpc>
                          <a:spcPct val="115000"/>
                        </a:lnSpc>
                        <a:spcAft>
                          <a:spcPts val="0"/>
                        </a:spcAft>
                      </a:pPr>
                      <a:r>
                        <a:rPr lang="cs-CZ" sz="1000">
                          <a:effectLst/>
                        </a:rPr>
                        <a:t>Obor</a:t>
                      </a:r>
                      <a:endParaRPr lang="cs-CZ" sz="1100">
                        <a:effectLst/>
                        <a:latin typeface="Calibri"/>
                        <a:ea typeface="Calibri"/>
                        <a:cs typeface="Times New Roman"/>
                      </a:endParaRPr>
                    </a:p>
                  </a:txBody>
                  <a:tcPr marL="68580" marR="68580" marT="0" marB="0" anchor="ctr"/>
                </a:tc>
                <a:tc>
                  <a:txBody>
                    <a:bodyPr/>
                    <a:lstStyle/>
                    <a:p>
                      <a:pPr>
                        <a:lnSpc>
                          <a:spcPct val="115000"/>
                        </a:lnSpc>
                        <a:spcAft>
                          <a:spcPts val="0"/>
                        </a:spcAft>
                      </a:pPr>
                      <a:r>
                        <a:rPr lang="cs-CZ" sz="1100" kern="1200" dirty="0">
                          <a:solidFill>
                            <a:schemeClr val="dk1"/>
                          </a:solidFill>
                          <a:effectLst/>
                          <a:latin typeface="+mn-lt"/>
                          <a:ea typeface="+mn-ea"/>
                          <a:cs typeface="+mn-cs"/>
                        </a:rPr>
                        <a:t>26 – 41 – L/01 </a:t>
                      </a:r>
                      <a:r>
                        <a:rPr lang="cs-CZ" sz="1100" dirty="0">
                          <a:effectLst/>
                        </a:rPr>
                        <a:t>Mechanik  elektrotechnik</a:t>
                      </a:r>
                      <a:endParaRPr lang="cs-CZ"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5"/>
                  </a:ext>
                </a:extLst>
              </a:tr>
              <a:tr h="211837">
                <a:tc>
                  <a:txBody>
                    <a:bodyPr/>
                    <a:lstStyle/>
                    <a:p>
                      <a:pPr>
                        <a:lnSpc>
                          <a:spcPct val="115000"/>
                        </a:lnSpc>
                        <a:spcAft>
                          <a:spcPts val="0"/>
                        </a:spcAft>
                      </a:pPr>
                      <a:r>
                        <a:rPr lang="cs-CZ" sz="1000">
                          <a:effectLst/>
                        </a:rPr>
                        <a:t>Anotace</a:t>
                      </a:r>
                      <a:endParaRPr lang="cs-CZ" sz="1100">
                        <a:effectLst/>
                        <a:latin typeface="Calibri"/>
                        <a:ea typeface="Calibri"/>
                        <a:cs typeface="Times New Roman"/>
                      </a:endParaRPr>
                    </a:p>
                  </a:txBody>
                  <a:tcPr marL="68580" marR="68580" marT="0" marB="0" anchor="ct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cs-CZ" sz="1100" kern="1200" dirty="0">
                          <a:solidFill>
                            <a:schemeClr val="dk1"/>
                          </a:solidFill>
                          <a:effectLst/>
                          <a:latin typeface="+mn-lt"/>
                          <a:ea typeface="+mn-ea"/>
                          <a:cs typeface="+mn-cs"/>
                        </a:rPr>
                        <a:t>Prezentace určená k objasnění </a:t>
                      </a:r>
                      <a:r>
                        <a:rPr lang="cs-CZ" sz="1100" kern="1200" baseline="0" dirty="0">
                          <a:solidFill>
                            <a:schemeClr val="dk1"/>
                          </a:solidFill>
                          <a:effectLst/>
                          <a:latin typeface="+mn-lt"/>
                          <a:ea typeface="+mn-ea"/>
                          <a:cs typeface="+mn-cs"/>
                        </a:rPr>
                        <a:t>funkce a užití časovače 555 v různých aplikacích</a:t>
                      </a:r>
                      <a:endParaRPr lang="cs-CZ" sz="11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0006"/>
                  </a:ext>
                </a:extLst>
              </a:tr>
            </a:tbl>
          </a:graphicData>
        </a:graphic>
      </p:graphicFrame>
      <p:pic>
        <p:nvPicPr>
          <p:cNvPr id="7" name="Obrázek 6"/>
          <p:cNvPicPr/>
          <p:nvPr/>
        </p:nvPicPr>
        <p:blipFill>
          <a:blip r:embed="rId3" cstate="print">
            <a:extLst>
              <a:ext uri="{28A0092B-C50C-407E-A947-70E740481C1C}">
                <a14:useLocalDpi xmlns:a14="http://schemas.microsoft.com/office/drawing/2010/main" val="0"/>
              </a:ext>
            </a:extLst>
          </a:blip>
          <a:stretch>
            <a:fillRect/>
          </a:stretch>
        </p:blipFill>
        <p:spPr>
          <a:xfrm>
            <a:off x="2031598" y="5803359"/>
            <a:ext cx="578485" cy="431800"/>
          </a:xfrm>
          <a:prstGeom prst="rect">
            <a:avLst/>
          </a:prstGeom>
        </p:spPr>
      </p:pic>
      <p:pic>
        <p:nvPicPr>
          <p:cNvPr id="8" name="Obrázek 7" descr="https://encrypted-tbn3.google.com/images?q=tbn:ANd9GcT7wLoGNaVZUxqyzsY44S6VPPDwqx14gJmiTpg-r8oG3DyJvNE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84168" y="5805264"/>
            <a:ext cx="1272540" cy="431800"/>
          </a:xfrm>
          <a:prstGeom prst="rect">
            <a:avLst/>
          </a:prstGeom>
          <a:noFill/>
          <a:ln>
            <a:noFill/>
          </a:ln>
        </p:spPr>
      </p:pic>
      <p:sp>
        <p:nvSpPr>
          <p:cNvPr id="9" name="Obdélník 8"/>
          <p:cNvSpPr/>
          <p:nvPr/>
        </p:nvSpPr>
        <p:spPr>
          <a:xfrm>
            <a:off x="3165685" y="5867732"/>
            <a:ext cx="2740622" cy="369332"/>
          </a:xfrm>
          <a:prstGeom prst="rect">
            <a:avLst/>
          </a:prstGeom>
        </p:spPr>
        <p:txBody>
          <a:bodyPr wrap="none">
            <a:spAutoFit/>
          </a:bodyPr>
          <a:lstStyle/>
          <a:p>
            <a:r>
              <a:rPr lang="cs-CZ" u="sng" dirty="0">
                <a:hlinkClick r:id="rId5"/>
              </a:rPr>
              <a:t>http://www.zlinskedumy.cz</a:t>
            </a:r>
            <a:endParaRPr lang="cs-CZ" dirty="0"/>
          </a:p>
        </p:txBody>
      </p:sp>
    </p:spTree>
    <p:extLst>
      <p:ext uri="{BB962C8B-B14F-4D97-AF65-F5344CB8AC3E}">
        <p14:creationId xmlns:p14="http://schemas.microsoft.com/office/powerpoint/2010/main" val="3417123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10</a:t>
            </a:fld>
            <a:endParaRPr lang="cs-CZ" dirty="0"/>
          </a:p>
        </p:txBody>
      </p:sp>
      <p:sp>
        <p:nvSpPr>
          <p:cNvPr id="5" name="Nadpis 4"/>
          <p:cNvSpPr>
            <a:spLocks noGrp="1"/>
          </p:cNvSpPr>
          <p:nvPr>
            <p:ph type="title"/>
          </p:nvPr>
        </p:nvSpPr>
        <p:spPr/>
        <p:txBody>
          <a:bodyPr/>
          <a:lstStyle/>
          <a:p>
            <a:r>
              <a:rPr lang="cs-CZ" dirty="0"/>
              <a:t>Astabilní obvod</a:t>
            </a:r>
          </a:p>
        </p:txBody>
      </p:sp>
      <p:sp>
        <p:nvSpPr>
          <p:cNvPr id="7" name="TextovéPole 6"/>
          <p:cNvSpPr txBox="1"/>
          <p:nvPr/>
        </p:nvSpPr>
        <p:spPr>
          <a:xfrm>
            <a:off x="107504" y="908720"/>
            <a:ext cx="3168352" cy="5632311"/>
          </a:xfrm>
          <a:prstGeom prst="rect">
            <a:avLst/>
          </a:prstGeom>
          <a:noFill/>
        </p:spPr>
        <p:txBody>
          <a:bodyPr wrap="square" rtlCol="0">
            <a:spAutoFit/>
          </a:bodyPr>
          <a:lstStyle/>
          <a:p>
            <a:r>
              <a:rPr lang="cs-CZ" dirty="0"/>
              <a:t>Kondenzátor C se nabíjí ze zdroje </a:t>
            </a:r>
            <a:r>
              <a:rPr lang="cs-CZ" dirty="0" err="1"/>
              <a:t>Vcc</a:t>
            </a:r>
            <a:r>
              <a:rPr lang="cs-CZ" dirty="0"/>
              <a:t> přes rezistory R1 a R2.</a:t>
            </a:r>
          </a:p>
          <a:p>
            <a:endParaRPr lang="cs-CZ" dirty="0"/>
          </a:p>
          <a:p>
            <a:r>
              <a:rPr lang="cs-CZ" dirty="0"/>
              <a:t>Na výstupu OUT je úroveň 1.</a:t>
            </a:r>
          </a:p>
          <a:p>
            <a:endParaRPr lang="cs-CZ" dirty="0"/>
          </a:p>
          <a:p>
            <a:r>
              <a:rPr lang="cs-CZ" dirty="0"/>
              <a:t>Když se C nabije na napětí 2/3 </a:t>
            </a:r>
            <a:r>
              <a:rPr lang="cs-CZ" dirty="0" err="1"/>
              <a:t>Vcc</a:t>
            </a:r>
            <a:r>
              <a:rPr lang="cs-CZ" dirty="0"/>
              <a:t>, úroveň 1 na výstupu OUT se změní na 0. </a:t>
            </a:r>
          </a:p>
          <a:p>
            <a:endParaRPr lang="cs-CZ" dirty="0"/>
          </a:p>
          <a:p>
            <a:r>
              <a:rPr lang="cs-CZ" dirty="0"/>
              <a:t>Výstup DIS jde k zemi. Kondenzátor C se přes rezistor R2 a výstup DIS vybíjí do země.</a:t>
            </a:r>
          </a:p>
          <a:p>
            <a:endParaRPr lang="cs-CZ" dirty="0"/>
          </a:p>
          <a:p>
            <a:r>
              <a:rPr lang="cs-CZ" dirty="0"/>
              <a:t>Když se C vybije na napětí 1/3 </a:t>
            </a:r>
            <a:r>
              <a:rPr lang="cs-CZ" dirty="0" err="1"/>
              <a:t>Vcc</a:t>
            </a:r>
            <a:r>
              <a:rPr lang="cs-CZ" dirty="0"/>
              <a:t>, úroveň 0 na výstupu OUT se opět změní na 1. </a:t>
            </a:r>
          </a:p>
          <a:p>
            <a:endParaRPr lang="cs-CZ" dirty="0"/>
          </a:p>
          <a:p>
            <a:r>
              <a:rPr lang="cs-CZ" dirty="0"/>
              <a:t>A to se stále opakuje.</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1649" y="980728"/>
            <a:ext cx="5608992" cy="4896544"/>
          </a:xfrm>
          <a:prstGeom prst="rect">
            <a:avLst/>
          </a:prstGeom>
          <a:solidFill>
            <a:schemeClr val="bg1"/>
          </a:solidFill>
          <a:ln>
            <a:noFill/>
          </a:ln>
          <a:effectLst/>
        </p:spPr>
      </p:pic>
    </p:spTree>
    <p:extLst>
      <p:ext uri="{BB962C8B-B14F-4D97-AF65-F5344CB8AC3E}">
        <p14:creationId xmlns:p14="http://schemas.microsoft.com/office/powerpoint/2010/main" val="3140895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73" y="850599"/>
            <a:ext cx="3530956" cy="3082458"/>
          </a:xfrm>
          <a:prstGeom prst="rect">
            <a:avLst/>
          </a:prstGeom>
          <a:solidFill>
            <a:schemeClr val="bg1"/>
          </a:solidFill>
          <a:ln>
            <a:noFill/>
          </a:ln>
          <a:effectLst/>
        </p:spPr>
      </p:pic>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11</a:t>
            </a:fld>
            <a:endParaRPr lang="cs-CZ" dirty="0"/>
          </a:p>
        </p:txBody>
      </p:sp>
      <p:sp>
        <p:nvSpPr>
          <p:cNvPr id="5" name="Nadpis 4"/>
          <p:cNvSpPr>
            <a:spLocks noGrp="1"/>
          </p:cNvSpPr>
          <p:nvPr>
            <p:ph type="title"/>
          </p:nvPr>
        </p:nvSpPr>
        <p:spPr/>
        <p:txBody>
          <a:bodyPr/>
          <a:lstStyle/>
          <a:p>
            <a:r>
              <a:rPr lang="cs-CZ" dirty="0"/>
              <a:t>Astabilní obvod</a:t>
            </a: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1309" y="853840"/>
            <a:ext cx="5195187" cy="3007208"/>
          </a:xfrm>
          <a:prstGeom prst="rect">
            <a:avLst/>
          </a:prstGeom>
          <a:solidFill>
            <a:schemeClr val="bg1"/>
          </a:solidFill>
          <a:ln>
            <a:noFill/>
          </a:ln>
          <a:effectLst/>
        </p:spPr>
      </p:pic>
      <p:sp>
        <p:nvSpPr>
          <p:cNvPr id="9" name="TextovéPole 8"/>
          <p:cNvSpPr txBox="1"/>
          <p:nvPr/>
        </p:nvSpPr>
        <p:spPr>
          <a:xfrm>
            <a:off x="107504" y="4005064"/>
            <a:ext cx="9036496" cy="2492990"/>
          </a:xfrm>
          <a:prstGeom prst="rect">
            <a:avLst/>
          </a:prstGeom>
          <a:noFill/>
        </p:spPr>
        <p:txBody>
          <a:bodyPr wrap="square" rtlCol="0">
            <a:spAutoFit/>
          </a:bodyPr>
          <a:lstStyle/>
          <a:p>
            <a:r>
              <a:rPr lang="cs-CZ" dirty="0"/>
              <a:t>Volné vstupy THRES a TRIG horního a dolního komparátoru jsou spojené a společně očichávají napětí na kondenzátoru C. </a:t>
            </a:r>
          </a:p>
          <a:p>
            <a:endParaRPr lang="cs-CZ" sz="1000" dirty="0"/>
          </a:p>
          <a:p>
            <a:r>
              <a:rPr lang="cs-CZ" dirty="0"/>
              <a:t>Druhé vstupy komparátorů jsou připojené na 2/3 </a:t>
            </a:r>
            <a:r>
              <a:rPr lang="cs-CZ" dirty="0" err="1"/>
              <a:t>Vcc</a:t>
            </a:r>
            <a:r>
              <a:rPr lang="cs-CZ" dirty="0"/>
              <a:t> (horní) a na 1/3 </a:t>
            </a:r>
            <a:r>
              <a:rPr lang="cs-CZ" dirty="0" err="1"/>
              <a:t>Vcc</a:t>
            </a:r>
            <a:r>
              <a:rPr lang="cs-CZ" dirty="0"/>
              <a:t> (dolní).</a:t>
            </a:r>
          </a:p>
          <a:p>
            <a:endParaRPr lang="cs-CZ" sz="1000" dirty="0"/>
          </a:p>
          <a:p>
            <a:r>
              <a:rPr lang="cs-CZ" dirty="0"/>
              <a:t>Horní komparátor čeká, až napětí na C stoupne přes 2/3 </a:t>
            </a:r>
            <a:r>
              <a:rPr lang="cs-CZ" dirty="0" err="1"/>
              <a:t>Vcc</a:t>
            </a:r>
            <a:r>
              <a:rPr lang="cs-CZ" dirty="0"/>
              <a:t>. Pak ukončí impuls na výstupu OUT a sepne tranzistor T.</a:t>
            </a:r>
          </a:p>
          <a:p>
            <a:endParaRPr lang="cs-CZ" sz="1000" dirty="0"/>
          </a:p>
          <a:p>
            <a:r>
              <a:rPr lang="cs-CZ" dirty="0"/>
              <a:t>Dolní komparátor čeká, až napětí na C klesne pod 1/3 </a:t>
            </a:r>
            <a:r>
              <a:rPr lang="cs-CZ" dirty="0" err="1"/>
              <a:t>Vcc</a:t>
            </a:r>
            <a:r>
              <a:rPr lang="cs-CZ" dirty="0"/>
              <a:t>. Pak nastartuje nový impuls a rozepne tranzistor T.</a:t>
            </a:r>
          </a:p>
        </p:txBody>
      </p:sp>
      <p:cxnSp>
        <p:nvCxnSpPr>
          <p:cNvPr id="7" name="Přímá spojnice se šipkou 6"/>
          <p:cNvCxnSpPr/>
          <p:nvPr/>
        </p:nvCxnSpPr>
        <p:spPr>
          <a:xfrm flipV="1">
            <a:off x="3473624" y="1772816"/>
            <a:ext cx="1386408" cy="2304256"/>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V="1">
            <a:off x="4562872" y="2780928"/>
            <a:ext cx="225152" cy="1296144"/>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0141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790629"/>
            <a:ext cx="3940619" cy="2943595"/>
          </a:xfrm>
          <a:prstGeom prst="rect">
            <a:avLst/>
          </a:prstGeom>
          <a:solidFill>
            <a:schemeClr val="bg1"/>
          </a:solidFill>
          <a:ln>
            <a:noFill/>
          </a:ln>
          <a:effectLst/>
        </p:spPr>
      </p:pic>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836712"/>
            <a:ext cx="3530956" cy="3082458"/>
          </a:xfrm>
          <a:prstGeom prst="rect">
            <a:avLst/>
          </a:prstGeom>
          <a:solidFill>
            <a:schemeClr val="bg1"/>
          </a:solidFill>
          <a:ln>
            <a:noFill/>
          </a:ln>
          <a:effectLst/>
        </p:spPr>
      </p:pic>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12</a:t>
            </a:fld>
            <a:endParaRPr lang="cs-CZ" dirty="0"/>
          </a:p>
        </p:txBody>
      </p:sp>
      <p:sp>
        <p:nvSpPr>
          <p:cNvPr id="5" name="Nadpis 4"/>
          <p:cNvSpPr>
            <a:spLocks noGrp="1"/>
          </p:cNvSpPr>
          <p:nvPr>
            <p:ph type="title"/>
          </p:nvPr>
        </p:nvSpPr>
        <p:spPr/>
        <p:txBody>
          <a:bodyPr/>
          <a:lstStyle/>
          <a:p>
            <a:r>
              <a:rPr lang="cs-CZ" dirty="0"/>
              <a:t>Astabilní obvod</a:t>
            </a:r>
          </a:p>
        </p:txBody>
      </p:sp>
      <p:sp>
        <p:nvSpPr>
          <p:cNvPr id="9" name="TextovéPole 8"/>
          <p:cNvSpPr txBox="1"/>
          <p:nvPr/>
        </p:nvSpPr>
        <p:spPr>
          <a:xfrm>
            <a:off x="107504" y="4005064"/>
            <a:ext cx="9036496" cy="2585323"/>
          </a:xfrm>
          <a:prstGeom prst="rect">
            <a:avLst/>
          </a:prstGeom>
          <a:noFill/>
        </p:spPr>
        <p:txBody>
          <a:bodyPr wrap="square" rtlCol="0">
            <a:spAutoFit/>
          </a:bodyPr>
          <a:lstStyle/>
          <a:p>
            <a:r>
              <a:rPr lang="cs-CZ" dirty="0"/>
              <a:t>Napětí na kondenzátoru C chodí mezi 1/3 </a:t>
            </a:r>
            <a:r>
              <a:rPr lang="cs-CZ" dirty="0" err="1"/>
              <a:t>Vcc</a:t>
            </a:r>
            <a:r>
              <a:rPr lang="cs-CZ" dirty="0"/>
              <a:t> a 2/3 </a:t>
            </a:r>
            <a:r>
              <a:rPr lang="cs-CZ" dirty="0" err="1"/>
              <a:t>Vcc</a:t>
            </a:r>
            <a:r>
              <a:rPr lang="cs-CZ" dirty="0"/>
              <a:t>. </a:t>
            </a:r>
          </a:p>
          <a:p>
            <a:r>
              <a:rPr lang="cs-CZ" dirty="0"/>
              <a:t>Nahoru se C nabíjí přes vnější rezistory R1 a R2, dolů se vybíjí přes R2.</a:t>
            </a:r>
          </a:p>
          <a:p>
            <a:endParaRPr lang="cs-CZ" dirty="0"/>
          </a:p>
          <a:p>
            <a:r>
              <a:rPr lang="cs-CZ" dirty="0"/>
              <a:t>Když je na výstupu OUT úroveň 1, výstup DIS je rozpojený, kondenzátor se nabíjí, napětí na něm stoupá.</a:t>
            </a:r>
          </a:p>
          <a:p>
            <a:endParaRPr lang="cs-CZ" dirty="0"/>
          </a:p>
          <a:p>
            <a:r>
              <a:rPr lang="cs-CZ" dirty="0"/>
              <a:t>Když je na výstupu OUT úroveň 0, výstup DIS je připnutý na zem, kondenzátor se vybíjí, napětí na něm klesá.</a:t>
            </a:r>
          </a:p>
          <a:p>
            <a:endParaRPr lang="cs-CZ" dirty="0"/>
          </a:p>
        </p:txBody>
      </p:sp>
      <p:cxnSp>
        <p:nvCxnSpPr>
          <p:cNvPr id="7" name="Přímá spojnice se šipkou 6"/>
          <p:cNvCxnSpPr/>
          <p:nvPr/>
        </p:nvCxnSpPr>
        <p:spPr>
          <a:xfrm flipV="1">
            <a:off x="2267744" y="2636912"/>
            <a:ext cx="2358008" cy="1440160"/>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769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790629"/>
            <a:ext cx="3940619" cy="2943595"/>
          </a:xfrm>
          <a:prstGeom prst="rect">
            <a:avLst/>
          </a:prstGeom>
          <a:solidFill>
            <a:schemeClr val="bg1"/>
          </a:solidFill>
          <a:ln>
            <a:noFill/>
          </a:ln>
          <a:effectLst/>
        </p:spPr>
      </p:pic>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836712"/>
            <a:ext cx="3530956" cy="3082458"/>
          </a:xfrm>
          <a:prstGeom prst="rect">
            <a:avLst/>
          </a:prstGeom>
          <a:solidFill>
            <a:schemeClr val="bg1"/>
          </a:solidFill>
          <a:ln>
            <a:noFill/>
          </a:ln>
          <a:effectLst/>
        </p:spPr>
      </p:pic>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13</a:t>
            </a:fld>
            <a:endParaRPr lang="cs-CZ" dirty="0"/>
          </a:p>
        </p:txBody>
      </p:sp>
      <p:sp>
        <p:nvSpPr>
          <p:cNvPr id="5" name="Nadpis 4"/>
          <p:cNvSpPr>
            <a:spLocks noGrp="1"/>
          </p:cNvSpPr>
          <p:nvPr>
            <p:ph type="title"/>
          </p:nvPr>
        </p:nvSpPr>
        <p:spPr/>
        <p:txBody>
          <a:bodyPr/>
          <a:lstStyle/>
          <a:p>
            <a:r>
              <a:rPr lang="cs-CZ" dirty="0"/>
              <a:t>Astabilní obvod</a:t>
            </a: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841804"/>
            <a:ext cx="4511626" cy="2611532"/>
          </a:xfrm>
          <a:prstGeom prst="rect">
            <a:avLst/>
          </a:prstGeom>
          <a:solidFill>
            <a:schemeClr val="bg1"/>
          </a:solidFill>
          <a:ln>
            <a:noFill/>
          </a:ln>
          <a:effectLst/>
        </p:spPr>
      </p:pic>
      <p:sp>
        <p:nvSpPr>
          <p:cNvPr id="16" name="TextovéPole 15"/>
          <p:cNvSpPr txBox="1"/>
          <p:nvPr/>
        </p:nvSpPr>
        <p:spPr>
          <a:xfrm>
            <a:off x="107504" y="4005064"/>
            <a:ext cx="4320480" cy="2308324"/>
          </a:xfrm>
          <a:prstGeom prst="rect">
            <a:avLst/>
          </a:prstGeom>
          <a:noFill/>
        </p:spPr>
        <p:txBody>
          <a:bodyPr wrap="square" rtlCol="0">
            <a:spAutoFit/>
          </a:bodyPr>
          <a:lstStyle/>
          <a:p>
            <a:r>
              <a:rPr lang="cs-CZ" dirty="0"/>
              <a:t>Komparátory hlídají, aby napětí na kondenzátoru C chodilo v mezích 1/3 – 2/3 </a:t>
            </a:r>
            <a:r>
              <a:rPr lang="cs-CZ" dirty="0" err="1"/>
              <a:t>Vcc</a:t>
            </a:r>
            <a:r>
              <a:rPr lang="cs-CZ" dirty="0"/>
              <a:t>.</a:t>
            </a:r>
          </a:p>
          <a:p>
            <a:r>
              <a:rPr lang="cs-CZ" dirty="0"/>
              <a:t>Zpětná vazba z výstupu DIS do uzlu mezi R1 a R2 řídí nabíjení – vybíjení kondenzátoru C.</a:t>
            </a:r>
          </a:p>
          <a:p>
            <a:r>
              <a:rPr lang="cs-CZ" dirty="0"/>
              <a:t>Všechny děje se periodicky opakují.</a:t>
            </a:r>
          </a:p>
          <a:p>
            <a:r>
              <a:rPr lang="cs-CZ" dirty="0"/>
              <a:t>Obvod nemá žádný vstup, jen výstup.</a:t>
            </a:r>
          </a:p>
        </p:txBody>
      </p:sp>
    </p:spTree>
    <p:extLst>
      <p:ext uri="{BB962C8B-B14F-4D97-AF65-F5344CB8AC3E}">
        <p14:creationId xmlns:p14="http://schemas.microsoft.com/office/powerpoint/2010/main" val="467597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14</a:t>
            </a:fld>
            <a:endParaRPr lang="cs-CZ" dirty="0"/>
          </a:p>
        </p:txBody>
      </p:sp>
      <p:sp>
        <p:nvSpPr>
          <p:cNvPr id="5" name="Nadpis 4"/>
          <p:cNvSpPr>
            <a:spLocks noGrp="1"/>
          </p:cNvSpPr>
          <p:nvPr>
            <p:ph type="title"/>
          </p:nvPr>
        </p:nvSpPr>
        <p:spPr/>
        <p:txBody>
          <a:bodyPr/>
          <a:lstStyle/>
          <a:p>
            <a:r>
              <a:rPr lang="cs-CZ" dirty="0"/>
              <a:t>Bistabilní obvod</a:t>
            </a:r>
          </a:p>
        </p:txBody>
      </p:sp>
      <p:sp>
        <p:nvSpPr>
          <p:cNvPr id="7" name="TextovéPole 6"/>
          <p:cNvSpPr txBox="1"/>
          <p:nvPr/>
        </p:nvSpPr>
        <p:spPr>
          <a:xfrm>
            <a:off x="107504" y="908720"/>
            <a:ext cx="3168352" cy="4801314"/>
          </a:xfrm>
          <a:prstGeom prst="rect">
            <a:avLst/>
          </a:prstGeom>
          <a:noFill/>
        </p:spPr>
        <p:txBody>
          <a:bodyPr wrap="square" rtlCol="0">
            <a:spAutoFit/>
          </a:bodyPr>
          <a:lstStyle/>
          <a:p>
            <a:r>
              <a:rPr lang="cs-CZ" dirty="0"/>
              <a:t>Impulsem úrovně 0 na vstupu Set/ se výstup OUT nastaví na úroveň 1.</a:t>
            </a:r>
          </a:p>
          <a:p>
            <a:endParaRPr lang="cs-CZ" dirty="0"/>
          </a:p>
          <a:p>
            <a:r>
              <a:rPr lang="cs-CZ" dirty="0"/>
              <a:t>Impulsem úrovně 0 na vstupu Reset/ se výstup OUT vynuluje na úroveň 0.</a:t>
            </a:r>
          </a:p>
          <a:p>
            <a:endParaRPr lang="cs-CZ" dirty="0"/>
          </a:p>
          <a:p>
            <a:r>
              <a:rPr lang="cs-CZ" dirty="0"/>
              <a:t>Obvod nastavený jedním vstupem do určitého stavu zůstává v nastaveném stavu, dokud není impulsem na druhém vstupu překlopen do opačného stavu.</a:t>
            </a:r>
          </a:p>
          <a:p>
            <a:endParaRPr lang="cs-CZ" dirty="0"/>
          </a:p>
          <a:p>
            <a:r>
              <a:rPr lang="cs-CZ" dirty="0"/>
              <a:t>Obvod si pamatuje stav, do kterého byl nastaven.</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1650" y="974849"/>
            <a:ext cx="5602839" cy="4502617"/>
          </a:xfrm>
          <a:prstGeom prst="rect">
            <a:avLst/>
          </a:prstGeom>
          <a:solidFill>
            <a:schemeClr val="bg1"/>
          </a:solidFill>
          <a:ln>
            <a:noFill/>
          </a:ln>
          <a:effectLst/>
        </p:spPr>
      </p:pic>
      <p:sp>
        <p:nvSpPr>
          <p:cNvPr id="8" name="TextovéPole 7"/>
          <p:cNvSpPr txBox="1"/>
          <p:nvPr/>
        </p:nvSpPr>
        <p:spPr>
          <a:xfrm>
            <a:off x="107504" y="5877272"/>
            <a:ext cx="8928992" cy="646331"/>
          </a:xfrm>
          <a:prstGeom prst="rect">
            <a:avLst/>
          </a:prstGeom>
          <a:noFill/>
        </p:spPr>
        <p:txBody>
          <a:bodyPr wrap="square" rtlCol="0">
            <a:spAutoFit/>
          </a:bodyPr>
          <a:lstStyle/>
          <a:p>
            <a:r>
              <a:rPr lang="cs-CZ" dirty="0"/>
              <a:t>Rezistory R1 a R2 přidržují vstupy RST a TRIG na úrovni 1, nejsou-li tyto vstupy připojené nikam.</a:t>
            </a:r>
          </a:p>
        </p:txBody>
      </p:sp>
    </p:spTree>
    <p:extLst>
      <p:ext uri="{BB962C8B-B14F-4D97-AF65-F5344CB8AC3E}">
        <p14:creationId xmlns:p14="http://schemas.microsoft.com/office/powerpoint/2010/main" val="2363328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15</a:t>
            </a:fld>
            <a:endParaRPr lang="cs-CZ" dirty="0"/>
          </a:p>
        </p:txBody>
      </p:sp>
      <p:sp>
        <p:nvSpPr>
          <p:cNvPr id="5" name="Nadpis 4"/>
          <p:cNvSpPr>
            <a:spLocks noGrp="1"/>
          </p:cNvSpPr>
          <p:nvPr>
            <p:ph type="title"/>
          </p:nvPr>
        </p:nvSpPr>
        <p:spPr/>
        <p:txBody>
          <a:bodyPr/>
          <a:lstStyle/>
          <a:p>
            <a:r>
              <a:rPr lang="cs-CZ" dirty="0"/>
              <a:t>Bistabilní obvod</a:t>
            </a: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1309" y="853840"/>
            <a:ext cx="5195187" cy="3007208"/>
          </a:xfrm>
          <a:prstGeom prst="rect">
            <a:avLst/>
          </a:prstGeom>
          <a:solidFill>
            <a:schemeClr val="bg1"/>
          </a:solidFill>
          <a:ln>
            <a:noFill/>
          </a:ln>
          <a:effectLst/>
        </p:spPr>
      </p:pic>
      <p:sp>
        <p:nvSpPr>
          <p:cNvPr id="9" name="TextovéPole 8"/>
          <p:cNvSpPr txBox="1"/>
          <p:nvPr/>
        </p:nvSpPr>
        <p:spPr>
          <a:xfrm>
            <a:off x="107504" y="4005064"/>
            <a:ext cx="9036496" cy="1754326"/>
          </a:xfrm>
          <a:prstGeom prst="rect">
            <a:avLst/>
          </a:prstGeom>
          <a:noFill/>
        </p:spPr>
        <p:txBody>
          <a:bodyPr wrap="square" rtlCol="0">
            <a:spAutoFit/>
          </a:bodyPr>
          <a:lstStyle/>
          <a:p>
            <a:r>
              <a:rPr lang="cs-CZ" dirty="0"/>
              <a:t>Horní komparátor je odstavený tím, že jeho vstup THRES je uzemněný.</a:t>
            </a:r>
          </a:p>
          <a:p>
            <a:endParaRPr lang="cs-CZ" dirty="0"/>
          </a:p>
          <a:p>
            <a:r>
              <a:rPr lang="cs-CZ" dirty="0"/>
              <a:t>Výstup DIS je nevyužitý.</a:t>
            </a:r>
          </a:p>
          <a:p>
            <a:endParaRPr lang="cs-CZ" dirty="0"/>
          </a:p>
          <a:p>
            <a:r>
              <a:rPr lang="cs-CZ" dirty="0"/>
              <a:t>Celý obvod je tvrdě a nekompromisně ovládán vstupy TRIG (jdi nahoru!) a RST (jdi dolů!).</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902841"/>
            <a:ext cx="3602918" cy="2895418"/>
          </a:xfrm>
          <a:prstGeom prst="rect">
            <a:avLst/>
          </a:prstGeom>
          <a:solidFill>
            <a:schemeClr val="bg1"/>
          </a:solidFill>
          <a:ln>
            <a:noFill/>
          </a:ln>
          <a:effectLst/>
        </p:spPr>
      </p:pic>
      <p:cxnSp>
        <p:nvCxnSpPr>
          <p:cNvPr id="7" name="Přímá spojnice se šipkou 6"/>
          <p:cNvCxnSpPr/>
          <p:nvPr/>
        </p:nvCxnSpPr>
        <p:spPr>
          <a:xfrm flipV="1">
            <a:off x="1691680" y="1772816"/>
            <a:ext cx="3168352" cy="2304256"/>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flipH="1" flipV="1">
            <a:off x="4625752" y="2852936"/>
            <a:ext cx="1314400" cy="2304256"/>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flipH="1" flipV="1">
            <a:off x="4860032" y="1052736"/>
            <a:ext cx="3168352" cy="4104456"/>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7938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7979" y="814065"/>
            <a:ext cx="4008437" cy="2974975"/>
          </a:xfrm>
          <a:prstGeom prst="rect">
            <a:avLst/>
          </a:prstGeom>
          <a:solidFill>
            <a:schemeClr val="bg1"/>
          </a:solidFill>
          <a:ln>
            <a:noFill/>
          </a:ln>
          <a:effectLst/>
        </p:spPr>
      </p:pic>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dirty="0"/>
              <a:t>Logické obvody sekvenční</a:t>
            </a:r>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16</a:t>
            </a:fld>
            <a:endParaRPr lang="cs-CZ" dirty="0"/>
          </a:p>
        </p:txBody>
      </p:sp>
      <p:sp>
        <p:nvSpPr>
          <p:cNvPr id="5" name="Nadpis 4"/>
          <p:cNvSpPr>
            <a:spLocks noGrp="1"/>
          </p:cNvSpPr>
          <p:nvPr>
            <p:ph type="title"/>
          </p:nvPr>
        </p:nvSpPr>
        <p:spPr/>
        <p:txBody>
          <a:bodyPr/>
          <a:lstStyle/>
          <a:p>
            <a:r>
              <a:rPr lang="cs-CZ" dirty="0"/>
              <a:t>Bistabilní obvod</a:t>
            </a:r>
          </a:p>
        </p:txBody>
      </p:sp>
      <p:sp>
        <p:nvSpPr>
          <p:cNvPr id="9" name="TextovéPole 8"/>
          <p:cNvSpPr txBox="1"/>
          <p:nvPr/>
        </p:nvSpPr>
        <p:spPr>
          <a:xfrm>
            <a:off x="107504" y="4005064"/>
            <a:ext cx="9036496" cy="2308324"/>
          </a:xfrm>
          <a:prstGeom prst="rect">
            <a:avLst/>
          </a:prstGeom>
          <a:noFill/>
        </p:spPr>
        <p:txBody>
          <a:bodyPr wrap="square" rtlCol="0">
            <a:spAutoFit/>
          </a:bodyPr>
          <a:lstStyle/>
          <a:p>
            <a:r>
              <a:rPr lang="cs-CZ" dirty="0"/>
              <a:t>Nula na vstupu Set/ nastaví výstup OUT na 1.</a:t>
            </a:r>
          </a:p>
          <a:p>
            <a:endParaRPr lang="cs-CZ" dirty="0"/>
          </a:p>
          <a:p>
            <a:r>
              <a:rPr lang="cs-CZ" dirty="0"/>
              <a:t>Nula na vstupu Reset/ vynuluje výstup OUT na 0.</a:t>
            </a:r>
          </a:p>
          <a:p>
            <a:endParaRPr lang="cs-CZ" dirty="0"/>
          </a:p>
          <a:p>
            <a:pPr algn="r"/>
            <a:r>
              <a:rPr lang="cs-CZ" dirty="0"/>
              <a:t>Další povel na témže vstupu </a:t>
            </a:r>
          </a:p>
          <a:p>
            <a:pPr algn="r"/>
            <a:r>
              <a:rPr lang="cs-CZ" dirty="0"/>
              <a:t>nemá vliv na stav výstupu. </a:t>
            </a:r>
          </a:p>
          <a:p>
            <a:pPr algn="r"/>
            <a:r>
              <a:rPr lang="cs-CZ" dirty="0"/>
              <a:t>Jen potvrzuje předchozí stav.</a:t>
            </a:r>
          </a:p>
          <a:p>
            <a:endParaRPr lang="cs-CZ"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002" y="902841"/>
            <a:ext cx="3602918" cy="2895418"/>
          </a:xfrm>
          <a:prstGeom prst="rect">
            <a:avLst/>
          </a:prstGeom>
          <a:solidFill>
            <a:schemeClr val="bg1"/>
          </a:solidFill>
          <a:ln>
            <a:noFill/>
          </a:ln>
          <a:effectLst/>
        </p:spPr>
      </p:pic>
      <p:cxnSp>
        <p:nvCxnSpPr>
          <p:cNvPr id="13" name="Přímá spojnice se šipkou 12"/>
          <p:cNvCxnSpPr/>
          <p:nvPr/>
        </p:nvCxnSpPr>
        <p:spPr>
          <a:xfrm flipV="1">
            <a:off x="2267744" y="2636912"/>
            <a:ext cx="2358008" cy="1968316"/>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flipV="1">
            <a:off x="2267744" y="1844824"/>
            <a:ext cx="2448272" cy="2232248"/>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p:nvPr/>
        </p:nvCxnSpPr>
        <p:spPr>
          <a:xfrm flipH="1" flipV="1">
            <a:off x="6516216" y="2789312"/>
            <a:ext cx="360040" cy="2369914"/>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4154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002" y="902841"/>
            <a:ext cx="3602918" cy="2895418"/>
          </a:xfrm>
          <a:prstGeom prst="rect">
            <a:avLst/>
          </a:prstGeom>
          <a:solidFill>
            <a:schemeClr val="bg1"/>
          </a:solidFill>
          <a:ln>
            <a:noFill/>
          </a:ln>
          <a:effec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7979" y="814065"/>
            <a:ext cx="4008437" cy="2974975"/>
          </a:xfrm>
          <a:prstGeom prst="rect">
            <a:avLst/>
          </a:prstGeom>
          <a:solidFill>
            <a:schemeClr val="bg1"/>
          </a:solidFill>
          <a:ln>
            <a:noFill/>
          </a:ln>
          <a:effectLst/>
        </p:spPr>
      </p:pic>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17</a:t>
            </a:fld>
            <a:endParaRPr lang="cs-CZ" dirty="0"/>
          </a:p>
        </p:txBody>
      </p:sp>
      <p:sp>
        <p:nvSpPr>
          <p:cNvPr id="5" name="Nadpis 4"/>
          <p:cNvSpPr>
            <a:spLocks noGrp="1"/>
          </p:cNvSpPr>
          <p:nvPr>
            <p:ph type="title"/>
          </p:nvPr>
        </p:nvSpPr>
        <p:spPr/>
        <p:txBody>
          <a:bodyPr/>
          <a:lstStyle/>
          <a:p>
            <a:r>
              <a:rPr lang="cs-CZ" dirty="0"/>
              <a:t>Bistabilní obvod</a:t>
            </a: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841804"/>
            <a:ext cx="4511626" cy="2611532"/>
          </a:xfrm>
          <a:prstGeom prst="rect">
            <a:avLst/>
          </a:prstGeom>
          <a:solidFill>
            <a:schemeClr val="bg1"/>
          </a:solidFill>
          <a:ln>
            <a:noFill/>
          </a:ln>
          <a:effectLst/>
        </p:spPr>
      </p:pic>
      <p:sp>
        <p:nvSpPr>
          <p:cNvPr id="16" name="TextovéPole 15"/>
          <p:cNvSpPr txBox="1"/>
          <p:nvPr/>
        </p:nvSpPr>
        <p:spPr>
          <a:xfrm>
            <a:off x="107504" y="4005064"/>
            <a:ext cx="4320480" cy="2031325"/>
          </a:xfrm>
          <a:prstGeom prst="rect">
            <a:avLst/>
          </a:prstGeom>
          <a:noFill/>
        </p:spPr>
        <p:txBody>
          <a:bodyPr wrap="square" rtlCol="0">
            <a:spAutoFit/>
          </a:bodyPr>
          <a:lstStyle/>
          <a:p>
            <a:r>
              <a:rPr lang="cs-CZ" dirty="0"/>
              <a:t>Obvod je zapojen jako klopný obvod RS (Reset – Set).</a:t>
            </a:r>
          </a:p>
          <a:p>
            <a:endParaRPr lang="cs-CZ" dirty="0"/>
          </a:p>
          <a:p>
            <a:r>
              <a:rPr lang="cs-CZ" dirty="0"/>
              <a:t>Výstup DIS je možno použít ke spínání zátěže, připojené druhým koncem k </a:t>
            </a:r>
            <a:r>
              <a:rPr lang="cs-CZ" dirty="0" err="1"/>
              <a:t>Vcc</a:t>
            </a:r>
            <a:r>
              <a:rPr lang="cs-CZ" dirty="0"/>
              <a:t>. Zátěž je sepnutá, když na výstupu OUT je úroveň 0.</a:t>
            </a:r>
          </a:p>
        </p:txBody>
      </p:sp>
    </p:spTree>
    <p:extLst>
      <p:ext uri="{BB962C8B-B14F-4D97-AF65-F5344CB8AC3E}">
        <p14:creationId xmlns:p14="http://schemas.microsoft.com/office/powerpoint/2010/main" val="4225952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18</a:t>
            </a:fld>
            <a:endParaRPr lang="cs-CZ" dirty="0"/>
          </a:p>
        </p:txBody>
      </p:sp>
      <p:sp>
        <p:nvSpPr>
          <p:cNvPr id="5" name="Nadpis 4"/>
          <p:cNvSpPr>
            <a:spLocks noGrp="1"/>
          </p:cNvSpPr>
          <p:nvPr>
            <p:ph type="title"/>
          </p:nvPr>
        </p:nvSpPr>
        <p:spPr/>
        <p:txBody>
          <a:bodyPr/>
          <a:lstStyle/>
          <a:p>
            <a:r>
              <a:rPr lang="cs-CZ" dirty="0"/>
              <a:t>Použité zdroje</a:t>
            </a:r>
          </a:p>
        </p:txBody>
      </p:sp>
      <p:sp>
        <p:nvSpPr>
          <p:cNvPr id="7" name="Obdélník 6"/>
          <p:cNvSpPr/>
          <p:nvPr/>
        </p:nvSpPr>
        <p:spPr>
          <a:xfrm>
            <a:off x="179512" y="1124744"/>
            <a:ext cx="8856984" cy="1477328"/>
          </a:xfrm>
          <a:prstGeom prst="rect">
            <a:avLst/>
          </a:prstGeom>
        </p:spPr>
        <p:txBody>
          <a:bodyPr wrap="square">
            <a:spAutoFit/>
          </a:bodyPr>
          <a:lstStyle/>
          <a:p>
            <a:r>
              <a:rPr lang="cs-CZ" dirty="0"/>
              <a:t>Bernkopf Jaroslav, Ing: Číslicová technika. Valašské Meziříčí 1997 </a:t>
            </a:r>
            <a:r>
              <a:rPr lang="cs-CZ"/>
              <a:t>– 2024. </a:t>
            </a:r>
            <a:r>
              <a:rPr lang="cs-CZ" dirty="0"/>
              <a:t>Interní skripta ISŠ-COP Valašské Meziříčí</a:t>
            </a:r>
            <a:endParaRPr lang="cs-CZ" dirty="0">
              <a:hlinkClick r:id="rId2"/>
            </a:endParaRPr>
          </a:p>
          <a:p>
            <a:endParaRPr lang="cs-CZ" dirty="0"/>
          </a:p>
          <a:p>
            <a:r>
              <a:rPr lang="cs-CZ" dirty="0">
                <a:hlinkClick r:id="rId3"/>
              </a:rPr>
              <a:t>http://en.wikipedia.org/wiki/555_timer_IC</a:t>
            </a:r>
            <a:endParaRPr lang="cs-CZ" dirty="0"/>
          </a:p>
          <a:p>
            <a:endParaRPr lang="cs-CZ" dirty="0"/>
          </a:p>
        </p:txBody>
      </p:sp>
    </p:spTree>
    <p:extLst>
      <p:ext uri="{BB962C8B-B14F-4D97-AF65-F5344CB8AC3E}">
        <p14:creationId xmlns:p14="http://schemas.microsoft.com/office/powerpoint/2010/main" val="1674784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00D29F8-A8A2-9361-A5A4-C571EFAA969D}"/>
              </a:ext>
            </a:extLst>
          </p:cNvPr>
          <p:cNvSpPr>
            <a:spLocks noGrp="1"/>
          </p:cNvSpPr>
          <p:nvPr>
            <p:ph type="dt" sz="half" idx="12"/>
          </p:nvPr>
        </p:nvSpPr>
        <p:spPr/>
        <p:txBody>
          <a:bodyPr/>
          <a:lstStyle/>
          <a:p>
            <a:pPr>
              <a:defRPr/>
            </a:pPr>
            <a:r>
              <a:rPr lang="cs-CZ"/>
              <a:t>Aplikace 555</a:t>
            </a:r>
            <a:endParaRPr lang="cs-CZ" dirty="0"/>
          </a:p>
        </p:txBody>
      </p:sp>
      <p:sp>
        <p:nvSpPr>
          <p:cNvPr id="3" name="Zástupný symbol pro zápatí 2">
            <a:extLst>
              <a:ext uri="{FF2B5EF4-FFF2-40B4-BE49-F238E27FC236}">
                <a16:creationId xmlns:a16="http://schemas.microsoft.com/office/drawing/2014/main" id="{D2765F02-44F8-31CF-7C86-54FAF7C9606E}"/>
              </a:ext>
            </a:extLst>
          </p:cNvPr>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a:extLst>
              <a:ext uri="{FF2B5EF4-FFF2-40B4-BE49-F238E27FC236}">
                <a16:creationId xmlns:a16="http://schemas.microsoft.com/office/drawing/2014/main" id="{2FF9DEB4-1C0C-345B-A6B4-11E2B587E871}"/>
              </a:ext>
            </a:extLst>
          </p:cNvPr>
          <p:cNvSpPr>
            <a:spLocks noGrp="1"/>
          </p:cNvSpPr>
          <p:nvPr>
            <p:ph type="sldNum" sz="quarter" idx="14"/>
          </p:nvPr>
        </p:nvSpPr>
        <p:spPr/>
        <p:txBody>
          <a:bodyPr/>
          <a:lstStyle/>
          <a:p>
            <a:pPr>
              <a:defRPr/>
            </a:pPr>
            <a:fld id="{465E059B-0B95-4146-A791-BA354DFE510F}" type="slidenum">
              <a:rPr lang="cs-CZ" smtClean="0"/>
              <a:pPr>
                <a:defRPr/>
              </a:pPr>
              <a:t>19</a:t>
            </a:fld>
            <a:endParaRPr lang="cs-CZ" dirty="0"/>
          </a:p>
        </p:txBody>
      </p:sp>
      <p:sp>
        <p:nvSpPr>
          <p:cNvPr id="5" name="Nadpis 4">
            <a:extLst>
              <a:ext uri="{FF2B5EF4-FFF2-40B4-BE49-F238E27FC236}">
                <a16:creationId xmlns:a16="http://schemas.microsoft.com/office/drawing/2014/main" id="{ECA9A35B-2D66-A557-98DC-3D0717F9F6CE}"/>
              </a:ext>
            </a:extLst>
          </p:cNvPr>
          <p:cNvSpPr>
            <a:spLocks noGrp="1"/>
          </p:cNvSpPr>
          <p:nvPr>
            <p:ph type="title"/>
          </p:nvPr>
        </p:nvSpPr>
        <p:spPr/>
        <p:txBody>
          <a:bodyPr/>
          <a:lstStyle/>
          <a:p>
            <a:r>
              <a:rPr lang="cs-CZ" dirty="0" err="1"/>
              <a:t>What</a:t>
            </a:r>
            <a:r>
              <a:rPr lang="cs-CZ" dirty="0"/>
              <a:t> </a:t>
            </a:r>
            <a:r>
              <a:rPr lang="cs-CZ" dirty="0" err="1"/>
              <a:t>if</a:t>
            </a:r>
            <a:endParaRPr lang="cs-CZ" dirty="0"/>
          </a:p>
        </p:txBody>
      </p:sp>
      <p:sp>
        <p:nvSpPr>
          <p:cNvPr id="7" name="TextovéPole 6">
            <a:extLst>
              <a:ext uri="{FF2B5EF4-FFF2-40B4-BE49-F238E27FC236}">
                <a16:creationId xmlns:a16="http://schemas.microsoft.com/office/drawing/2014/main" id="{11168A16-C8AF-B61C-1C64-0F537BF5443C}"/>
              </a:ext>
            </a:extLst>
          </p:cNvPr>
          <p:cNvSpPr txBox="1"/>
          <p:nvPr/>
        </p:nvSpPr>
        <p:spPr>
          <a:xfrm>
            <a:off x="206602" y="809368"/>
            <a:ext cx="8712968" cy="5478423"/>
          </a:xfrm>
          <a:prstGeom prst="rect">
            <a:avLst/>
          </a:prstGeom>
          <a:noFill/>
        </p:spPr>
        <p:txBody>
          <a:bodyPr wrap="square" rtlCol="0">
            <a:spAutoFit/>
          </a:bodyPr>
          <a:lstStyle/>
          <a:p>
            <a:r>
              <a:rPr lang="en-US" sz="1400" b="1" dirty="0"/>
              <a:t>User</a:t>
            </a:r>
          </a:p>
          <a:p>
            <a:r>
              <a:rPr lang="cs-CZ" sz="1400" dirty="0"/>
              <a:t>W</a:t>
            </a:r>
            <a:r>
              <a:rPr lang="en-US" sz="1400" dirty="0"/>
              <a:t>hat if in 555 timer </a:t>
            </a:r>
            <a:r>
              <a:rPr lang="en-US" sz="1400" u="sng" dirty="0"/>
              <a:t>set</a:t>
            </a:r>
            <a:r>
              <a:rPr lang="en-US" sz="1400" dirty="0"/>
              <a:t> and </a:t>
            </a:r>
            <a:r>
              <a:rPr lang="en-US" sz="1400" u="sng" dirty="0"/>
              <a:t>reset</a:t>
            </a:r>
            <a:r>
              <a:rPr lang="en-US" sz="1400" dirty="0"/>
              <a:t> are active at the same time</a:t>
            </a:r>
            <a:r>
              <a:rPr lang="cs-CZ" sz="1400" dirty="0"/>
              <a:t>?</a:t>
            </a:r>
          </a:p>
          <a:p>
            <a:endParaRPr lang="en-US" sz="1400" dirty="0"/>
          </a:p>
          <a:p>
            <a:r>
              <a:rPr lang="en-US" sz="1400" b="1" dirty="0"/>
              <a:t>ChatGPT</a:t>
            </a:r>
          </a:p>
          <a:p>
            <a:r>
              <a:rPr lang="en-US" sz="1400" dirty="0"/>
              <a:t>If both the set (pin 4) and reset (pin 2) inputs of a 555 timer are actively driven high simultaneously, it generally results in the flip-flop being set and reset simultaneously. This creates a race condition within the internal circuitry, which can lead to unpredictable behavior.</a:t>
            </a:r>
          </a:p>
          <a:p>
            <a:endParaRPr lang="en-US" sz="1400" dirty="0"/>
          </a:p>
          <a:p>
            <a:r>
              <a:rPr lang="en-US" sz="1400" dirty="0"/>
              <a:t>The outcome can vary depending on factors such as the manufacturer's design, tolerances, and environmental conditions. Some possible behaviors include:</a:t>
            </a:r>
          </a:p>
          <a:p>
            <a:endParaRPr lang="en-US" sz="1400" b="1" dirty="0"/>
          </a:p>
          <a:p>
            <a:r>
              <a:rPr lang="en-US" sz="1400" b="1" dirty="0"/>
              <a:t>Unstable Output: </a:t>
            </a:r>
            <a:r>
              <a:rPr lang="en-US" sz="1400" dirty="0"/>
              <a:t>The output may oscillate rapidly between high and low states, essentially behaving like a chaotic oscillator.</a:t>
            </a:r>
          </a:p>
          <a:p>
            <a:endParaRPr lang="en-US" sz="1400" dirty="0"/>
          </a:p>
          <a:p>
            <a:r>
              <a:rPr lang="en-US" sz="1400" b="1" dirty="0"/>
              <a:t>Latch-Up: </a:t>
            </a:r>
            <a:r>
              <a:rPr lang="en-US" sz="1400" dirty="0"/>
              <a:t>In some cases, the IC may enter a state of latch-up, where it draws excessive current and remains in an indeterminate state until power is cycled.</a:t>
            </a:r>
          </a:p>
          <a:p>
            <a:endParaRPr lang="en-US" sz="1400" dirty="0"/>
          </a:p>
          <a:p>
            <a:r>
              <a:rPr lang="en-US" sz="1400" b="1" dirty="0"/>
              <a:t>Damage: </a:t>
            </a:r>
            <a:r>
              <a:rPr lang="en-US" sz="1400" dirty="0"/>
              <a:t>Continuous application of conflicting signals may lead to excessive current flow and potential damage to the IC.</a:t>
            </a:r>
          </a:p>
          <a:p>
            <a:endParaRPr lang="en-US" sz="1400" dirty="0"/>
          </a:p>
          <a:p>
            <a:r>
              <a:rPr lang="en-US" sz="1400" b="1" dirty="0"/>
              <a:t>Undefined Output: </a:t>
            </a:r>
            <a:r>
              <a:rPr lang="en-US" sz="1400" dirty="0"/>
              <a:t>The output may remain in an undefined state, neither fully high nor low.</a:t>
            </a:r>
          </a:p>
          <a:p>
            <a:endParaRPr lang="en-US" sz="1400" dirty="0"/>
          </a:p>
          <a:p>
            <a:r>
              <a:rPr lang="en-US" sz="1400" dirty="0"/>
              <a:t>In practical circuit design, it's crucial to avoid situations where both set and reset inputs are simultaneously active to ensure reliable operation of the 555 timer. Proper sequencing and control of these inputs are necessary to achieve the desired functionality.</a:t>
            </a:r>
            <a:endParaRPr lang="cs-CZ" sz="1400" dirty="0"/>
          </a:p>
        </p:txBody>
      </p:sp>
    </p:spTree>
    <p:extLst>
      <p:ext uri="{BB962C8B-B14F-4D97-AF65-F5344CB8AC3E}">
        <p14:creationId xmlns:p14="http://schemas.microsoft.com/office/powerpoint/2010/main" val="342086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2</a:t>
            </a:fld>
            <a:endParaRPr lang="cs-CZ" dirty="0"/>
          </a:p>
        </p:txBody>
      </p:sp>
      <p:sp>
        <p:nvSpPr>
          <p:cNvPr id="5" name="Nadpis 4"/>
          <p:cNvSpPr>
            <a:spLocks noGrp="1"/>
          </p:cNvSpPr>
          <p:nvPr>
            <p:ph type="title"/>
          </p:nvPr>
        </p:nvSpPr>
        <p:spPr/>
        <p:txBody>
          <a:bodyPr/>
          <a:lstStyle/>
          <a:p>
            <a:r>
              <a:rPr lang="cs-CZ" dirty="0"/>
              <a:t>Úvod</a:t>
            </a:r>
          </a:p>
        </p:txBody>
      </p:sp>
      <p:sp>
        <p:nvSpPr>
          <p:cNvPr id="6" name="TextovéPole 5"/>
          <p:cNvSpPr txBox="1"/>
          <p:nvPr/>
        </p:nvSpPr>
        <p:spPr>
          <a:xfrm>
            <a:off x="274315" y="2708920"/>
            <a:ext cx="8496944" cy="769441"/>
          </a:xfrm>
          <a:prstGeom prst="rect">
            <a:avLst/>
          </a:prstGeom>
          <a:solidFill>
            <a:schemeClr val="bg1"/>
          </a:solidFill>
        </p:spPr>
        <p:txBody>
          <a:bodyPr wrap="square" rtlCol="0">
            <a:spAutoFit/>
          </a:bodyPr>
          <a:lstStyle/>
          <a:p>
            <a:pPr algn="ctr"/>
            <a:r>
              <a:rPr lang="cs-CZ" sz="4400" b="1" dirty="0"/>
              <a:t>Aplikace časovače 555</a:t>
            </a:r>
          </a:p>
        </p:txBody>
      </p:sp>
    </p:spTree>
    <p:extLst>
      <p:ext uri="{BB962C8B-B14F-4D97-AF65-F5344CB8AC3E}">
        <p14:creationId xmlns:p14="http://schemas.microsoft.com/office/powerpoint/2010/main" val="3899768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3</a:t>
            </a:fld>
            <a:endParaRPr lang="cs-CZ" dirty="0"/>
          </a:p>
        </p:txBody>
      </p:sp>
      <p:sp>
        <p:nvSpPr>
          <p:cNvPr id="5" name="Nadpis 4"/>
          <p:cNvSpPr>
            <a:spLocks noGrp="1"/>
          </p:cNvSpPr>
          <p:nvPr>
            <p:ph type="title"/>
          </p:nvPr>
        </p:nvSpPr>
        <p:spPr/>
        <p:txBody>
          <a:bodyPr/>
          <a:lstStyle/>
          <a:p>
            <a:r>
              <a:rPr lang="cs-CZ" dirty="0"/>
              <a:t>Osnova</a:t>
            </a:r>
          </a:p>
        </p:txBody>
      </p:sp>
      <p:sp>
        <p:nvSpPr>
          <p:cNvPr id="6" name="TextovéPole 5"/>
          <p:cNvSpPr txBox="1"/>
          <p:nvPr/>
        </p:nvSpPr>
        <p:spPr>
          <a:xfrm>
            <a:off x="179512" y="1700808"/>
            <a:ext cx="8784976" cy="3170099"/>
          </a:xfrm>
          <a:prstGeom prst="rect">
            <a:avLst/>
          </a:prstGeom>
          <a:noFill/>
        </p:spPr>
        <p:txBody>
          <a:bodyPr wrap="square" rtlCol="0">
            <a:spAutoFit/>
          </a:bodyPr>
          <a:lstStyle/>
          <a:p>
            <a:pPr marL="571500" indent="-571500">
              <a:buFont typeface="Arial" pitchFamily="34" charset="0"/>
              <a:buChar char="•"/>
            </a:pPr>
            <a:r>
              <a:rPr lang="cs-CZ" sz="4000" dirty="0"/>
              <a:t>Užití časovače 555</a:t>
            </a:r>
          </a:p>
          <a:p>
            <a:pPr marL="571500" indent="-571500">
              <a:buFont typeface="Arial" pitchFamily="34" charset="0"/>
              <a:buChar char="•"/>
            </a:pPr>
            <a:r>
              <a:rPr lang="cs-CZ" sz="4000" dirty="0"/>
              <a:t>555 v monostabilních obvodech</a:t>
            </a:r>
          </a:p>
          <a:p>
            <a:pPr marL="571500" indent="-571500">
              <a:buFont typeface="Arial" pitchFamily="34" charset="0"/>
              <a:buChar char="•"/>
            </a:pPr>
            <a:r>
              <a:rPr lang="cs-CZ" sz="4000" dirty="0"/>
              <a:t>555 v astabilních obvodech</a:t>
            </a:r>
          </a:p>
          <a:p>
            <a:pPr marL="571500" indent="-571500">
              <a:buFont typeface="Arial" pitchFamily="34" charset="0"/>
              <a:buChar char="•"/>
            </a:pPr>
            <a:r>
              <a:rPr lang="cs-CZ" sz="4000" dirty="0"/>
              <a:t>555 v bistabilních obvodech</a:t>
            </a:r>
          </a:p>
          <a:p>
            <a:pPr marL="571500" indent="-571500">
              <a:buFont typeface="Arial" pitchFamily="34" charset="0"/>
              <a:buChar char="•"/>
            </a:pPr>
            <a:endParaRPr lang="cs-CZ" sz="4000" dirty="0"/>
          </a:p>
        </p:txBody>
      </p:sp>
    </p:spTree>
    <p:extLst>
      <p:ext uri="{BB962C8B-B14F-4D97-AF65-F5344CB8AC3E}">
        <p14:creationId xmlns:p14="http://schemas.microsoft.com/office/powerpoint/2010/main" val="2945661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4</a:t>
            </a:fld>
            <a:endParaRPr lang="cs-CZ" dirty="0"/>
          </a:p>
        </p:txBody>
      </p:sp>
      <p:sp>
        <p:nvSpPr>
          <p:cNvPr id="9" name="Nadpis 8"/>
          <p:cNvSpPr>
            <a:spLocks noGrp="1"/>
          </p:cNvSpPr>
          <p:nvPr>
            <p:ph type="title"/>
          </p:nvPr>
        </p:nvSpPr>
        <p:spPr/>
        <p:txBody>
          <a:bodyPr/>
          <a:lstStyle/>
          <a:p>
            <a:r>
              <a:rPr lang="cs-CZ" dirty="0"/>
              <a:t>Monostabilní obvod</a:t>
            </a:r>
            <a:endParaRPr lang="cs-CZ" dirty="0">
              <a:ln w="0" cap="sq" cmpd="sng">
                <a:noFill/>
                <a:miter lim="800000"/>
              </a:ln>
              <a:effectLst/>
            </a:endParaRPr>
          </a:p>
        </p:txBody>
      </p:sp>
      <p:sp>
        <p:nvSpPr>
          <p:cNvPr id="5" name="Obdélník 4"/>
          <p:cNvSpPr/>
          <p:nvPr/>
        </p:nvSpPr>
        <p:spPr>
          <a:xfrm>
            <a:off x="323528" y="949155"/>
            <a:ext cx="8208912" cy="923330"/>
          </a:xfrm>
          <a:prstGeom prst="rect">
            <a:avLst/>
          </a:prstGeom>
        </p:spPr>
        <p:txBody>
          <a:bodyPr wrap="square">
            <a:spAutoFit/>
          </a:bodyPr>
          <a:lstStyle/>
          <a:p>
            <a:r>
              <a:rPr lang="cs-CZ" b="1" dirty="0"/>
              <a:t>555 monostable.MOV</a:t>
            </a:r>
          </a:p>
          <a:p>
            <a:r>
              <a:rPr lang="cs-CZ">
                <a:hlinkClick r:id="rId3"/>
              </a:rPr>
              <a:t>https://www.youtube.com/watch?v=zmUO9xLceEs</a:t>
            </a:r>
            <a:endParaRPr lang="cs-CZ"/>
          </a:p>
          <a:p>
            <a:endParaRPr lang="cs-CZ"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0737" y="2019300"/>
            <a:ext cx="6663809" cy="3785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5175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5</a:t>
            </a:fld>
            <a:endParaRPr lang="cs-CZ" dirty="0"/>
          </a:p>
        </p:txBody>
      </p:sp>
      <p:sp>
        <p:nvSpPr>
          <p:cNvPr id="5" name="Nadpis 4"/>
          <p:cNvSpPr>
            <a:spLocks noGrp="1"/>
          </p:cNvSpPr>
          <p:nvPr>
            <p:ph type="title"/>
          </p:nvPr>
        </p:nvSpPr>
        <p:spPr/>
        <p:txBody>
          <a:bodyPr/>
          <a:lstStyle/>
          <a:p>
            <a:r>
              <a:rPr lang="cs-CZ" dirty="0"/>
              <a:t>Monostabilní obvod</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1048" y="1124744"/>
            <a:ext cx="5622746" cy="5040560"/>
          </a:xfrm>
          <a:prstGeom prst="rect">
            <a:avLst/>
          </a:prstGeom>
          <a:solidFill>
            <a:schemeClr val="bg1"/>
          </a:solidFill>
          <a:ln>
            <a:noFill/>
          </a:ln>
          <a:effectLst/>
        </p:spPr>
      </p:pic>
      <p:sp>
        <p:nvSpPr>
          <p:cNvPr id="7" name="TextovéPole 6"/>
          <p:cNvSpPr txBox="1"/>
          <p:nvPr/>
        </p:nvSpPr>
        <p:spPr>
          <a:xfrm>
            <a:off x="107504" y="908720"/>
            <a:ext cx="3024336" cy="4247317"/>
          </a:xfrm>
          <a:prstGeom prst="rect">
            <a:avLst/>
          </a:prstGeom>
          <a:noFill/>
        </p:spPr>
        <p:txBody>
          <a:bodyPr wrap="square" rtlCol="0">
            <a:spAutoFit/>
          </a:bodyPr>
          <a:lstStyle/>
          <a:p>
            <a:r>
              <a:rPr lang="cs-CZ" dirty="0"/>
              <a:t>Impuls na vstupu TRIG nastartuje impuls úrovně 1 na výstupu OUT. </a:t>
            </a:r>
          </a:p>
          <a:p>
            <a:endParaRPr lang="cs-CZ" dirty="0"/>
          </a:p>
          <a:p>
            <a:r>
              <a:rPr lang="cs-CZ" dirty="0"/>
              <a:t>Kondenzátor C se nabíjí ze zdroje </a:t>
            </a:r>
            <a:r>
              <a:rPr lang="cs-CZ" dirty="0" err="1"/>
              <a:t>Vcc</a:t>
            </a:r>
            <a:r>
              <a:rPr lang="cs-CZ" dirty="0"/>
              <a:t> přes rezistor R.</a:t>
            </a:r>
          </a:p>
          <a:p>
            <a:endParaRPr lang="cs-CZ" dirty="0"/>
          </a:p>
          <a:p>
            <a:r>
              <a:rPr lang="cs-CZ" dirty="0"/>
              <a:t>Když se C nabije na napětí 2/3 </a:t>
            </a:r>
            <a:r>
              <a:rPr lang="cs-CZ" dirty="0" err="1"/>
              <a:t>Vcc</a:t>
            </a:r>
            <a:r>
              <a:rPr lang="cs-CZ" dirty="0"/>
              <a:t>, impuls na výstupu OUT skončí. </a:t>
            </a:r>
          </a:p>
          <a:p>
            <a:endParaRPr lang="cs-CZ" dirty="0"/>
          </a:p>
          <a:p>
            <a:r>
              <a:rPr lang="cs-CZ" dirty="0"/>
              <a:t>Výstup DIS vybije kondenzátor C a tím připraví obvod na další spouštěcí impuls.</a:t>
            </a:r>
          </a:p>
        </p:txBody>
      </p:sp>
    </p:spTree>
    <p:extLst>
      <p:ext uri="{BB962C8B-B14F-4D97-AF65-F5344CB8AC3E}">
        <p14:creationId xmlns:p14="http://schemas.microsoft.com/office/powerpoint/2010/main" val="1141847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6</a:t>
            </a:fld>
            <a:endParaRPr lang="cs-CZ" dirty="0"/>
          </a:p>
        </p:txBody>
      </p:sp>
      <p:sp>
        <p:nvSpPr>
          <p:cNvPr id="5" name="Nadpis 4"/>
          <p:cNvSpPr>
            <a:spLocks noGrp="1"/>
          </p:cNvSpPr>
          <p:nvPr>
            <p:ph type="title"/>
          </p:nvPr>
        </p:nvSpPr>
        <p:spPr/>
        <p:txBody>
          <a:bodyPr/>
          <a:lstStyle/>
          <a:p>
            <a:r>
              <a:rPr lang="cs-CZ" dirty="0"/>
              <a:t>Monostabilní obvod</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836712"/>
            <a:ext cx="3453973" cy="3096344"/>
          </a:xfrm>
          <a:prstGeom prst="rect">
            <a:avLst/>
          </a:prstGeom>
          <a:solidFill>
            <a:schemeClr val="bg1"/>
          </a:solidFill>
          <a:ln>
            <a:noFill/>
          </a:ln>
          <a:effectLst/>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1309" y="853840"/>
            <a:ext cx="5195187" cy="3007208"/>
          </a:xfrm>
          <a:prstGeom prst="rect">
            <a:avLst/>
          </a:prstGeom>
          <a:solidFill>
            <a:schemeClr val="bg1"/>
          </a:solidFill>
          <a:ln>
            <a:noFill/>
          </a:ln>
          <a:effectLst/>
        </p:spPr>
      </p:pic>
      <p:sp>
        <p:nvSpPr>
          <p:cNvPr id="9" name="TextovéPole 8"/>
          <p:cNvSpPr txBox="1"/>
          <p:nvPr/>
        </p:nvSpPr>
        <p:spPr>
          <a:xfrm>
            <a:off x="107504" y="4005064"/>
            <a:ext cx="9036496" cy="2308324"/>
          </a:xfrm>
          <a:prstGeom prst="rect">
            <a:avLst/>
          </a:prstGeom>
          <a:noFill/>
        </p:spPr>
        <p:txBody>
          <a:bodyPr wrap="square" rtlCol="0">
            <a:spAutoFit/>
          </a:bodyPr>
          <a:lstStyle/>
          <a:p>
            <a:r>
              <a:rPr lang="cs-CZ" dirty="0"/>
              <a:t>Impuls úrovně L na vstupu TRIG překlopí výstup dolního komparátoru do H. </a:t>
            </a:r>
          </a:p>
          <a:p>
            <a:pPr algn="r"/>
            <a:r>
              <a:rPr lang="cs-CZ" dirty="0"/>
              <a:t>Ten nahodí klopný obvod RS. </a:t>
            </a:r>
          </a:p>
          <a:p>
            <a:r>
              <a:rPr lang="cs-CZ" dirty="0"/>
              <a:t>Tím začne impuls úrovně H na výstupu OUT. </a:t>
            </a:r>
          </a:p>
          <a:p>
            <a:endParaRPr lang="cs-CZ" dirty="0"/>
          </a:p>
          <a:p>
            <a:r>
              <a:rPr lang="cs-CZ" dirty="0"/>
              <a:t>Když se kondenzátor C nabije na napětí 2/3 </a:t>
            </a:r>
            <a:r>
              <a:rPr lang="cs-CZ" dirty="0" err="1"/>
              <a:t>Vcc</a:t>
            </a:r>
            <a:r>
              <a:rPr lang="cs-CZ" dirty="0"/>
              <a:t>, horní komparátor se překlopí do H. </a:t>
            </a:r>
          </a:p>
          <a:p>
            <a:r>
              <a:rPr lang="cs-CZ" dirty="0"/>
              <a:t>Tím vynuluje klopný obvod RS a ukončí výstupní impuls.</a:t>
            </a:r>
          </a:p>
          <a:p>
            <a:endParaRPr lang="cs-CZ" dirty="0"/>
          </a:p>
          <a:p>
            <a:r>
              <a:rPr lang="cs-CZ" dirty="0"/>
              <a:t>Tranzistor T sepne a výstup DIS vybije kondenzátor C.</a:t>
            </a:r>
          </a:p>
        </p:txBody>
      </p:sp>
      <p:cxnSp>
        <p:nvCxnSpPr>
          <p:cNvPr id="7" name="Přímá spojnice se šipkou 6"/>
          <p:cNvCxnSpPr/>
          <p:nvPr/>
        </p:nvCxnSpPr>
        <p:spPr>
          <a:xfrm flipV="1">
            <a:off x="4211960" y="2924944"/>
            <a:ext cx="1152128" cy="1152128"/>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H="1" flipV="1">
            <a:off x="6660232" y="2204864"/>
            <a:ext cx="1368152" cy="2160240"/>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5796136" y="2060848"/>
            <a:ext cx="144016" cy="3168352"/>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312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7</a:t>
            </a:fld>
            <a:endParaRPr lang="cs-CZ" dirty="0"/>
          </a:p>
        </p:txBody>
      </p:sp>
      <p:sp>
        <p:nvSpPr>
          <p:cNvPr id="5" name="Nadpis 4"/>
          <p:cNvSpPr>
            <a:spLocks noGrp="1"/>
          </p:cNvSpPr>
          <p:nvPr>
            <p:ph type="title"/>
          </p:nvPr>
        </p:nvSpPr>
        <p:spPr/>
        <p:txBody>
          <a:bodyPr/>
          <a:lstStyle/>
          <a:p>
            <a:r>
              <a:rPr lang="cs-CZ" dirty="0"/>
              <a:t>Monostabilní obvod</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836712"/>
            <a:ext cx="3453973" cy="3096344"/>
          </a:xfrm>
          <a:prstGeom prst="rect">
            <a:avLst/>
          </a:prstGeom>
          <a:solidFill>
            <a:schemeClr val="bg1"/>
          </a:solidFill>
          <a:ln>
            <a:noFill/>
          </a:ln>
          <a:effectLst/>
        </p:spPr>
      </p:pic>
      <p:sp>
        <p:nvSpPr>
          <p:cNvPr id="9" name="TextovéPole 8"/>
          <p:cNvSpPr txBox="1"/>
          <p:nvPr/>
        </p:nvSpPr>
        <p:spPr>
          <a:xfrm>
            <a:off x="107504" y="4005064"/>
            <a:ext cx="9036496" cy="1200329"/>
          </a:xfrm>
          <a:prstGeom prst="rect">
            <a:avLst/>
          </a:prstGeom>
          <a:noFill/>
        </p:spPr>
        <p:txBody>
          <a:bodyPr wrap="square" rtlCol="0">
            <a:spAutoFit/>
          </a:bodyPr>
          <a:lstStyle/>
          <a:p>
            <a:r>
              <a:rPr lang="cs-CZ" dirty="0"/>
              <a:t>Impulsem úrovně L na vstupu TRIG se nastartuje impuls na výstupu OUT.</a:t>
            </a:r>
          </a:p>
          <a:p>
            <a:endParaRPr lang="cs-CZ" dirty="0"/>
          </a:p>
          <a:p>
            <a:r>
              <a:rPr lang="cs-CZ" dirty="0"/>
              <a:t>Když se C nabije, výstupní impuls se ukončí.</a:t>
            </a:r>
          </a:p>
          <a:p>
            <a:endParaRPr lang="cs-CZ"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852184"/>
            <a:ext cx="5211501" cy="2864848"/>
          </a:xfrm>
          <a:prstGeom prst="rect">
            <a:avLst/>
          </a:prstGeom>
          <a:solidFill>
            <a:schemeClr val="bg1"/>
          </a:solidFill>
          <a:ln>
            <a:noFill/>
          </a:ln>
          <a:effectLst/>
        </p:spPr>
      </p:pic>
      <p:cxnSp>
        <p:nvCxnSpPr>
          <p:cNvPr id="7" name="Přímá spojnice se šipkou 6"/>
          <p:cNvCxnSpPr/>
          <p:nvPr/>
        </p:nvCxnSpPr>
        <p:spPr>
          <a:xfrm flipV="1">
            <a:off x="3705493" y="2060848"/>
            <a:ext cx="1082531" cy="1944216"/>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H="1" flipV="1">
            <a:off x="5004048" y="3032956"/>
            <a:ext cx="2160240" cy="1044116"/>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2378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8</a:t>
            </a:fld>
            <a:endParaRPr lang="cs-CZ" dirty="0"/>
          </a:p>
        </p:txBody>
      </p:sp>
      <p:sp>
        <p:nvSpPr>
          <p:cNvPr id="5" name="Nadpis 4"/>
          <p:cNvSpPr>
            <a:spLocks noGrp="1"/>
          </p:cNvSpPr>
          <p:nvPr>
            <p:ph type="title"/>
          </p:nvPr>
        </p:nvSpPr>
        <p:spPr/>
        <p:txBody>
          <a:bodyPr/>
          <a:lstStyle/>
          <a:p>
            <a:r>
              <a:rPr lang="cs-CZ" dirty="0"/>
              <a:t>Monostabilní obvod</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836712"/>
            <a:ext cx="3453973" cy="3096344"/>
          </a:xfrm>
          <a:prstGeom prst="rect">
            <a:avLst/>
          </a:prstGeom>
          <a:solidFill>
            <a:schemeClr val="bg1"/>
          </a:solidFill>
          <a:ln>
            <a:noFill/>
          </a:ln>
          <a:effec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852184"/>
            <a:ext cx="5211501" cy="2864848"/>
          </a:xfrm>
          <a:prstGeom prst="rect">
            <a:avLst/>
          </a:prstGeom>
          <a:solidFill>
            <a:schemeClr val="bg1"/>
          </a:solidFill>
          <a:ln>
            <a:noFill/>
          </a:ln>
          <a:effectLst/>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841804"/>
            <a:ext cx="4511626" cy="2611532"/>
          </a:xfrm>
          <a:prstGeom prst="rect">
            <a:avLst/>
          </a:prstGeom>
          <a:solidFill>
            <a:schemeClr val="bg1"/>
          </a:solidFill>
          <a:ln>
            <a:noFill/>
          </a:ln>
          <a:effectLst/>
        </p:spPr>
      </p:pic>
      <p:sp>
        <p:nvSpPr>
          <p:cNvPr id="13" name="TextovéPole 12"/>
          <p:cNvSpPr txBox="1"/>
          <p:nvPr/>
        </p:nvSpPr>
        <p:spPr>
          <a:xfrm>
            <a:off x="107504" y="4005064"/>
            <a:ext cx="4320480" cy="2585323"/>
          </a:xfrm>
          <a:prstGeom prst="rect">
            <a:avLst/>
          </a:prstGeom>
          <a:noFill/>
        </p:spPr>
        <p:txBody>
          <a:bodyPr wrap="square" rtlCol="0">
            <a:spAutoFit/>
          </a:bodyPr>
          <a:lstStyle/>
          <a:p>
            <a:r>
              <a:rPr lang="cs-CZ" dirty="0"/>
              <a:t>Vstup TRIG nastartuje impuls na výstupu OUT.</a:t>
            </a:r>
          </a:p>
          <a:p>
            <a:endParaRPr lang="cs-CZ" dirty="0"/>
          </a:p>
          <a:p>
            <a:r>
              <a:rPr lang="cs-CZ" dirty="0"/>
              <a:t>Horní komparátor čeká, až jeho vstup THRES přesáhne horní rozhodovací úroveň, tj. 2/3 </a:t>
            </a:r>
            <a:r>
              <a:rPr lang="cs-CZ" dirty="0" err="1"/>
              <a:t>Vcc</a:t>
            </a:r>
            <a:r>
              <a:rPr lang="cs-CZ" dirty="0"/>
              <a:t>.</a:t>
            </a:r>
          </a:p>
          <a:p>
            <a:endParaRPr lang="cs-CZ" dirty="0"/>
          </a:p>
          <a:p>
            <a:r>
              <a:rPr lang="cs-CZ" dirty="0"/>
              <a:t>Pak vynuluje obvod RS </a:t>
            </a:r>
          </a:p>
          <a:p>
            <a:r>
              <a:rPr lang="cs-CZ" dirty="0"/>
              <a:t>a tím ukončí výstupní impuls.</a:t>
            </a:r>
          </a:p>
        </p:txBody>
      </p:sp>
    </p:spTree>
    <p:extLst>
      <p:ext uri="{BB962C8B-B14F-4D97-AF65-F5344CB8AC3E}">
        <p14:creationId xmlns:p14="http://schemas.microsoft.com/office/powerpoint/2010/main" val="2242651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datum 1"/>
          <p:cNvSpPr>
            <a:spLocks noGrp="1"/>
          </p:cNvSpPr>
          <p:nvPr>
            <p:ph type="dt" sz="half" idx="12"/>
          </p:nvPr>
        </p:nvSpPr>
        <p:spPr/>
        <p:txBody>
          <a:bodyPr/>
          <a:lstStyle/>
          <a:p>
            <a:pPr>
              <a:defRPr/>
            </a:pPr>
            <a:r>
              <a:rPr lang="cs-CZ"/>
              <a:t>Aplikace 555</a:t>
            </a:r>
            <a:endParaRPr lang="cs-CZ" dirty="0"/>
          </a:p>
        </p:txBody>
      </p:sp>
      <p:sp>
        <p:nvSpPr>
          <p:cNvPr id="3" name="Zástupný symbol pro zápatí 2"/>
          <p:cNvSpPr>
            <a:spLocks noGrp="1"/>
          </p:cNvSpPr>
          <p:nvPr>
            <p:ph type="ftr" sz="quarter" idx="13"/>
          </p:nvPr>
        </p:nvSpPr>
        <p:spPr/>
        <p:txBody>
          <a:bodyPr/>
          <a:lstStyle/>
          <a:p>
            <a:pPr algn="ctr">
              <a:defRPr/>
            </a:pPr>
            <a:r>
              <a:rPr lang="cs-CZ"/>
              <a:t>Logické obvody sekvenční</a:t>
            </a:r>
            <a:endParaRPr lang="cs-CZ" dirty="0"/>
          </a:p>
        </p:txBody>
      </p:sp>
      <p:sp>
        <p:nvSpPr>
          <p:cNvPr id="4" name="Zástupný symbol pro číslo snímku 3"/>
          <p:cNvSpPr>
            <a:spLocks noGrp="1"/>
          </p:cNvSpPr>
          <p:nvPr>
            <p:ph type="sldNum" sz="quarter" idx="14"/>
          </p:nvPr>
        </p:nvSpPr>
        <p:spPr/>
        <p:txBody>
          <a:bodyPr/>
          <a:lstStyle/>
          <a:p>
            <a:pPr>
              <a:defRPr/>
            </a:pPr>
            <a:fld id="{465E059B-0B95-4146-A791-BA354DFE510F}" type="slidenum">
              <a:rPr lang="cs-CZ" smtClean="0"/>
              <a:pPr>
                <a:defRPr/>
              </a:pPr>
              <a:t>9</a:t>
            </a:fld>
            <a:endParaRPr lang="cs-CZ" dirty="0"/>
          </a:p>
        </p:txBody>
      </p:sp>
      <p:sp>
        <p:nvSpPr>
          <p:cNvPr id="9" name="Nadpis 8"/>
          <p:cNvSpPr>
            <a:spLocks noGrp="1"/>
          </p:cNvSpPr>
          <p:nvPr>
            <p:ph type="title"/>
          </p:nvPr>
        </p:nvSpPr>
        <p:spPr/>
        <p:txBody>
          <a:bodyPr/>
          <a:lstStyle/>
          <a:p>
            <a:r>
              <a:rPr lang="cs-CZ" dirty="0">
                <a:ln w="0" cap="sq" cmpd="sng">
                  <a:noFill/>
                  <a:miter lim="800000"/>
                </a:ln>
                <a:effectLst/>
              </a:rPr>
              <a:t>Astabilní obvod</a:t>
            </a:r>
          </a:p>
        </p:txBody>
      </p:sp>
      <p:sp>
        <p:nvSpPr>
          <p:cNvPr id="5" name="Obdélník 4"/>
          <p:cNvSpPr/>
          <p:nvPr/>
        </p:nvSpPr>
        <p:spPr>
          <a:xfrm>
            <a:off x="323528" y="949155"/>
            <a:ext cx="8208912" cy="923330"/>
          </a:xfrm>
          <a:prstGeom prst="rect">
            <a:avLst/>
          </a:prstGeom>
        </p:spPr>
        <p:txBody>
          <a:bodyPr wrap="square">
            <a:spAutoFit/>
          </a:bodyPr>
          <a:lstStyle/>
          <a:p>
            <a:r>
              <a:rPr lang="cs-CZ" b="1" dirty="0"/>
              <a:t>555 astable.MOV </a:t>
            </a:r>
          </a:p>
          <a:p>
            <a:r>
              <a:rPr lang="cs-CZ" dirty="0">
                <a:hlinkClick r:id="rId3"/>
              </a:rPr>
              <a:t>https://www.youtube.com/watch?v=jEKbPiJihj8</a:t>
            </a:r>
            <a:endParaRPr lang="cs-CZ" dirty="0"/>
          </a:p>
          <a:p>
            <a:endParaRPr lang="cs-CZ"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2250" y="2028824"/>
            <a:ext cx="5338142" cy="41300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28171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Vlastní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lnDef>
      <a:spPr>
        <a:ln w="19050">
          <a:solidFill>
            <a:srgbClr val="0000FF"/>
          </a:solidFill>
          <a:tailEnd type="stealth" w="lg" len="lg"/>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8963</TotalTime>
  <Words>1195</Words>
  <Application>Microsoft Office PowerPoint</Application>
  <PresentationFormat>Předvádění na obrazovce (4:3)</PresentationFormat>
  <Paragraphs>193</Paragraphs>
  <Slides>19</Slides>
  <Notes>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19</vt:i4>
      </vt:variant>
    </vt:vector>
  </HeadingPairs>
  <TitlesOfParts>
    <vt:vector size="26" baseType="lpstr">
      <vt:lpstr>Arial</vt:lpstr>
      <vt:lpstr>Calibri</vt:lpstr>
      <vt:lpstr>Lucida Sans Unicode</vt:lpstr>
      <vt:lpstr>Verdana</vt:lpstr>
      <vt:lpstr>Wingdings 2</vt:lpstr>
      <vt:lpstr>Wingdings 3</vt:lpstr>
      <vt:lpstr>Shluk</vt:lpstr>
      <vt:lpstr>Prezentace aplikace PowerPoint</vt:lpstr>
      <vt:lpstr>Úvod</vt:lpstr>
      <vt:lpstr>Osnova</vt:lpstr>
      <vt:lpstr>Monostabilní obvod</vt:lpstr>
      <vt:lpstr>Monostabilní obvod</vt:lpstr>
      <vt:lpstr>Monostabilní obvod</vt:lpstr>
      <vt:lpstr>Monostabilní obvod</vt:lpstr>
      <vt:lpstr>Monostabilní obvod</vt:lpstr>
      <vt:lpstr>Astabilní obvod</vt:lpstr>
      <vt:lpstr>Astabilní obvod</vt:lpstr>
      <vt:lpstr>Astabilní obvod</vt:lpstr>
      <vt:lpstr>Astabilní obvod</vt:lpstr>
      <vt:lpstr>Astabilní obvod</vt:lpstr>
      <vt:lpstr>Bistabilní obvod</vt:lpstr>
      <vt:lpstr>Bistabilní obvod</vt:lpstr>
      <vt:lpstr>Bistabilní obvod</vt:lpstr>
      <vt:lpstr>Bistabilní obvod</vt:lpstr>
      <vt:lpstr>Použité zdroje</vt:lpstr>
      <vt:lpstr>What if</vt:lpstr>
    </vt:vector>
  </TitlesOfParts>
  <Company>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SPS</dc:creator>
  <cp:lastModifiedBy>Jaroslav Bernkopf</cp:lastModifiedBy>
  <cp:revision>422</cp:revision>
  <dcterms:created xsi:type="dcterms:W3CDTF">2011-08-12T09:23:29Z</dcterms:created>
  <dcterms:modified xsi:type="dcterms:W3CDTF">2024-05-13T08:43:43Z</dcterms:modified>
</cp:coreProperties>
</file>