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9" r:id="rId2"/>
    <p:sldId id="299" r:id="rId3"/>
    <p:sldId id="304" r:id="rId4"/>
    <p:sldId id="303" r:id="rId5"/>
    <p:sldId id="305" r:id="rId6"/>
    <p:sldId id="302" r:id="rId7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5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26. 4. 2018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26. 4. 2018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Časovač 555 - aplikace</a:t>
            </a:r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 smtClean="0"/>
              <a:t>Logické obvody sekvenční</a:t>
            </a: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 smtClean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Časovač 555 - aplikace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smtClean="0"/>
              <a:t>Logické obvody sekvenční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555_timer_IC" TargetMode="External"/><Relationship Id="rId2" Type="http://schemas.openxmlformats.org/officeDocument/2006/relationships/hyperlink" Target="http://www.morguefile.com/archive/display/336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13982"/>
              </p:ext>
            </p:extLst>
          </p:nvPr>
        </p:nvGraphicFramePr>
        <p:xfrm>
          <a:off x="1187624" y="1988840"/>
          <a:ext cx="6696744" cy="182991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/>
                <a:gridCol w="4946806"/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Logické obvody sekvenční, </a:t>
                      </a:r>
                      <a:r>
                        <a:rPr lang="cs-CZ" sz="1100" dirty="0" smtClean="0">
                          <a:effectLst/>
                        </a:rPr>
                        <a:t>vy_32_inovace_MA_41_08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 smtClean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výpočtů hodnot součástí pro zadané parametry obvodů s </a:t>
                      </a:r>
                      <a:r>
                        <a:rPr lang="cs-CZ" sz="11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časovačem 555</a:t>
                      </a:r>
                      <a:endParaRPr lang="cs-CZ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0572"/>
            <a:ext cx="3960441" cy="35503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Monostabilní obvod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Monostabilní obvod podle obrázku má délku kyvu T určenou vzorcem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𝑇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𝑅𝐶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</a:rPr>
                            <m:t>ln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⁡(3)</m:t>
                          </m:r>
                        </m:den>
                      </m:f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blipFill rotWithShape="1">
                <a:blip r:embed="rId3"/>
                <a:stretch>
                  <a:fillRect l="-347" t="-2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79512" y="1933381"/>
            <a:ext cx="4536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/>
              <a:t>Zjednodušte daný vzorec</a:t>
            </a:r>
            <a:r>
              <a:rPr lang="cs-CZ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Vypočtěte hodnoty součástí R a C pro dobu kyvu T = 1 ms.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79512" y="5151066"/>
                <a:ext cx="4536504" cy="10788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𝐶</m:t>
                      </m:r>
                      <m:r>
                        <a:rPr lang="cs-CZ" sz="16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16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dirty="0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itchFamily="34" charset="0"/>
                            </a:rPr>
                            <m:t>−7</m:t>
                          </m:r>
                        </m:sup>
                      </m:sSup>
                      <m:r>
                        <a:rPr lang="cs-CZ" sz="1600" b="0" i="1" dirty="0" smtClean="0">
                          <a:solidFill>
                            <a:schemeClr val="bg1"/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cs-CZ" sz="1600" b="1" i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600" i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= 0,1 </a:t>
                </a:r>
                <a:r>
                  <a:rPr lang="el-GR" sz="1600" i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cs-CZ" sz="1600" i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 = </a:t>
                </a:r>
                <a:r>
                  <a:rPr lang="cs-CZ" sz="1600" b="1" i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100 nF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151066"/>
                <a:ext cx="4536504" cy="1078885"/>
              </a:xfrm>
              <a:prstGeom prst="rect">
                <a:avLst/>
              </a:prstGeom>
              <a:blipFill rotWithShape="1">
                <a:blip r:embed="rId4"/>
                <a:stretch>
                  <a:fillRect b="-67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79512" y="2852936"/>
                <a:ext cx="4536504" cy="22981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cs-CZ" sz="1600" dirty="0" smtClean="0">
                    <a:solidFill>
                      <a:schemeClr val="bg1"/>
                    </a:solidFill>
                  </a:rPr>
                  <a:t>Přirozený logaritmus tří je roven</a:t>
                </a:r>
              </a:p>
              <a:p>
                <a:pPr algn="ctr"/>
                <a:r>
                  <a:rPr lang="cs-CZ" sz="1600" dirty="0" smtClean="0">
                    <a:solidFill>
                      <a:schemeClr val="bg1"/>
                    </a:solidFill>
                  </a:rPr>
                  <a:t>ln(3) = 1,099 ≈ 1,1 ≈ 1</a:t>
                </a:r>
              </a:p>
              <a:p>
                <a:pPr marL="324000"/>
                <a:r>
                  <a:rPr lang="cs-CZ" sz="1600" dirty="0" smtClean="0">
                    <a:solidFill>
                      <a:schemeClr val="bg1"/>
                    </a:solidFill>
                  </a:rPr>
                  <a:t>Vzorec je možno zjednodušit na</a:t>
                </a:r>
              </a:p>
              <a:p>
                <a:pPr algn="ctr"/>
                <a:r>
                  <a:rPr lang="cs-CZ" sz="1600" dirty="0">
                    <a:solidFill>
                      <a:schemeClr val="bg1"/>
                    </a:solidFill>
                  </a:rPr>
                  <a:t>T = </a:t>
                </a:r>
                <a:r>
                  <a:rPr lang="cs-CZ" sz="1600" dirty="0" smtClean="0">
                    <a:solidFill>
                      <a:schemeClr val="bg1"/>
                    </a:solidFill>
                  </a:rPr>
                  <a:t>RC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cs-CZ" sz="1600" dirty="0" smtClean="0">
                    <a:solidFill>
                      <a:schemeClr val="bg1"/>
                    </a:solidFill>
                  </a:rPr>
                  <a:t>Jednu hodnotu, R nebo C, musíme zvolit, druhou dopočítat. </a:t>
                </a:r>
              </a:p>
              <a:p>
                <a:pPr marL="324000"/>
                <a:r>
                  <a:rPr lang="cs-CZ" sz="1600" dirty="0" smtClean="0">
                    <a:solidFill>
                      <a:schemeClr val="bg1"/>
                    </a:solidFill>
                  </a:rPr>
                  <a:t>Zvolme „rozumnou“ hodnotu R = 10 k.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𝐶</m:t>
                      </m:r>
                      <m:r>
                        <a:rPr lang="cs-CZ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1600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52936"/>
                <a:ext cx="4536504" cy="2298130"/>
              </a:xfrm>
              <a:prstGeom prst="rect">
                <a:avLst/>
              </a:prstGeom>
              <a:blipFill rotWithShape="1">
                <a:blip r:embed="rId5"/>
                <a:stretch>
                  <a:fillRect l="-403" t="-7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88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1770572"/>
            <a:ext cx="3960441" cy="35503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Monostabilní obvod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Monostabilní obvod podle obrázku má délku kyvu T určenou vzorcem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𝑇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𝑅𝐶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</a:rPr>
                            <m:t>ln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⁡(3)</m:t>
                          </m:r>
                        </m:den>
                      </m:f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blipFill rotWithShape="1">
                <a:blip r:embed="rId3"/>
                <a:stretch>
                  <a:fillRect l="-347" t="-2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ovéPole 52"/>
              <p:cNvSpPr txBox="1"/>
              <p:nvPr/>
            </p:nvSpPr>
            <p:spPr>
              <a:xfrm>
                <a:off x="179512" y="5151066"/>
                <a:ext cx="4536504" cy="10788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r>
                        <a:rPr lang="cs-CZ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l-GR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cs-CZ" sz="16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cs-CZ" sz="16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cs-CZ" sz="1600" b="0" i="1" dirty="0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−7</m:t>
                          </m:r>
                        </m:sup>
                      </m:sSup>
                      <m:r>
                        <a:rPr lang="cs-CZ" sz="1600" b="0" i="1" dirty="0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𝐹</m:t>
                      </m:r>
                    </m:oMath>
                  </m:oMathPara>
                </a14:m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cs-CZ" sz="1600" b="1" i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cs-CZ" sz="1600" i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 = 0,1 </a:t>
                </a:r>
                <a:r>
                  <a:rPr lang="el-GR" sz="1600" i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μ</a:t>
                </a:r>
                <a:r>
                  <a:rPr lang="cs-CZ" sz="1600" i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F = </a:t>
                </a:r>
                <a:r>
                  <a:rPr lang="cs-CZ" sz="1600" b="1" i="1" dirty="0" smtClean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100 nF</a:t>
                </a:r>
              </a:p>
            </p:txBody>
          </p:sp>
        </mc:Choice>
        <mc:Fallback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151066"/>
                <a:ext cx="4536504" cy="1078885"/>
              </a:xfrm>
              <a:prstGeom prst="rect">
                <a:avLst/>
              </a:prstGeom>
              <a:blipFill rotWithShape="0">
                <a:blip r:embed="rId4"/>
                <a:stretch>
                  <a:fillRect b="-678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79512" y="1933381"/>
            <a:ext cx="4536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/>
              <a:t>Zjednodušte daný vzorec</a:t>
            </a:r>
            <a:r>
              <a:rPr lang="cs-CZ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Vypočtěte hodnoty součástí R a C pro dobu kyvu T = 1 ms.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79512" y="2852936"/>
                <a:ext cx="4536504" cy="22981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cs-CZ" sz="1600" dirty="0" smtClean="0">
                    <a:solidFill>
                      <a:srgbClr val="0000FF"/>
                    </a:solidFill>
                  </a:rPr>
                  <a:t>Přirozený logaritmus tří je roven</a:t>
                </a:r>
              </a:p>
              <a:p>
                <a:pPr algn="ctr"/>
                <a:r>
                  <a:rPr lang="cs-CZ" sz="1600" dirty="0" smtClean="0">
                    <a:solidFill>
                      <a:srgbClr val="0000FF"/>
                    </a:solidFill>
                  </a:rPr>
                  <a:t>ln(3) = 1,099 ≈ 1,1 ≈ 1</a:t>
                </a:r>
              </a:p>
              <a:p>
                <a:pPr marL="324000"/>
                <a:r>
                  <a:rPr lang="cs-CZ" sz="1600" dirty="0" smtClean="0">
                    <a:solidFill>
                      <a:srgbClr val="0000FF"/>
                    </a:solidFill>
                  </a:rPr>
                  <a:t>Vzorec je možno zjednodušit na</a:t>
                </a:r>
              </a:p>
              <a:p>
                <a:pPr algn="ctr"/>
                <a:r>
                  <a:rPr lang="cs-CZ" sz="1600" dirty="0">
                    <a:solidFill>
                      <a:srgbClr val="0000FF"/>
                    </a:solidFill>
                  </a:rPr>
                  <a:t>T ≈ </a:t>
                </a:r>
                <a:r>
                  <a:rPr lang="cs-CZ" sz="1600" dirty="0" smtClean="0">
                    <a:solidFill>
                      <a:srgbClr val="0000FF"/>
                    </a:solidFill>
                  </a:rPr>
                  <a:t>RC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cs-CZ" sz="1600" dirty="0" smtClean="0">
                    <a:solidFill>
                      <a:srgbClr val="0000FF"/>
                    </a:solidFill>
                  </a:rPr>
                  <a:t>Jednu hodnotu, R nebo C, musíme zvolit, druhou dopočítat. </a:t>
                </a:r>
              </a:p>
              <a:p>
                <a:pPr marL="324000"/>
                <a:r>
                  <a:rPr lang="cs-CZ" sz="1600" dirty="0" smtClean="0">
                    <a:solidFill>
                      <a:srgbClr val="0000FF"/>
                    </a:solidFill>
                  </a:rPr>
                  <a:t>Zvolme „rozumnou“ hodnotu R = 10 k.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cs-CZ" sz="1600" dirty="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852936"/>
                <a:ext cx="4536504" cy="2298130"/>
              </a:xfrm>
              <a:prstGeom prst="rect">
                <a:avLst/>
              </a:prstGeom>
              <a:blipFill rotWithShape="1">
                <a:blip r:embed="rId5"/>
                <a:stretch>
                  <a:fillRect l="-403" t="-79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81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82" y="1770572"/>
            <a:ext cx="4209315" cy="3674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stabilní obvod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Astabilní obvod podle obrázku má kmitočet f výstupního signálu určený vzorcem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𝑓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</a:rPr>
                            <m:t>C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∗(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2)</m:t>
                          </m:r>
                        </m:den>
                      </m:f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blipFill rotWithShape="1">
                <a:blip r:embed="rId3"/>
                <a:stretch>
                  <a:fillRect l="-347" t="-2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179512" y="2981638"/>
                <a:ext cx="4536504" cy="34340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−7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+2∗</m:t>
                          </m:r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−7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∗3</m:t>
                          </m:r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a:rPr lang="cs-CZ" sz="16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3∗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−7</m:t>
                                  </m:r>
                                </m:sup>
                              </m:s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3∗</m:t>
                          </m:r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>
                          <a:solidFill>
                            <a:schemeClr val="bg1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16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14</m:t>
                          </m:r>
                          <m:r>
                            <a:rPr lang="cs-CZ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3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𝟒𝟔𝟕</m:t>
                      </m:r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16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𝑯𝒛</m:t>
                      </m:r>
                    </m:oMath>
                  </m:oMathPara>
                </a14:m>
                <a:endParaRPr lang="cs-CZ" sz="1600" b="1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81638"/>
                <a:ext cx="4536504" cy="34340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79512" y="1772816"/>
            <a:ext cx="453650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Vypočtěte kmitočet f výstupního signálu pro hodnoty součástí </a:t>
            </a:r>
          </a:p>
          <a:p>
            <a:pPr algn="ctr"/>
            <a:r>
              <a:rPr lang="cs-CZ" sz="1600" dirty="0" smtClean="0"/>
              <a:t>R1 = R2 = 10 k </a:t>
            </a:r>
          </a:p>
          <a:p>
            <a:pPr algn="ctr"/>
            <a:r>
              <a:rPr lang="cs-CZ" sz="1600" dirty="0" smtClean="0"/>
              <a:t>C = 100 nF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530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82" y="1770572"/>
            <a:ext cx="4209315" cy="3674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stabilní obvod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/>
              <p:cNvSpPr txBox="1"/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Astabilní obvod podle obrázku má kmitočet f výstupního signálu určený vzorcem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</a:rPr>
                        <m:t>𝑓</m:t>
                      </m:r>
                      <m:r>
                        <a:rPr lang="cs-CZ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1600" b="0" i="0" smtClean="0">
                              <a:latin typeface="Cambria Math"/>
                            </a:rPr>
                            <m:t>C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∗(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1+2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2)</m:t>
                          </m:r>
                        </m:den>
                      </m:f>
                    </m:oMath>
                  </m:oMathPara>
                </a14:m>
                <a:endParaRPr lang="cs-CZ" sz="1600" dirty="0" smtClean="0"/>
              </a:p>
            </p:txBody>
          </p:sp>
        </mc:Choice>
        <mc:Fallback xmlns="">
          <p:sp>
            <p:nvSpPr>
              <p:cNvPr id="52" name="TextovéPole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836712"/>
                <a:ext cx="8784976" cy="844847"/>
              </a:xfrm>
              <a:prstGeom prst="rect">
                <a:avLst/>
              </a:prstGeom>
              <a:blipFill rotWithShape="1">
                <a:blip r:embed="rId3"/>
                <a:stretch>
                  <a:fillRect l="-347" t="-21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179512" y="2981638"/>
                <a:ext cx="4536504" cy="34340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100∗10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−9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∗(</m:t>
                          </m:r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+2∗</m:t>
                          </m:r>
                          <m:sSup>
                            <m:sSupPr>
                              <m:ctrlP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−7</m:t>
                              </m:r>
                            </m:sup>
                          </m:sSup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∗3</m:t>
                          </m:r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a:rPr lang="cs-CZ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3∗</m:t>
                          </m:r>
                          <m:sSup>
                            <m:sSupPr>
                              <m:ctrlP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cs-CZ" sz="16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cs-CZ" sz="1600" i="1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−7</m:t>
                                  </m:r>
                                </m:sup>
                              </m:s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∗</m:t>
                              </m:r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i="1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1,4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3∗</m:t>
                          </m:r>
                          <m:sSup>
                            <m:sSupPr>
                              <m:ctrlPr>
                                <a:rPr lang="cs-CZ" sz="16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cs-CZ" sz="1600" b="0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600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cs-CZ" sz="1600" i="1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1">
                          <a:solidFill>
                            <a:srgbClr val="0000FF"/>
                          </a:solidFill>
                          <a:latin typeface="Cambria Math"/>
                        </a:rPr>
                        <m:t>𝒇</m:t>
                      </m:r>
                      <m:r>
                        <a:rPr lang="cs-CZ" sz="1600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14</m:t>
                          </m:r>
                          <m:r>
                            <a:rPr lang="cs-CZ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00</m:t>
                          </m:r>
                        </m:num>
                        <m:den>
                          <m:r>
                            <a:rPr lang="cs-CZ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3</m:t>
                          </m:r>
                        </m:den>
                      </m:f>
                      <m:r>
                        <a:rPr lang="cs-CZ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𝟒𝟔𝟕</m:t>
                      </m:r>
                      <m:r>
                        <a:rPr lang="cs-CZ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𝑯𝒛</m:t>
                      </m:r>
                    </m:oMath>
                  </m:oMathPara>
                </a14:m>
                <a:endParaRPr lang="cs-CZ" sz="1600" b="1" i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81638"/>
                <a:ext cx="4536504" cy="34340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179512" y="1772816"/>
            <a:ext cx="453650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Vypočtěte kmitočet f výstupního signálu pro hodnoty součástí </a:t>
            </a:r>
          </a:p>
          <a:p>
            <a:pPr algn="ctr"/>
            <a:r>
              <a:rPr lang="cs-CZ" sz="1600" dirty="0" smtClean="0"/>
              <a:t>R1 = R2 = 10 k </a:t>
            </a:r>
          </a:p>
          <a:p>
            <a:pPr algn="ctr"/>
            <a:r>
              <a:rPr lang="cs-CZ" sz="1600" dirty="0" smtClean="0"/>
              <a:t>C = 100 nF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612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Časovač 555 - aplikace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 smtClean="0"/>
              <a:t>Logické obvody sekvenční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1124744"/>
            <a:ext cx="8856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Bernkopf Jaroslav, Ing: Číslicová technika. Valašské Meziříčí 1997 – 2013. Interní skripta ISŠ-COP Valašské Meziříčí</a:t>
            </a:r>
            <a:endParaRPr lang="cs-CZ" dirty="0" smtClean="0">
              <a:hlinkClick r:id="rId2"/>
            </a:endParaRPr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en.wikipedia.org/wiki/555_timer_IC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51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9558</TotalTime>
  <Words>373</Words>
  <Application>Microsoft Office PowerPoint</Application>
  <PresentationFormat>Předvádění na obrazovce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5" baseType="lpstr">
      <vt:lpstr>Arial</vt:lpstr>
      <vt:lpstr>Calibri</vt:lpstr>
      <vt:lpstr>Cambria Math</vt:lpstr>
      <vt:lpstr>Lucida Sans Unicode</vt:lpstr>
      <vt:lpstr>Times New Roman</vt:lpstr>
      <vt:lpstr>Verdana</vt:lpstr>
      <vt:lpstr>Wingdings 2</vt:lpstr>
      <vt:lpstr>Wingdings 3</vt:lpstr>
      <vt:lpstr>Shluk</vt:lpstr>
      <vt:lpstr>Prezentace aplikace PowerPoint</vt:lpstr>
      <vt:lpstr>Monostabilní obvod</vt:lpstr>
      <vt:lpstr>Monostabilní obvod</vt:lpstr>
      <vt:lpstr>Astabilní obvod</vt:lpstr>
      <vt:lpstr>Astabilní obvod</vt:lpstr>
      <vt:lpstr>Použité zdroje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441</cp:revision>
  <cp:lastPrinted>2018-04-25T08:30:46Z</cp:lastPrinted>
  <dcterms:created xsi:type="dcterms:W3CDTF">2011-08-12T09:23:29Z</dcterms:created>
  <dcterms:modified xsi:type="dcterms:W3CDTF">2018-04-26T06:02:59Z</dcterms:modified>
</cp:coreProperties>
</file>