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89" r:id="rId2"/>
    <p:sldId id="299" r:id="rId3"/>
    <p:sldId id="304" r:id="rId4"/>
    <p:sldId id="303" r:id="rId5"/>
    <p:sldId id="305" r:id="rId6"/>
    <p:sldId id="302" r:id="rId7"/>
  </p:sldIdLst>
  <p:sldSz cx="9144000" cy="6858000" type="screen4x3"/>
  <p:notesSz cx="6735763" cy="98663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20" autoAdjust="0"/>
  </p:normalViewPr>
  <p:slideViewPr>
    <p:cSldViewPr>
      <p:cViewPr varScale="1">
        <p:scale>
          <a:sx n="146" d="100"/>
          <a:sy n="146" d="100"/>
        </p:scale>
        <p:origin x="51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E0C44-E92D-455E-801C-5B4D42EC9B3B}" type="datetimeFigureOut">
              <a:rPr lang="cs-CZ"/>
              <a:pPr>
                <a:defRPr/>
              </a:pPr>
              <a:t>26. 4. 2018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2093FC-2938-41D2-8F01-DCBF2880F693}" type="datetimeFigureOut">
              <a:rPr lang="cs-CZ"/>
              <a:pPr>
                <a:defRPr/>
              </a:pPr>
              <a:t>26. 4. 2018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4" y="4935540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3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 smtClean="0"/>
              <a:t>Časovač 555 - aplikace</a:t>
            </a:r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 smtClean="0"/>
              <a:t>Logické obvody sekvenční</a:t>
            </a: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smtClean="0"/>
              <a:t>Časovač 555 - aplikace</a:t>
            </a:r>
            <a:endParaRPr lang="cs-CZ" dirty="0" smtClean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4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 smtClean="0"/>
              <a:t>Logické obvody sekvenční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1" y="6486229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 smtClean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5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6" y="6408740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 smtClean="0"/>
              <a:t>Časovač 555 - aplikace</a:t>
            </a: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4" y="6408740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 smtClean="0"/>
              <a:t>Logické obvody sekvenční</a:t>
            </a: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4" y="6408740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linskedumy.cz/" TargetMode="Externa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555_timer_IC" TargetMode="External"/><Relationship Id="rId2" Type="http://schemas.openxmlformats.org/officeDocument/2006/relationships/hyperlink" Target="http://www.morguefile.com/archive/display/3367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690" y="332656"/>
            <a:ext cx="5976620" cy="145923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013982"/>
              </p:ext>
            </p:extLst>
          </p:nvPr>
        </p:nvGraphicFramePr>
        <p:xfrm>
          <a:off x="1187624" y="1988840"/>
          <a:ext cx="6696744" cy="1829916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1749938"/>
                <a:gridCol w="4946806"/>
              </a:tblGrid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Číslo projektu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CZ.1.07/1.5.00/34.0514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5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Číslo a název šablony klíčové aktivity 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III/2 Inovace a zkvalitnění výuky prostřednictvím ICT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Tematická oblast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Logické obvody sekvenční, </a:t>
                      </a:r>
                      <a:r>
                        <a:rPr lang="cs-CZ" sz="1100" dirty="0" smtClean="0">
                          <a:effectLst/>
                        </a:rPr>
                        <a:t>vy_32_inovace_MA_41_08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Autor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Ing. Jaroslav Bernkopf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Ročník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2, 3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Obor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 – 41 – L/01 </a:t>
                      </a:r>
                      <a:r>
                        <a:rPr lang="cs-CZ" sz="1100" dirty="0" smtClean="0">
                          <a:effectLst/>
                        </a:rPr>
                        <a:t>Mechanik  elektrotechnik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Anotace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Pracovní list</a:t>
                      </a:r>
                      <a:r>
                        <a:rPr lang="cs-CZ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určený </a:t>
                      </a:r>
                      <a:r>
                        <a:rPr lang="cs-CZ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 procvičení výpočtů hodnot součástí pro zadané parametry obvodů s </a:t>
                      </a:r>
                      <a:r>
                        <a:rPr lang="cs-CZ" sz="11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časovačem 555</a:t>
                      </a:r>
                      <a:endParaRPr lang="cs-CZ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7" name="Obrázek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598" y="5803359"/>
            <a:ext cx="578485" cy="431800"/>
          </a:xfrm>
          <a:prstGeom prst="rect">
            <a:avLst/>
          </a:prstGeom>
        </p:spPr>
      </p:pic>
      <p:pic>
        <p:nvPicPr>
          <p:cNvPr id="8" name="Obrázek 7" descr="https://encrypted-tbn3.google.com/images?q=tbn:ANd9GcT7wLoGNaVZUxqyzsY44S6VPPDwqx14gJmiTpg-r8oG3DyJvNEB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805264"/>
            <a:ext cx="1272540" cy="4318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bdélník 8"/>
          <p:cNvSpPr/>
          <p:nvPr/>
        </p:nvSpPr>
        <p:spPr>
          <a:xfrm>
            <a:off x="3165685" y="5867732"/>
            <a:ext cx="2860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u="sng" dirty="0">
                <a:hlinkClick r:id="rId5"/>
              </a:rPr>
              <a:t>http://www.zlinskedumy.cz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12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39" y="1770572"/>
            <a:ext cx="3960441" cy="355037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Časovač 555 - aplikace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Logické obvody sekvenční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Monostabilní obvod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ovéPole 51"/>
              <p:cNvSpPr txBox="1"/>
              <p:nvPr/>
            </p:nvSpPr>
            <p:spPr>
              <a:xfrm>
                <a:off x="179512" y="836712"/>
                <a:ext cx="8784976" cy="84484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cs-CZ" sz="1600" dirty="0" smtClean="0"/>
                  <a:t>Monostabilní obvod podle obrázku má délku kyvu T určenou vzorcem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/>
                        </a:rPr>
                        <m:t>𝑇</m:t>
                      </m:r>
                      <m:r>
                        <a:rPr lang="cs-CZ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latin typeface="Cambria Math"/>
                            </a:rPr>
                            <m:t>𝑅𝐶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1600" b="0" i="0" smtClean="0">
                              <a:latin typeface="Cambria Math"/>
                            </a:rPr>
                            <m:t>ln</m:t>
                          </m:r>
                          <m:r>
                            <a:rPr lang="cs-CZ" sz="1600" b="0" i="1" smtClean="0">
                              <a:latin typeface="Cambria Math"/>
                            </a:rPr>
                            <m:t>⁡(3)</m:t>
                          </m:r>
                        </m:den>
                      </m:f>
                    </m:oMath>
                  </m:oMathPara>
                </a14:m>
                <a:endParaRPr lang="cs-CZ" sz="1600" dirty="0" smtClean="0"/>
              </a:p>
            </p:txBody>
          </p:sp>
        </mc:Choice>
        <mc:Fallback xmlns="">
          <p:sp>
            <p:nvSpPr>
              <p:cNvPr id="52" name="TextovéPole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836712"/>
                <a:ext cx="8784976" cy="844847"/>
              </a:xfrm>
              <a:prstGeom prst="rect">
                <a:avLst/>
              </a:prstGeom>
              <a:blipFill rotWithShape="1">
                <a:blip r:embed="rId3"/>
                <a:stretch>
                  <a:fillRect l="-347" t="-21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ovéPole 9"/>
          <p:cNvSpPr txBox="1"/>
          <p:nvPr/>
        </p:nvSpPr>
        <p:spPr>
          <a:xfrm>
            <a:off x="179512" y="1933381"/>
            <a:ext cx="453650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sz="1600" dirty="0"/>
              <a:t>Zjednodušte daný vzorec</a:t>
            </a:r>
            <a:r>
              <a:rPr lang="cs-CZ" sz="16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dirty="0" smtClean="0"/>
              <a:t>Vypočtěte hodnoty součástí R a C pro dobu kyvu T = 1 ms.</a:t>
            </a:r>
            <a:endParaRPr lang="cs-CZ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179512" y="5151066"/>
                <a:ext cx="4536504" cy="107888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𝐶</m:t>
                      </m:r>
                      <m:r>
                        <a:rPr lang="cs-CZ" sz="16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1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6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sz="16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6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  <m:r>
                        <a:rPr lang="cs-CZ" sz="16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sz="1600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cs-CZ" sz="1600" b="0" i="1" dirty="0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cs-CZ" sz="1600" b="0" i="1" dirty="0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−7</m:t>
                          </m:r>
                        </m:sup>
                      </m:sSup>
                      <m:r>
                        <a:rPr lang="cs-CZ" sz="1600" b="0" i="1" dirty="0" smtClean="0">
                          <a:solidFill>
                            <a:schemeClr val="bg1"/>
                          </a:solidFill>
                          <a:latin typeface="Cambria Math"/>
                          <a:cs typeface="Arial" pitchFamily="34" charset="0"/>
                        </a:rPr>
                        <m:t>𝐹</m:t>
                      </m:r>
                    </m:oMath>
                  </m:oMathPara>
                </a14:m>
                <a:endParaRPr lang="cs-CZ" sz="1600" i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cs-CZ" sz="1600" i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cs-CZ" sz="1600" b="1" i="1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cs-CZ" sz="1600" i="1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= 0,1 </a:t>
                </a:r>
                <a:r>
                  <a:rPr lang="el-GR" sz="1600" i="1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μ</a:t>
                </a:r>
                <a:r>
                  <a:rPr lang="cs-CZ" sz="1600" i="1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F = </a:t>
                </a:r>
                <a:r>
                  <a:rPr lang="cs-CZ" sz="1600" b="1" i="1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100 nF</a:t>
                </a: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5151066"/>
                <a:ext cx="4536504" cy="1078885"/>
              </a:xfrm>
              <a:prstGeom prst="rect">
                <a:avLst/>
              </a:prstGeom>
              <a:blipFill rotWithShape="1">
                <a:blip r:embed="rId4"/>
                <a:stretch>
                  <a:fillRect b="-678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179512" y="2852936"/>
                <a:ext cx="4536504" cy="229813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+mj-lt"/>
                  <a:buAutoNum type="arabicPeriod"/>
                </a:pPr>
                <a:r>
                  <a:rPr lang="cs-CZ" sz="1600" dirty="0" smtClean="0">
                    <a:solidFill>
                      <a:schemeClr val="bg1"/>
                    </a:solidFill>
                  </a:rPr>
                  <a:t>Přirozený logaritmus tří je roven</a:t>
                </a:r>
              </a:p>
              <a:p>
                <a:pPr algn="ctr"/>
                <a:r>
                  <a:rPr lang="cs-CZ" sz="1600" dirty="0" smtClean="0">
                    <a:solidFill>
                      <a:schemeClr val="bg1"/>
                    </a:solidFill>
                  </a:rPr>
                  <a:t>ln(3) = 1,099 ≈ 1,1 ≈ 1</a:t>
                </a:r>
              </a:p>
              <a:p>
                <a:pPr marL="324000"/>
                <a:r>
                  <a:rPr lang="cs-CZ" sz="1600" dirty="0" smtClean="0">
                    <a:solidFill>
                      <a:schemeClr val="bg1"/>
                    </a:solidFill>
                  </a:rPr>
                  <a:t>Vzorec je možno zjednodušit na</a:t>
                </a:r>
              </a:p>
              <a:p>
                <a:pPr algn="ctr"/>
                <a:r>
                  <a:rPr lang="cs-CZ" sz="1600" dirty="0">
                    <a:solidFill>
                      <a:schemeClr val="bg1"/>
                    </a:solidFill>
                  </a:rPr>
                  <a:t>T = </a:t>
                </a:r>
                <a:r>
                  <a:rPr lang="cs-CZ" sz="1600" dirty="0" smtClean="0">
                    <a:solidFill>
                      <a:schemeClr val="bg1"/>
                    </a:solidFill>
                  </a:rPr>
                  <a:t>RC</a:t>
                </a:r>
              </a:p>
              <a:p>
                <a:pPr marL="342900" indent="-342900">
                  <a:buFont typeface="+mj-lt"/>
                  <a:buAutoNum type="arabicPeriod" startAt="2"/>
                </a:pPr>
                <a:r>
                  <a:rPr lang="cs-CZ" sz="1600" dirty="0" smtClean="0">
                    <a:solidFill>
                      <a:schemeClr val="bg1"/>
                    </a:solidFill>
                  </a:rPr>
                  <a:t>Jednu hodnotu, R nebo C, musíme zvolit, druhou dopočítat. </a:t>
                </a:r>
              </a:p>
              <a:p>
                <a:pPr marL="324000"/>
                <a:r>
                  <a:rPr lang="cs-CZ" sz="1600" dirty="0" smtClean="0">
                    <a:solidFill>
                      <a:schemeClr val="bg1"/>
                    </a:solidFill>
                  </a:rPr>
                  <a:t>Zvolme „rozumnou“ hodnotu R = 10 k.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𝐶</m:t>
                      </m:r>
                      <m:r>
                        <a:rPr lang="cs-CZ" sz="16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𝑇</m:t>
                          </m:r>
                        </m:num>
                        <m:den>
                          <m:r>
                            <a:rPr lang="cs-CZ" sz="16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cs-CZ" sz="1600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852936"/>
                <a:ext cx="4536504" cy="2298130"/>
              </a:xfrm>
              <a:prstGeom prst="rect">
                <a:avLst/>
              </a:prstGeom>
              <a:blipFill rotWithShape="1">
                <a:blip r:embed="rId5"/>
                <a:stretch>
                  <a:fillRect l="-403" t="-79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788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39" y="1770572"/>
            <a:ext cx="3960441" cy="355037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Časovač 555 - aplikace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Logické obvody sekvenční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Monostabilní obvod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ovéPole 51"/>
              <p:cNvSpPr txBox="1"/>
              <p:nvPr/>
            </p:nvSpPr>
            <p:spPr>
              <a:xfrm>
                <a:off x="179512" y="836712"/>
                <a:ext cx="8784976" cy="84484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cs-CZ" sz="1600" dirty="0" smtClean="0"/>
                  <a:t>Monostabilní obvod podle obrázku má délku kyvu T určenou vzorcem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/>
                        </a:rPr>
                        <m:t>𝑇</m:t>
                      </m:r>
                      <m:r>
                        <a:rPr lang="cs-CZ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latin typeface="Cambria Math"/>
                            </a:rPr>
                            <m:t>𝑅𝐶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1600" b="0" i="0" smtClean="0">
                              <a:latin typeface="Cambria Math"/>
                            </a:rPr>
                            <m:t>ln</m:t>
                          </m:r>
                          <m:r>
                            <a:rPr lang="cs-CZ" sz="1600" b="0" i="1" smtClean="0">
                              <a:latin typeface="Cambria Math"/>
                            </a:rPr>
                            <m:t>⁡(3)</m:t>
                          </m:r>
                        </m:den>
                      </m:f>
                    </m:oMath>
                  </m:oMathPara>
                </a14:m>
                <a:endParaRPr lang="cs-CZ" sz="1600" dirty="0" smtClean="0"/>
              </a:p>
            </p:txBody>
          </p:sp>
        </mc:Choice>
        <mc:Fallback xmlns="">
          <p:sp>
            <p:nvSpPr>
              <p:cNvPr id="52" name="TextovéPole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836712"/>
                <a:ext cx="8784976" cy="844847"/>
              </a:xfrm>
              <a:prstGeom prst="rect">
                <a:avLst/>
              </a:prstGeom>
              <a:blipFill rotWithShape="1">
                <a:blip r:embed="rId3"/>
                <a:stretch>
                  <a:fillRect l="-347" t="-21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ovéPole 52"/>
              <p:cNvSpPr txBox="1"/>
              <p:nvPr/>
            </p:nvSpPr>
            <p:spPr>
              <a:xfrm>
                <a:off x="179512" y="5151066"/>
                <a:ext cx="4536504" cy="107888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𝐶</m:t>
                      </m:r>
                      <m:r>
                        <a:rPr lang="cs-CZ" sz="160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6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cs-CZ" sz="1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num>
                        <m:den>
                          <m:r>
                            <a:rPr lang="cs-CZ" sz="1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cs-CZ" sz="1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l-GR" sz="1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Ω</m:t>
                          </m:r>
                        </m:den>
                      </m:f>
                      <m:r>
                        <a:rPr lang="cs-CZ" sz="1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16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−3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sz="16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  <m:r>
                        <a:rPr lang="cs-CZ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sz="160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cs-CZ" sz="1600" b="0" i="1" dirty="0" smtClean="0">
                              <a:solidFill>
                                <a:srgbClr val="0000FF"/>
                              </a:solidFill>
                              <a:latin typeface="Cambria Math"/>
                              <a:cs typeface="Arial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cs-CZ" sz="1600" b="0" i="1" dirty="0" smtClean="0">
                              <a:solidFill>
                                <a:srgbClr val="0000FF"/>
                              </a:solidFill>
                              <a:latin typeface="Cambria Math"/>
                              <a:cs typeface="Arial" pitchFamily="34" charset="0"/>
                            </a:rPr>
                            <m:t>−7</m:t>
                          </m:r>
                        </m:sup>
                      </m:sSup>
                      <m:r>
                        <a:rPr lang="cs-CZ" sz="1600" b="0" i="1" dirty="0" smtClean="0">
                          <a:solidFill>
                            <a:srgbClr val="0000FF"/>
                          </a:solidFill>
                          <a:latin typeface="Cambria Math"/>
                          <a:cs typeface="Arial" pitchFamily="34" charset="0"/>
                        </a:rPr>
                        <m:t>𝐹</m:t>
                      </m:r>
                    </m:oMath>
                  </m:oMathPara>
                </a14:m>
                <a:endParaRPr lang="cs-CZ" sz="1600" i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cs-CZ" sz="1600" i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cs-CZ" sz="1600" b="1" i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cs-CZ" sz="1600" i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 = 0,1 </a:t>
                </a:r>
                <a:r>
                  <a:rPr lang="el-GR" sz="1600" i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μ</a:t>
                </a:r>
                <a:r>
                  <a:rPr lang="cs-CZ" sz="1600" i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F = </a:t>
                </a:r>
                <a:r>
                  <a:rPr lang="cs-CZ" sz="1600" b="1" i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100 nF</a:t>
                </a:r>
              </a:p>
            </p:txBody>
          </p:sp>
        </mc:Choice>
        <mc:Fallback>
          <p:sp>
            <p:nvSpPr>
              <p:cNvPr id="53" name="TextovéPole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5151066"/>
                <a:ext cx="4536504" cy="1078885"/>
              </a:xfrm>
              <a:prstGeom prst="rect">
                <a:avLst/>
              </a:prstGeom>
              <a:blipFill rotWithShape="0">
                <a:blip r:embed="rId4"/>
                <a:stretch>
                  <a:fillRect b="-678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ovéPole 9"/>
          <p:cNvSpPr txBox="1"/>
          <p:nvPr/>
        </p:nvSpPr>
        <p:spPr>
          <a:xfrm>
            <a:off x="179512" y="1933381"/>
            <a:ext cx="453650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sz="1600" dirty="0"/>
              <a:t>Zjednodušte daný vzorec</a:t>
            </a:r>
            <a:r>
              <a:rPr lang="cs-CZ" sz="16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dirty="0" smtClean="0"/>
              <a:t>Vypočtěte hodnoty součástí R a C pro dobu kyvu T = 1 ms.</a:t>
            </a:r>
            <a:endParaRPr lang="cs-CZ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179512" y="2852936"/>
                <a:ext cx="4536504" cy="229813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+mj-lt"/>
                  <a:buAutoNum type="arabicPeriod"/>
                </a:pPr>
                <a:r>
                  <a:rPr lang="cs-CZ" sz="1600" dirty="0" smtClean="0">
                    <a:solidFill>
                      <a:srgbClr val="0000FF"/>
                    </a:solidFill>
                  </a:rPr>
                  <a:t>Přirozený logaritmus tří je roven</a:t>
                </a:r>
              </a:p>
              <a:p>
                <a:pPr algn="ctr"/>
                <a:r>
                  <a:rPr lang="cs-CZ" sz="1600" dirty="0" smtClean="0">
                    <a:solidFill>
                      <a:srgbClr val="0000FF"/>
                    </a:solidFill>
                  </a:rPr>
                  <a:t>ln(3) = 1,099 ≈ 1,1 ≈ 1</a:t>
                </a:r>
              </a:p>
              <a:p>
                <a:pPr marL="324000"/>
                <a:r>
                  <a:rPr lang="cs-CZ" sz="1600" dirty="0" smtClean="0">
                    <a:solidFill>
                      <a:srgbClr val="0000FF"/>
                    </a:solidFill>
                  </a:rPr>
                  <a:t>Vzorec je možno zjednodušit na</a:t>
                </a:r>
              </a:p>
              <a:p>
                <a:pPr algn="ctr"/>
                <a:r>
                  <a:rPr lang="cs-CZ" sz="1600" dirty="0">
                    <a:solidFill>
                      <a:srgbClr val="0000FF"/>
                    </a:solidFill>
                  </a:rPr>
                  <a:t>T ≈ </a:t>
                </a:r>
                <a:r>
                  <a:rPr lang="cs-CZ" sz="1600" dirty="0" smtClean="0">
                    <a:solidFill>
                      <a:srgbClr val="0000FF"/>
                    </a:solidFill>
                  </a:rPr>
                  <a:t>RC</a:t>
                </a:r>
              </a:p>
              <a:p>
                <a:pPr marL="342900" indent="-342900">
                  <a:buFont typeface="+mj-lt"/>
                  <a:buAutoNum type="arabicPeriod" startAt="2"/>
                </a:pPr>
                <a:r>
                  <a:rPr lang="cs-CZ" sz="1600" dirty="0" smtClean="0">
                    <a:solidFill>
                      <a:srgbClr val="0000FF"/>
                    </a:solidFill>
                  </a:rPr>
                  <a:t>Jednu hodnotu, R nebo C, musíme zvolit, druhou dopočítat. </a:t>
                </a:r>
              </a:p>
              <a:p>
                <a:pPr marL="324000"/>
                <a:r>
                  <a:rPr lang="cs-CZ" sz="1600" dirty="0" smtClean="0">
                    <a:solidFill>
                      <a:srgbClr val="0000FF"/>
                    </a:solidFill>
                  </a:rPr>
                  <a:t>Zvolme „rozumnou“ hodnotu R = 10 k.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𝐶</m:t>
                      </m:r>
                      <m:r>
                        <a:rPr lang="cs-CZ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𝑇</m:t>
                          </m:r>
                        </m:num>
                        <m:den>
                          <m:r>
                            <a:rPr lang="cs-CZ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cs-CZ" sz="1600" dirty="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852936"/>
                <a:ext cx="4536504" cy="2298130"/>
              </a:xfrm>
              <a:prstGeom prst="rect">
                <a:avLst/>
              </a:prstGeom>
              <a:blipFill rotWithShape="1">
                <a:blip r:embed="rId5"/>
                <a:stretch>
                  <a:fillRect l="-403" t="-79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816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982" y="1770572"/>
            <a:ext cx="4209315" cy="36746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Časovač 555 - aplikace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Logické obvody sekvenční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</a:t>
            </a:r>
            <a:r>
              <a:rPr lang="cs-CZ" dirty="0" smtClean="0"/>
              <a:t>stabilní obvod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ovéPole 51"/>
              <p:cNvSpPr txBox="1"/>
              <p:nvPr/>
            </p:nvSpPr>
            <p:spPr>
              <a:xfrm>
                <a:off x="179512" y="836712"/>
                <a:ext cx="8784976" cy="84484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cs-CZ" sz="1600" dirty="0" smtClean="0"/>
                  <a:t>Astabilní obvod podle obrázku má kmitočet f výstupního signálu určený vzorcem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/>
                        </a:rPr>
                        <m:t>𝑓</m:t>
                      </m:r>
                      <m:r>
                        <a:rPr lang="cs-CZ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latin typeface="Cambria Math"/>
                            </a:rPr>
                            <m:t>1,4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1600" b="0" i="0" smtClean="0">
                              <a:latin typeface="Cambria Math"/>
                            </a:rPr>
                            <m:t>C</m:t>
                          </m:r>
                          <m:r>
                            <a:rPr lang="cs-CZ" sz="1600" b="0" i="1" smtClean="0">
                              <a:latin typeface="Cambria Math"/>
                            </a:rPr>
                            <m:t>∗(</m:t>
                          </m:r>
                          <m:r>
                            <a:rPr lang="cs-CZ" sz="16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cs-CZ" sz="1600" b="0" i="1" smtClean="0">
                              <a:latin typeface="Cambria Math"/>
                            </a:rPr>
                            <m:t>1+2</m:t>
                          </m:r>
                          <m:r>
                            <a:rPr lang="cs-CZ" sz="16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cs-CZ" sz="1600" b="0" i="1" smtClean="0">
                              <a:latin typeface="Cambria Math"/>
                            </a:rPr>
                            <m:t>2)</m:t>
                          </m:r>
                        </m:den>
                      </m:f>
                    </m:oMath>
                  </m:oMathPara>
                </a14:m>
                <a:endParaRPr lang="cs-CZ" sz="1600" dirty="0" smtClean="0"/>
              </a:p>
            </p:txBody>
          </p:sp>
        </mc:Choice>
        <mc:Fallback xmlns="">
          <p:sp>
            <p:nvSpPr>
              <p:cNvPr id="52" name="TextovéPole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836712"/>
                <a:ext cx="8784976" cy="844847"/>
              </a:xfrm>
              <a:prstGeom prst="rect">
                <a:avLst/>
              </a:prstGeom>
              <a:blipFill rotWithShape="1">
                <a:blip r:embed="rId3"/>
                <a:stretch>
                  <a:fillRect l="-347" t="-21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ovéPole 52"/>
              <p:cNvSpPr txBox="1"/>
              <p:nvPr/>
            </p:nvSpPr>
            <p:spPr>
              <a:xfrm>
                <a:off x="179512" y="2981638"/>
                <a:ext cx="4536504" cy="343401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𝑓</m:t>
                      </m:r>
                      <m:r>
                        <a:rPr lang="cs-CZ" sz="16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1,4</m:t>
                          </m:r>
                        </m:num>
                        <m:den>
                          <m:sSup>
                            <m:sSupPr>
                              <m:ctrlPr>
                                <a:rPr lang="cs-CZ" sz="16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6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−7</m:t>
                              </m:r>
                            </m:sup>
                          </m:sSup>
                          <m:r>
                            <a:rPr lang="cs-CZ" sz="16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cs-CZ" sz="1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6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cs-CZ" sz="16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+2∗</m:t>
                          </m:r>
                          <m:sSup>
                            <m:sSupPr>
                              <m:ctrlPr>
                                <a:rPr lang="cs-CZ" sz="1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6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cs-CZ" sz="16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cs-CZ" sz="1600" i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cs-CZ" sz="1600" i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i="1">
                          <a:solidFill>
                            <a:schemeClr val="bg1"/>
                          </a:solidFill>
                          <a:latin typeface="Cambria Math"/>
                        </a:rPr>
                        <m:t>𝑓</m:t>
                      </m:r>
                      <m:r>
                        <a:rPr lang="cs-CZ" sz="1600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1,4</m:t>
                          </m:r>
                        </m:num>
                        <m:den>
                          <m:sSup>
                            <m:sSupPr>
                              <m:ctrlPr>
                                <a:rPr lang="cs-CZ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6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−7</m:t>
                              </m:r>
                            </m:sup>
                          </m:sSup>
                          <m:r>
                            <a:rPr lang="cs-CZ" sz="16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∗3</m:t>
                          </m:r>
                          <m:r>
                            <a:rPr lang="cs-CZ" sz="16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∗</m:t>
                          </m:r>
                          <m:sSup>
                            <m:sSupPr>
                              <m:ctrlPr>
                                <a:rPr lang="cs-CZ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6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1600" i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cs-CZ" sz="1600" i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i="1">
                          <a:solidFill>
                            <a:schemeClr val="bg1"/>
                          </a:solidFill>
                          <a:latin typeface="Cambria Math"/>
                        </a:rPr>
                        <m:t>𝑓</m:t>
                      </m:r>
                      <m:r>
                        <a:rPr lang="cs-CZ" sz="1600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1,4</m:t>
                          </m:r>
                        </m:num>
                        <m:den>
                          <m:r>
                            <a:rPr lang="cs-CZ" sz="160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cs-CZ" sz="16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3∗</m:t>
                          </m:r>
                          <m:sSup>
                            <m:sSupPr>
                              <m:ctrlPr>
                                <a:rPr lang="cs-CZ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cs-CZ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600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cs-CZ" sz="1600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−7</m:t>
                                  </m:r>
                                </m:sup>
                              </m:sSup>
                              <m:r>
                                <a:rPr lang="cs-CZ" sz="16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∗</m:t>
                              </m:r>
                              <m:r>
                                <a:rPr lang="cs-CZ" sz="16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1600" i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cs-CZ" sz="1600" i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i="1">
                          <a:solidFill>
                            <a:schemeClr val="bg1"/>
                          </a:solidFill>
                          <a:latin typeface="Cambria Math"/>
                        </a:rPr>
                        <m:t>𝑓</m:t>
                      </m:r>
                      <m:r>
                        <a:rPr lang="cs-CZ" sz="1600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1,4</m:t>
                          </m:r>
                        </m:num>
                        <m:den>
                          <m:r>
                            <a:rPr lang="cs-CZ" sz="16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3∗</m:t>
                          </m:r>
                          <m:sSup>
                            <m:sSupPr>
                              <m:ctrlPr>
                                <a:rPr lang="cs-CZ" sz="16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6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1600" i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cs-CZ" sz="1600" i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1" i="1">
                          <a:solidFill>
                            <a:schemeClr val="bg1"/>
                          </a:solidFill>
                          <a:latin typeface="Cambria Math"/>
                        </a:rPr>
                        <m:t>𝒇</m:t>
                      </m:r>
                      <m:r>
                        <a:rPr lang="cs-CZ" sz="1600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14</m:t>
                          </m:r>
                          <m:r>
                            <a:rPr lang="cs-CZ" sz="16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00</m:t>
                          </m:r>
                        </m:num>
                        <m:den>
                          <m:r>
                            <a:rPr lang="cs-CZ" sz="16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3</m:t>
                          </m:r>
                        </m:den>
                      </m:f>
                      <m:r>
                        <a:rPr lang="cs-CZ" sz="16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16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𝟒𝟔𝟕</m:t>
                      </m:r>
                      <m:r>
                        <a:rPr lang="cs-CZ" sz="16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16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𝑯𝒛</m:t>
                      </m:r>
                    </m:oMath>
                  </m:oMathPara>
                </a14:m>
                <a:endParaRPr lang="cs-CZ" sz="1600" b="1" i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3" name="TextovéPole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981638"/>
                <a:ext cx="4536504" cy="343401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ovéPole 9"/>
          <p:cNvSpPr txBox="1"/>
          <p:nvPr/>
        </p:nvSpPr>
        <p:spPr>
          <a:xfrm>
            <a:off x="179512" y="1772816"/>
            <a:ext cx="4536504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sz="1600" dirty="0" smtClean="0"/>
              <a:t>Vypočtěte kmitočet f výstupního signálu pro hodnoty součástí </a:t>
            </a:r>
          </a:p>
          <a:p>
            <a:pPr algn="ctr"/>
            <a:r>
              <a:rPr lang="cs-CZ" sz="1600" dirty="0" smtClean="0"/>
              <a:t>R1 = R2 = 10 k </a:t>
            </a:r>
          </a:p>
          <a:p>
            <a:pPr algn="ctr"/>
            <a:r>
              <a:rPr lang="cs-CZ" sz="1600" dirty="0" smtClean="0"/>
              <a:t>C = 100 nF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25308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982" y="1770572"/>
            <a:ext cx="4209315" cy="36746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Časovač 555 - aplikace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Logické obvody sekvenční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</a:t>
            </a:r>
            <a:r>
              <a:rPr lang="cs-CZ" dirty="0" smtClean="0"/>
              <a:t>stabilní obvod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ovéPole 51"/>
              <p:cNvSpPr txBox="1"/>
              <p:nvPr/>
            </p:nvSpPr>
            <p:spPr>
              <a:xfrm>
                <a:off x="179512" y="836712"/>
                <a:ext cx="8784976" cy="84484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cs-CZ" sz="1600" dirty="0" smtClean="0"/>
                  <a:t>Astabilní obvod podle obrázku má kmitočet f výstupního signálu určený vzorcem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/>
                        </a:rPr>
                        <m:t>𝑓</m:t>
                      </m:r>
                      <m:r>
                        <a:rPr lang="cs-CZ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latin typeface="Cambria Math"/>
                            </a:rPr>
                            <m:t>1,4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1600" b="0" i="0" smtClean="0">
                              <a:latin typeface="Cambria Math"/>
                            </a:rPr>
                            <m:t>C</m:t>
                          </m:r>
                          <m:r>
                            <a:rPr lang="cs-CZ" sz="1600" b="0" i="1" smtClean="0">
                              <a:latin typeface="Cambria Math"/>
                            </a:rPr>
                            <m:t>∗(</m:t>
                          </m:r>
                          <m:r>
                            <a:rPr lang="cs-CZ" sz="16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cs-CZ" sz="1600" b="0" i="1" smtClean="0">
                              <a:latin typeface="Cambria Math"/>
                            </a:rPr>
                            <m:t>1+2</m:t>
                          </m:r>
                          <m:r>
                            <a:rPr lang="cs-CZ" sz="16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cs-CZ" sz="1600" b="0" i="1" smtClean="0">
                              <a:latin typeface="Cambria Math"/>
                            </a:rPr>
                            <m:t>2)</m:t>
                          </m:r>
                        </m:den>
                      </m:f>
                    </m:oMath>
                  </m:oMathPara>
                </a14:m>
                <a:endParaRPr lang="cs-CZ" sz="1600" dirty="0" smtClean="0"/>
              </a:p>
            </p:txBody>
          </p:sp>
        </mc:Choice>
        <mc:Fallback xmlns="">
          <p:sp>
            <p:nvSpPr>
              <p:cNvPr id="52" name="TextovéPole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836712"/>
                <a:ext cx="8784976" cy="844847"/>
              </a:xfrm>
              <a:prstGeom prst="rect">
                <a:avLst/>
              </a:prstGeom>
              <a:blipFill rotWithShape="1">
                <a:blip r:embed="rId3"/>
                <a:stretch>
                  <a:fillRect l="-347" t="-21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ovéPole 52"/>
              <p:cNvSpPr txBox="1"/>
              <p:nvPr/>
            </p:nvSpPr>
            <p:spPr>
              <a:xfrm>
                <a:off x="179512" y="2981638"/>
                <a:ext cx="4536504" cy="343401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𝑓</m:t>
                      </m:r>
                      <m:r>
                        <a:rPr lang="cs-CZ" sz="160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6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1,4</m:t>
                          </m:r>
                        </m:num>
                        <m:den>
                          <m:sSup>
                            <m:sSupPr>
                              <m:ctrlPr>
                                <a:rPr lang="cs-CZ" sz="16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100∗10</m:t>
                              </m:r>
                            </m:e>
                            <m:sup>
                              <m:r>
                                <a:rPr lang="cs-CZ" sz="1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−9</m:t>
                              </m:r>
                            </m:sup>
                          </m:sSup>
                          <m:r>
                            <a:rPr lang="cs-CZ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∗(</m:t>
                          </m:r>
                          <m:sSup>
                            <m:sSupPr>
                              <m:ctrlPr>
                                <a:rPr lang="cs-CZ" sz="16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cs-CZ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+2∗</m:t>
                          </m:r>
                          <m:sSup>
                            <m:sSupPr>
                              <m:ctrlPr>
                                <a:rPr lang="cs-CZ" sz="16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cs-CZ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cs-CZ" sz="1600" i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cs-CZ" sz="1600" i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i="1">
                          <a:solidFill>
                            <a:srgbClr val="0000FF"/>
                          </a:solidFill>
                          <a:latin typeface="Cambria Math"/>
                        </a:rPr>
                        <m:t>𝑓</m:t>
                      </m:r>
                      <m:r>
                        <a:rPr lang="cs-CZ" sz="1600" i="1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6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1,4</m:t>
                          </m:r>
                        </m:num>
                        <m:den>
                          <m:sSup>
                            <m:sSupPr>
                              <m:ctrlPr>
                                <a:rPr lang="cs-CZ" sz="16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6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−7</m:t>
                              </m:r>
                            </m:sup>
                          </m:sSup>
                          <m:r>
                            <a:rPr lang="cs-CZ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∗3</m:t>
                          </m:r>
                          <m:r>
                            <a:rPr lang="cs-CZ" sz="16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∗</m:t>
                          </m:r>
                          <m:sSup>
                            <m:sSupPr>
                              <m:ctrlPr>
                                <a:rPr lang="cs-CZ" sz="16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6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1600" i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cs-CZ" sz="1600" i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i="1">
                          <a:solidFill>
                            <a:srgbClr val="0000FF"/>
                          </a:solidFill>
                          <a:latin typeface="Cambria Math"/>
                        </a:rPr>
                        <m:t>𝑓</m:t>
                      </m:r>
                      <m:r>
                        <a:rPr lang="cs-CZ" sz="1600" i="1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6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1,4</m:t>
                          </m:r>
                        </m:num>
                        <m:den>
                          <m:r>
                            <a:rPr lang="cs-CZ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cs-CZ" sz="16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3∗</m:t>
                          </m:r>
                          <m:sSup>
                            <m:sSupPr>
                              <m:ctrlPr>
                                <a:rPr lang="cs-CZ" sz="16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cs-CZ" sz="16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600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cs-CZ" sz="1600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−7</m:t>
                                  </m:r>
                                </m:sup>
                              </m:sSup>
                              <m:r>
                                <a:rPr lang="cs-CZ" sz="1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∗</m:t>
                              </m:r>
                              <m:r>
                                <a:rPr lang="cs-CZ" sz="16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1600" i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cs-CZ" sz="1600" i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i="1">
                          <a:solidFill>
                            <a:srgbClr val="0000FF"/>
                          </a:solidFill>
                          <a:latin typeface="Cambria Math"/>
                        </a:rPr>
                        <m:t>𝑓</m:t>
                      </m:r>
                      <m:r>
                        <a:rPr lang="cs-CZ" sz="1600" i="1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6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1,4</m:t>
                          </m:r>
                        </m:num>
                        <m:den>
                          <m:r>
                            <a:rPr lang="cs-CZ" sz="16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 3∗</m:t>
                          </m:r>
                          <m:sSup>
                            <m:sSupPr>
                              <m:ctrlPr>
                                <a:rPr lang="cs-CZ" sz="16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−3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1600" i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cs-CZ" sz="1600" i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1" i="1">
                          <a:solidFill>
                            <a:srgbClr val="0000FF"/>
                          </a:solidFill>
                          <a:latin typeface="Cambria Math"/>
                        </a:rPr>
                        <m:t>𝒇</m:t>
                      </m:r>
                      <m:r>
                        <a:rPr lang="cs-CZ" sz="1600" i="1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6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14</m:t>
                          </m:r>
                          <m:r>
                            <a:rPr lang="cs-CZ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00</m:t>
                          </m:r>
                        </m:num>
                        <m:den>
                          <m:r>
                            <a:rPr lang="cs-CZ" sz="16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 3</m:t>
                          </m:r>
                        </m:den>
                      </m:f>
                      <m:r>
                        <a:rPr lang="cs-CZ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16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𝟒𝟔𝟕</m:t>
                      </m:r>
                      <m:r>
                        <a:rPr lang="cs-CZ" sz="16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16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𝑯𝒛</m:t>
                      </m:r>
                    </m:oMath>
                  </m:oMathPara>
                </a14:m>
                <a:endParaRPr lang="cs-CZ" sz="1600" b="1" i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3" name="TextovéPole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981638"/>
                <a:ext cx="4536504" cy="343401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ovéPole 9"/>
          <p:cNvSpPr txBox="1"/>
          <p:nvPr/>
        </p:nvSpPr>
        <p:spPr>
          <a:xfrm>
            <a:off x="179512" y="1772816"/>
            <a:ext cx="4536504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sz="1600" dirty="0" smtClean="0"/>
              <a:t>Vypočtěte kmitočet f výstupního signálu pro hodnoty součástí </a:t>
            </a:r>
          </a:p>
          <a:p>
            <a:pPr algn="ctr"/>
            <a:r>
              <a:rPr lang="cs-CZ" sz="1600" dirty="0" smtClean="0"/>
              <a:t>R1 = R2 = 10 k </a:t>
            </a:r>
          </a:p>
          <a:p>
            <a:pPr algn="ctr"/>
            <a:r>
              <a:rPr lang="cs-CZ" sz="1600" dirty="0" smtClean="0"/>
              <a:t>C = 100 nF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36124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Časovač 555 - aplikace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Logické obvody sekvenční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79512" y="1124744"/>
            <a:ext cx="88569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Bernkopf Jaroslav, Ing: Číslicová technika. Valašské Meziříčí 1997 – 2013. Interní skripta ISŠ-COP Valašské Meziříčí</a:t>
            </a:r>
            <a:endParaRPr lang="cs-CZ" dirty="0" smtClean="0">
              <a:hlinkClick r:id="rId2"/>
            </a:endParaRPr>
          </a:p>
          <a:p>
            <a:endParaRPr lang="cs-CZ" dirty="0" smtClean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en.wikipedia.org/wiki/555_timer_IC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251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9558</TotalTime>
  <Words>373</Words>
  <Application>Microsoft Office PowerPoint</Application>
  <PresentationFormat>Předvádění na obrazovce (4:3)</PresentationFormat>
  <Paragraphs>94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5" baseType="lpstr">
      <vt:lpstr>Arial</vt:lpstr>
      <vt:lpstr>Calibri</vt:lpstr>
      <vt:lpstr>Cambria Math</vt:lpstr>
      <vt:lpstr>Lucida Sans Unicode</vt:lpstr>
      <vt:lpstr>Times New Roman</vt:lpstr>
      <vt:lpstr>Verdana</vt:lpstr>
      <vt:lpstr>Wingdings 2</vt:lpstr>
      <vt:lpstr>Wingdings 3</vt:lpstr>
      <vt:lpstr>Shluk</vt:lpstr>
      <vt:lpstr>Prezentace aplikace PowerPoint</vt:lpstr>
      <vt:lpstr>Monostabilní obvod</vt:lpstr>
      <vt:lpstr>Monostabilní obvod</vt:lpstr>
      <vt:lpstr>Astabilní obvod</vt:lpstr>
      <vt:lpstr>Astabilní obvod</vt:lpstr>
      <vt:lpstr>Použité zdroje</vt:lpstr>
    </vt:vector>
  </TitlesOfParts>
  <Company>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jaroslav.bernkopf</cp:lastModifiedBy>
  <cp:revision>441</cp:revision>
  <cp:lastPrinted>2018-04-25T08:30:46Z</cp:lastPrinted>
  <dcterms:created xsi:type="dcterms:W3CDTF">2011-08-12T09:23:29Z</dcterms:created>
  <dcterms:modified xsi:type="dcterms:W3CDTF">2018-04-26T06:02:59Z</dcterms:modified>
</cp:coreProperties>
</file>