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90" r:id="rId2"/>
    <p:sldId id="291" r:id="rId3"/>
    <p:sldId id="303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4" r:id="rId15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22" d="100"/>
          <a:sy n="122" d="100"/>
        </p:scale>
        <p:origin x="6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XT\SKOLA\PROJEKTY\12%20Pen&#237;ze%20EU%20do%20&#353;kol\V&#253;ukov&#233;%20materi&#225;ly\vy_32_inovace_MA_42_13_funkcni_gen_prez\vy_32_inovace_MA_42_13_funkcni_ge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XT\SKOLA\PROJEKTY\12%20Pen&#237;ze%20EU%20do%20&#353;kol\V&#253;ukov&#233;%20materi&#225;ly\vy_32_inovace_MA_42_13_funkcni_gen_prez\vy_32_inovace_MA_42_13_funkcni_ge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XT\SKOLA\PROJEKTY\12%20Pen&#237;ze%20EU%20do%20&#353;kol\V&#253;ukov&#233;%20materi&#225;ly\vy_32_inovace_MA_42_13_funkcni_gen_prez\vy_32_inovace_MA_42_13_funkcni_ge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XT\SKOLA\PROJEKTY\12%20Pen&#237;ze%20EU%20do%20&#353;kol\V&#253;ukov&#233;%20materi&#225;ly\vy_32_inovace_MA_42_13_funkcni_gen_prez\vy_32_inovace_MA_42_13_funkcni_ge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XT\SKOLA\PROJEKTY\12%20Pen&#237;ze%20EU%20do%20&#353;kol\V&#253;ukov&#233;%20materi&#225;ly\vy_32_inovace_MA_42_13_funkcni_gen_prez\vy_32_inovace_MA_42_13_funkcni_ge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XT\SKOLA\PROJEKTY\12%20Pen&#237;ze%20EU%20do%20&#353;kol\V&#253;ukov&#233;%20materi&#225;ly\vy_32_inovace_MA_42_13_funkcni_gen_prez\vy_32_inovace_MA_42_13_funkcni_g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List1!$C$7:$C$79</c:f>
              <c:numCache>
                <c:formatCode>General</c:formatCode>
                <c:ptCount val="7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</c:numCache>
            </c:numRef>
          </c:xVal>
          <c:yVal>
            <c:numRef>
              <c:f>List1!$D$7:$D$79</c:f>
              <c:numCache>
                <c:formatCode>General</c:formatCode>
                <c:ptCount val="73"/>
                <c:pt idx="0">
                  <c:v>0</c:v>
                </c:pt>
                <c:pt idx="1">
                  <c:v>0.17364817766693033</c:v>
                </c:pt>
                <c:pt idx="2">
                  <c:v>0.34202014332566871</c:v>
                </c:pt>
                <c:pt idx="3">
                  <c:v>0.49999999999999994</c:v>
                </c:pt>
                <c:pt idx="4">
                  <c:v>0.64278760968653925</c:v>
                </c:pt>
                <c:pt idx="5">
                  <c:v>0.76604444311897801</c:v>
                </c:pt>
                <c:pt idx="6">
                  <c:v>0.8660254037844386</c:v>
                </c:pt>
                <c:pt idx="7">
                  <c:v>0.93969262078590832</c:v>
                </c:pt>
                <c:pt idx="8">
                  <c:v>0.98480775301220802</c:v>
                </c:pt>
                <c:pt idx="9">
                  <c:v>1</c:v>
                </c:pt>
                <c:pt idx="10">
                  <c:v>0.98480775301220802</c:v>
                </c:pt>
                <c:pt idx="11">
                  <c:v>0.93969262078590843</c:v>
                </c:pt>
                <c:pt idx="12">
                  <c:v>0.86602540378443871</c:v>
                </c:pt>
                <c:pt idx="13">
                  <c:v>0.76604444311897801</c:v>
                </c:pt>
                <c:pt idx="14">
                  <c:v>0.64278760968653947</c:v>
                </c:pt>
                <c:pt idx="15">
                  <c:v>0.49999999999999994</c:v>
                </c:pt>
                <c:pt idx="16">
                  <c:v>0.34202014332566888</c:v>
                </c:pt>
                <c:pt idx="17">
                  <c:v>0.17364817766693028</c:v>
                </c:pt>
                <c:pt idx="18">
                  <c:v>1.22514845490862E-16</c:v>
                </c:pt>
                <c:pt idx="19">
                  <c:v>-0.17364817766693047</c:v>
                </c:pt>
                <c:pt idx="20">
                  <c:v>-0.34202014332566866</c:v>
                </c:pt>
                <c:pt idx="21">
                  <c:v>-0.50000000000000011</c:v>
                </c:pt>
                <c:pt idx="22">
                  <c:v>-0.64278760968653925</c:v>
                </c:pt>
                <c:pt idx="23">
                  <c:v>-0.7660444431189779</c:v>
                </c:pt>
                <c:pt idx="24">
                  <c:v>-0.86602540378443837</c:v>
                </c:pt>
                <c:pt idx="25">
                  <c:v>-0.93969262078590821</c:v>
                </c:pt>
                <c:pt idx="26">
                  <c:v>-0.98480775301220802</c:v>
                </c:pt>
                <c:pt idx="27">
                  <c:v>-1</c:v>
                </c:pt>
                <c:pt idx="28">
                  <c:v>-0.98480775301220813</c:v>
                </c:pt>
                <c:pt idx="29">
                  <c:v>-0.93969262078590854</c:v>
                </c:pt>
                <c:pt idx="30">
                  <c:v>-0.8660254037844386</c:v>
                </c:pt>
                <c:pt idx="31">
                  <c:v>-0.76604444311897812</c:v>
                </c:pt>
                <c:pt idx="32">
                  <c:v>-0.64278760968653958</c:v>
                </c:pt>
                <c:pt idx="33">
                  <c:v>-0.50000000000000044</c:v>
                </c:pt>
                <c:pt idx="34">
                  <c:v>-0.3420201433256686</c:v>
                </c:pt>
                <c:pt idx="35">
                  <c:v>-0.17364817766693127</c:v>
                </c:pt>
                <c:pt idx="36">
                  <c:v>-2.45029690981724E-16</c:v>
                </c:pt>
                <c:pt idx="37">
                  <c:v>0.17364817766692991</c:v>
                </c:pt>
                <c:pt idx="38">
                  <c:v>0.34202014332566893</c:v>
                </c:pt>
                <c:pt idx="39">
                  <c:v>0.49999999999999928</c:v>
                </c:pt>
                <c:pt idx="40">
                  <c:v>0.64278760968653914</c:v>
                </c:pt>
                <c:pt idx="41">
                  <c:v>0.76604444311897779</c:v>
                </c:pt>
                <c:pt idx="42">
                  <c:v>0.86602540378443882</c:v>
                </c:pt>
                <c:pt idx="43">
                  <c:v>0.93969262078590809</c:v>
                </c:pt>
                <c:pt idx="44">
                  <c:v>0.98480775301220802</c:v>
                </c:pt>
                <c:pt idx="45">
                  <c:v>1</c:v>
                </c:pt>
                <c:pt idx="46">
                  <c:v>0.98480775301220813</c:v>
                </c:pt>
                <c:pt idx="47">
                  <c:v>0.93969262078590865</c:v>
                </c:pt>
                <c:pt idx="48">
                  <c:v>0.86602540378443915</c:v>
                </c:pt>
                <c:pt idx="49">
                  <c:v>0.76604444311897879</c:v>
                </c:pt>
                <c:pt idx="50">
                  <c:v>0.64278760968654036</c:v>
                </c:pt>
                <c:pt idx="51">
                  <c:v>0.49999999999999978</c:v>
                </c:pt>
                <c:pt idx="52">
                  <c:v>0.34202014332566871</c:v>
                </c:pt>
                <c:pt idx="53">
                  <c:v>0.1736481776669305</c:v>
                </c:pt>
                <c:pt idx="54">
                  <c:v>3.67544536472586E-16</c:v>
                </c:pt>
                <c:pt idx="55">
                  <c:v>-0.17364817766692978</c:v>
                </c:pt>
                <c:pt idx="56">
                  <c:v>-0.34202014332566799</c:v>
                </c:pt>
                <c:pt idx="57">
                  <c:v>-0.50000000000000067</c:v>
                </c:pt>
                <c:pt idx="58">
                  <c:v>-0.64278760968653836</c:v>
                </c:pt>
                <c:pt idx="59">
                  <c:v>-0.76604444311897824</c:v>
                </c:pt>
                <c:pt idx="60">
                  <c:v>-0.86602540378443871</c:v>
                </c:pt>
                <c:pt idx="61">
                  <c:v>-0.93969262078590843</c:v>
                </c:pt>
                <c:pt idx="62">
                  <c:v>-0.98480775301220802</c:v>
                </c:pt>
                <c:pt idx="63">
                  <c:v>-1</c:v>
                </c:pt>
                <c:pt idx="64">
                  <c:v>-0.98480775301220813</c:v>
                </c:pt>
                <c:pt idx="65">
                  <c:v>-0.93969262078590865</c:v>
                </c:pt>
                <c:pt idx="66">
                  <c:v>-0.86602540378443915</c:v>
                </c:pt>
                <c:pt idx="67">
                  <c:v>-0.76604444311897879</c:v>
                </c:pt>
                <c:pt idx="68">
                  <c:v>-0.64278760968653903</c:v>
                </c:pt>
                <c:pt idx="69">
                  <c:v>-0.49999999999999989</c:v>
                </c:pt>
                <c:pt idx="70">
                  <c:v>-0.34202014332567049</c:v>
                </c:pt>
                <c:pt idx="71">
                  <c:v>-0.17364817766693064</c:v>
                </c:pt>
                <c:pt idx="72">
                  <c:v>-4.90059381963448E-16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D73-46C2-B24F-D19FBD2308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384608"/>
        <c:axId val="343379904"/>
      </c:scatterChart>
      <c:valAx>
        <c:axId val="343384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3379904"/>
        <c:crosses val="autoZero"/>
        <c:crossBetween val="midCat"/>
      </c:valAx>
      <c:valAx>
        <c:axId val="3433799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33846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List1!$C$7:$C$79</c:f>
              <c:numCache>
                <c:formatCode>General</c:formatCode>
                <c:ptCount val="7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</c:numCache>
            </c:numRef>
          </c:xVal>
          <c:yVal>
            <c:numRef>
              <c:f>List1!$F$7:$F$79</c:f>
              <c:numCache>
                <c:formatCode>General</c:formatCode>
                <c:ptCount val="73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A4A-4E1B-99CD-D3E1FF8ED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385784"/>
        <c:axId val="343386568"/>
      </c:scatterChart>
      <c:valAx>
        <c:axId val="343385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3386568"/>
        <c:crosses val="autoZero"/>
        <c:crossBetween val="midCat"/>
      </c:valAx>
      <c:valAx>
        <c:axId val="343386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338578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List1!$C$7:$C$79</c:f>
              <c:numCache>
                <c:formatCode>General</c:formatCode>
                <c:ptCount val="7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</c:numCache>
            </c:numRef>
          </c:xVal>
          <c:yVal>
            <c:numRef>
              <c:f>List1!$D$7:$D$79</c:f>
              <c:numCache>
                <c:formatCode>General</c:formatCode>
                <c:ptCount val="73"/>
                <c:pt idx="0">
                  <c:v>0</c:v>
                </c:pt>
                <c:pt idx="1">
                  <c:v>0.17364817766693033</c:v>
                </c:pt>
                <c:pt idx="2">
                  <c:v>0.34202014332566871</c:v>
                </c:pt>
                <c:pt idx="3">
                  <c:v>0.49999999999999994</c:v>
                </c:pt>
                <c:pt idx="4">
                  <c:v>0.64278760968653925</c:v>
                </c:pt>
                <c:pt idx="5">
                  <c:v>0.76604444311897801</c:v>
                </c:pt>
                <c:pt idx="6">
                  <c:v>0.8660254037844386</c:v>
                </c:pt>
                <c:pt idx="7">
                  <c:v>0.93969262078590832</c:v>
                </c:pt>
                <c:pt idx="8">
                  <c:v>0.98480775301220802</c:v>
                </c:pt>
                <c:pt idx="9">
                  <c:v>1</c:v>
                </c:pt>
                <c:pt idx="10">
                  <c:v>0.98480775301220802</c:v>
                </c:pt>
                <c:pt idx="11">
                  <c:v>0.93969262078590843</c:v>
                </c:pt>
                <c:pt idx="12">
                  <c:v>0.86602540378443871</c:v>
                </c:pt>
                <c:pt idx="13">
                  <c:v>0.76604444311897801</c:v>
                </c:pt>
                <c:pt idx="14">
                  <c:v>0.64278760968653947</c:v>
                </c:pt>
                <c:pt idx="15">
                  <c:v>0.49999999999999994</c:v>
                </c:pt>
                <c:pt idx="16">
                  <c:v>0.34202014332566888</c:v>
                </c:pt>
                <c:pt idx="17">
                  <c:v>0.17364817766693028</c:v>
                </c:pt>
                <c:pt idx="18">
                  <c:v>1.22514845490862E-16</c:v>
                </c:pt>
                <c:pt idx="19">
                  <c:v>-0.17364817766693047</c:v>
                </c:pt>
                <c:pt idx="20">
                  <c:v>-0.34202014332566866</c:v>
                </c:pt>
                <c:pt idx="21">
                  <c:v>-0.50000000000000011</c:v>
                </c:pt>
                <c:pt idx="22">
                  <c:v>-0.64278760968653925</c:v>
                </c:pt>
                <c:pt idx="23">
                  <c:v>-0.7660444431189779</c:v>
                </c:pt>
                <c:pt idx="24">
                  <c:v>-0.86602540378443837</c:v>
                </c:pt>
                <c:pt idx="25">
                  <c:v>-0.93969262078590821</c:v>
                </c:pt>
                <c:pt idx="26">
                  <c:v>-0.98480775301220802</c:v>
                </c:pt>
                <c:pt idx="27">
                  <c:v>-1</c:v>
                </c:pt>
                <c:pt idx="28">
                  <c:v>-0.98480775301220813</c:v>
                </c:pt>
                <c:pt idx="29">
                  <c:v>-0.93969262078590854</c:v>
                </c:pt>
                <c:pt idx="30">
                  <c:v>-0.8660254037844386</c:v>
                </c:pt>
                <c:pt idx="31">
                  <c:v>-0.76604444311897812</c:v>
                </c:pt>
                <c:pt idx="32">
                  <c:v>-0.64278760968653958</c:v>
                </c:pt>
                <c:pt idx="33">
                  <c:v>-0.50000000000000044</c:v>
                </c:pt>
                <c:pt idx="34">
                  <c:v>-0.3420201433256686</c:v>
                </c:pt>
                <c:pt idx="35">
                  <c:v>-0.17364817766693127</c:v>
                </c:pt>
                <c:pt idx="36">
                  <c:v>-2.45029690981724E-16</c:v>
                </c:pt>
                <c:pt idx="37">
                  <c:v>0.17364817766692991</c:v>
                </c:pt>
                <c:pt idx="38">
                  <c:v>0.34202014332566893</c:v>
                </c:pt>
                <c:pt idx="39">
                  <c:v>0.49999999999999928</c:v>
                </c:pt>
                <c:pt idx="40">
                  <c:v>0.64278760968653914</c:v>
                </c:pt>
                <c:pt idx="41">
                  <c:v>0.76604444311897779</c:v>
                </c:pt>
                <c:pt idx="42">
                  <c:v>0.86602540378443882</c:v>
                </c:pt>
                <c:pt idx="43">
                  <c:v>0.93969262078590809</c:v>
                </c:pt>
                <c:pt idx="44">
                  <c:v>0.98480775301220802</c:v>
                </c:pt>
                <c:pt idx="45">
                  <c:v>1</c:v>
                </c:pt>
                <c:pt idx="46">
                  <c:v>0.98480775301220813</c:v>
                </c:pt>
                <c:pt idx="47">
                  <c:v>0.93969262078590865</c:v>
                </c:pt>
                <c:pt idx="48">
                  <c:v>0.86602540378443915</c:v>
                </c:pt>
                <c:pt idx="49">
                  <c:v>0.76604444311897879</c:v>
                </c:pt>
                <c:pt idx="50">
                  <c:v>0.64278760968654036</c:v>
                </c:pt>
                <c:pt idx="51">
                  <c:v>0.49999999999999978</c:v>
                </c:pt>
                <c:pt idx="52">
                  <c:v>0.34202014332566871</c:v>
                </c:pt>
                <c:pt idx="53">
                  <c:v>0.1736481776669305</c:v>
                </c:pt>
                <c:pt idx="54">
                  <c:v>3.67544536472586E-16</c:v>
                </c:pt>
                <c:pt idx="55">
                  <c:v>-0.17364817766692978</c:v>
                </c:pt>
                <c:pt idx="56">
                  <c:v>-0.34202014332566799</c:v>
                </c:pt>
                <c:pt idx="57">
                  <c:v>-0.50000000000000067</c:v>
                </c:pt>
                <c:pt idx="58">
                  <c:v>-0.64278760968653836</c:v>
                </c:pt>
                <c:pt idx="59">
                  <c:v>-0.76604444311897824</c:v>
                </c:pt>
                <c:pt idx="60">
                  <c:v>-0.86602540378443871</c:v>
                </c:pt>
                <c:pt idx="61">
                  <c:v>-0.93969262078590843</c:v>
                </c:pt>
                <c:pt idx="62">
                  <c:v>-0.98480775301220802</c:v>
                </c:pt>
                <c:pt idx="63">
                  <c:v>-1</c:v>
                </c:pt>
                <c:pt idx="64">
                  <c:v>-0.98480775301220813</c:v>
                </c:pt>
                <c:pt idx="65">
                  <c:v>-0.93969262078590865</c:v>
                </c:pt>
                <c:pt idx="66">
                  <c:v>-0.86602540378443915</c:v>
                </c:pt>
                <c:pt idx="67">
                  <c:v>-0.76604444311897879</c:v>
                </c:pt>
                <c:pt idx="68">
                  <c:v>-0.64278760968653903</c:v>
                </c:pt>
                <c:pt idx="69">
                  <c:v>-0.49999999999999989</c:v>
                </c:pt>
                <c:pt idx="70">
                  <c:v>-0.34202014332567049</c:v>
                </c:pt>
                <c:pt idx="71">
                  <c:v>-0.17364817766693064</c:v>
                </c:pt>
                <c:pt idx="72">
                  <c:v>-4.90059381963448E-16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11A-4979-93CE-BB2BC25782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383432"/>
        <c:axId val="343385392"/>
      </c:scatterChart>
      <c:valAx>
        <c:axId val="343383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3385392"/>
        <c:crosses val="autoZero"/>
        <c:crossBetween val="midCat"/>
      </c:valAx>
      <c:valAx>
        <c:axId val="3433853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33834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List1!$C$7:$C$79</c:f>
              <c:numCache>
                <c:formatCode>General</c:formatCode>
                <c:ptCount val="7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</c:numCache>
            </c:numRef>
          </c:xVal>
          <c:yVal>
            <c:numRef>
              <c:f>List1!$D$7:$D$79</c:f>
              <c:numCache>
                <c:formatCode>General</c:formatCode>
                <c:ptCount val="73"/>
                <c:pt idx="0">
                  <c:v>0</c:v>
                </c:pt>
                <c:pt idx="1">
                  <c:v>0.17364817766693033</c:v>
                </c:pt>
                <c:pt idx="2">
                  <c:v>0.34202014332566871</c:v>
                </c:pt>
                <c:pt idx="3">
                  <c:v>0.49999999999999994</c:v>
                </c:pt>
                <c:pt idx="4">
                  <c:v>0.64278760968653925</c:v>
                </c:pt>
                <c:pt idx="5">
                  <c:v>0.76604444311897801</c:v>
                </c:pt>
                <c:pt idx="6">
                  <c:v>0.8660254037844386</c:v>
                </c:pt>
                <c:pt idx="7">
                  <c:v>0.93969262078590832</c:v>
                </c:pt>
                <c:pt idx="8">
                  <c:v>0.98480775301220802</c:v>
                </c:pt>
                <c:pt idx="9">
                  <c:v>1</c:v>
                </c:pt>
                <c:pt idx="10">
                  <c:v>0.98480775301220802</c:v>
                </c:pt>
                <c:pt idx="11">
                  <c:v>0.93969262078590843</c:v>
                </c:pt>
                <c:pt idx="12">
                  <c:v>0.86602540378443871</c:v>
                </c:pt>
                <c:pt idx="13">
                  <c:v>0.76604444311897801</c:v>
                </c:pt>
                <c:pt idx="14">
                  <c:v>0.64278760968653947</c:v>
                </c:pt>
                <c:pt idx="15">
                  <c:v>0.49999999999999994</c:v>
                </c:pt>
                <c:pt idx="16">
                  <c:v>0.34202014332566888</c:v>
                </c:pt>
                <c:pt idx="17">
                  <c:v>0.17364817766693028</c:v>
                </c:pt>
                <c:pt idx="18">
                  <c:v>1.22514845490862E-16</c:v>
                </c:pt>
                <c:pt idx="19">
                  <c:v>-0.17364817766693047</c:v>
                </c:pt>
                <c:pt idx="20">
                  <c:v>-0.34202014332566866</c:v>
                </c:pt>
                <c:pt idx="21">
                  <c:v>-0.50000000000000011</c:v>
                </c:pt>
                <c:pt idx="22">
                  <c:v>-0.64278760968653925</c:v>
                </c:pt>
                <c:pt idx="23">
                  <c:v>-0.7660444431189779</c:v>
                </c:pt>
                <c:pt idx="24">
                  <c:v>-0.86602540378443837</c:v>
                </c:pt>
                <c:pt idx="25">
                  <c:v>-0.93969262078590821</c:v>
                </c:pt>
                <c:pt idx="26">
                  <c:v>-0.98480775301220802</c:v>
                </c:pt>
                <c:pt idx="27">
                  <c:v>-1</c:v>
                </c:pt>
                <c:pt idx="28">
                  <c:v>-0.98480775301220813</c:v>
                </c:pt>
                <c:pt idx="29">
                  <c:v>-0.93969262078590854</c:v>
                </c:pt>
                <c:pt idx="30">
                  <c:v>-0.8660254037844386</c:v>
                </c:pt>
                <c:pt idx="31">
                  <c:v>-0.76604444311897812</c:v>
                </c:pt>
                <c:pt idx="32">
                  <c:v>-0.64278760968653958</c:v>
                </c:pt>
                <c:pt idx="33">
                  <c:v>-0.50000000000000044</c:v>
                </c:pt>
                <c:pt idx="34">
                  <c:v>-0.3420201433256686</c:v>
                </c:pt>
                <c:pt idx="35">
                  <c:v>-0.17364817766693127</c:v>
                </c:pt>
                <c:pt idx="36">
                  <c:v>-2.45029690981724E-16</c:v>
                </c:pt>
                <c:pt idx="37">
                  <c:v>0.17364817766692991</c:v>
                </c:pt>
                <c:pt idx="38">
                  <c:v>0.34202014332566893</c:v>
                </c:pt>
                <c:pt idx="39">
                  <c:v>0.49999999999999928</c:v>
                </c:pt>
                <c:pt idx="40">
                  <c:v>0.64278760968653914</c:v>
                </c:pt>
                <c:pt idx="41">
                  <c:v>0.76604444311897779</c:v>
                </c:pt>
                <c:pt idx="42">
                  <c:v>0.86602540378443882</c:v>
                </c:pt>
                <c:pt idx="43">
                  <c:v>0.93969262078590809</c:v>
                </c:pt>
                <c:pt idx="44">
                  <c:v>0.98480775301220802</c:v>
                </c:pt>
                <c:pt idx="45">
                  <c:v>1</c:v>
                </c:pt>
                <c:pt idx="46">
                  <c:v>0.98480775301220813</c:v>
                </c:pt>
                <c:pt idx="47">
                  <c:v>0.93969262078590865</c:v>
                </c:pt>
                <c:pt idx="48">
                  <c:v>0.86602540378443915</c:v>
                </c:pt>
                <c:pt idx="49">
                  <c:v>0.76604444311897879</c:v>
                </c:pt>
                <c:pt idx="50">
                  <c:v>0.64278760968654036</c:v>
                </c:pt>
                <c:pt idx="51">
                  <c:v>0.49999999999999978</c:v>
                </c:pt>
                <c:pt idx="52">
                  <c:v>0.34202014332566871</c:v>
                </c:pt>
                <c:pt idx="53">
                  <c:v>0.1736481776669305</c:v>
                </c:pt>
                <c:pt idx="54">
                  <c:v>3.67544536472586E-16</c:v>
                </c:pt>
                <c:pt idx="55">
                  <c:v>-0.17364817766692978</c:v>
                </c:pt>
                <c:pt idx="56">
                  <c:v>-0.34202014332566799</c:v>
                </c:pt>
                <c:pt idx="57">
                  <c:v>-0.50000000000000067</c:v>
                </c:pt>
                <c:pt idx="58">
                  <c:v>-0.64278760968653836</c:v>
                </c:pt>
                <c:pt idx="59">
                  <c:v>-0.76604444311897824</c:v>
                </c:pt>
                <c:pt idx="60">
                  <c:v>-0.86602540378443871</c:v>
                </c:pt>
                <c:pt idx="61">
                  <c:v>-0.93969262078590843</c:v>
                </c:pt>
                <c:pt idx="62">
                  <c:v>-0.98480775301220802</c:v>
                </c:pt>
                <c:pt idx="63">
                  <c:v>-1</c:v>
                </c:pt>
                <c:pt idx="64">
                  <c:v>-0.98480775301220813</c:v>
                </c:pt>
                <c:pt idx="65">
                  <c:v>-0.93969262078590865</c:v>
                </c:pt>
                <c:pt idx="66">
                  <c:v>-0.86602540378443915</c:v>
                </c:pt>
                <c:pt idx="67">
                  <c:v>-0.76604444311897879</c:v>
                </c:pt>
                <c:pt idx="68">
                  <c:v>-0.64278760968653903</c:v>
                </c:pt>
                <c:pt idx="69">
                  <c:v>-0.49999999999999989</c:v>
                </c:pt>
                <c:pt idx="70">
                  <c:v>-0.34202014332567049</c:v>
                </c:pt>
                <c:pt idx="71">
                  <c:v>-0.17364817766693064</c:v>
                </c:pt>
                <c:pt idx="72">
                  <c:v>-4.90059381963448E-16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A23-4996-AC4B-2C5930C9A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382648"/>
        <c:axId val="343383824"/>
      </c:scatterChart>
      <c:valAx>
        <c:axId val="343382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3383824"/>
        <c:crosses val="autoZero"/>
        <c:crossBetween val="midCat"/>
      </c:valAx>
      <c:valAx>
        <c:axId val="3433838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33826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List1!$C$7:$C$79</c:f>
              <c:numCache>
                <c:formatCode>General</c:formatCode>
                <c:ptCount val="7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</c:numCache>
            </c:numRef>
          </c:xVal>
          <c:yVal>
            <c:numRef>
              <c:f>List1!$F$7:$F$79</c:f>
              <c:numCache>
                <c:formatCode>General</c:formatCode>
                <c:ptCount val="73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4C9-45C1-A431-04FE08D8A8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381080"/>
        <c:axId val="343381472"/>
      </c:scatterChart>
      <c:valAx>
        <c:axId val="343381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3381472"/>
        <c:crosses val="autoZero"/>
        <c:crossBetween val="midCat"/>
      </c:valAx>
      <c:valAx>
        <c:axId val="3433814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33810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List1!$C$7:$C$79</c:f>
              <c:numCache>
                <c:formatCode>General</c:formatCode>
                <c:ptCount val="73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</c:numCache>
            </c:numRef>
          </c:xVal>
          <c:yVal>
            <c:numRef>
              <c:f>List1!$F$7:$F$79</c:f>
              <c:numCache>
                <c:formatCode>General</c:formatCode>
                <c:ptCount val="73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FD4-4D12-B678-5B902DF2F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2230640"/>
        <c:axId val="342231424"/>
      </c:scatterChart>
      <c:valAx>
        <c:axId val="342230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2231424"/>
        <c:crosses val="autoZero"/>
        <c:crossBetween val="midCat"/>
      </c:valAx>
      <c:valAx>
        <c:axId val="3422314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223064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2" cy="49331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1"/>
            <a:ext cx="2918832" cy="49331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2" cy="493316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2" cy="493316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2" cy="49331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2" cy="49331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0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2" cy="493316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2" cy="493316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618281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783556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797261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863726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627366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182229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99858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693853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69285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783556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20. 4. 2024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783556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Astabilní obvody - oscilátory 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Astabilní obvody - oscilátory 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orguefile.com/archive/display/10827" TargetMode="External"/><Relationship Id="rId3" Type="http://schemas.openxmlformats.org/officeDocument/2006/relationships/image" Target="../media/image9.jpeg"/><Relationship Id="rId7" Type="http://schemas.openxmlformats.org/officeDocument/2006/relationships/hyperlink" Target="http://www.morguefile.com/archive/display/33676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11" Type="http://schemas.openxmlformats.org/officeDocument/2006/relationships/hyperlink" Target="http://www.morguefile.com/archive/display/149478" TargetMode="External"/><Relationship Id="rId5" Type="http://schemas.openxmlformats.org/officeDocument/2006/relationships/image" Target="../media/image11.jpeg"/><Relationship Id="rId10" Type="http://schemas.openxmlformats.org/officeDocument/2006/relationships/hyperlink" Target="http://www.morguefile.com/archive/display/208073" TargetMode="External"/><Relationship Id="rId4" Type="http://schemas.openxmlformats.org/officeDocument/2006/relationships/image" Target="../media/image10.jpeg"/><Relationship Id="rId9" Type="http://schemas.openxmlformats.org/officeDocument/2006/relationships/hyperlink" Target="http://office.microsoft.com/en-us/images/results.aspx?qu=cardiogram&amp;ex=1#ai:MC900438743|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kola.bernkopf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guefile.com/archive/display/3367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guefile.com/archive/display/1082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en-us/images/results.aspx?qu=cardiogram&amp;ex=1#ai:MC900438743|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guefile.com/archive/#/?q=sunrise&amp;photo_lib=morgueFil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guefile.com/archive/#/?q=microphone&amp;photo_lib=morgueFil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08275" y="2708920"/>
            <a:ext cx="5927450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Astabilní obvody</a:t>
            </a:r>
          </a:p>
          <a:p>
            <a:pPr algn="ctr"/>
            <a:r>
              <a:rPr lang="cs-CZ" sz="4400" b="1" dirty="0"/>
              <a:t>-</a:t>
            </a:r>
          </a:p>
          <a:p>
            <a:pPr algn="ctr"/>
            <a:r>
              <a:rPr lang="cs-CZ" sz="4400" b="1" dirty="0"/>
              <a:t>oscilátory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rozkmitání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07200"/>
            <a:ext cx="87849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Aby astabilní obvod mohl kmitat, potřebuje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3200" b="1" dirty="0"/>
              <a:t>zesílení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3200" b="1" dirty="0"/>
              <a:t>zpětnou vazbu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3200" dirty="0"/>
          </a:p>
          <a:p>
            <a:r>
              <a:rPr lang="cs-CZ" sz="3200" dirty="0"/>
              <a:t>A samozřejmě napájení, aby měl z čeho žít.</a:t>
            </a:r>
          </a:p>
        </p:txBody>
      </p:sp>
    </p:spTree>
    <p:extLst>
      <p:ext uri="{BB962C8B-B14F-4D97-AF65-F5344CB8AC3E}">
        <p14:creationId xmlns:p14="http://schemas.microsoft.com/office/powerpoint/2010/main" val="3345841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Zesilovač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08720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Toto je dvojstupňový tranzistorový zesilovač.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628800"/>
            <a:ext cx="36724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/>
          </a:p>
          <a:p>
            <a:r>
              <a:rPr lang="cs-CZ" sz="2400" dirty="0"/>
              <a:t>Má vstupní svorku </a:t>
            </a:r>
            <a:r>
              <a:rPr lang="cs-CZ" sz="2400" b="1" dirty="0"/>
              <a:t>V</a:t>
            </a:r>
            <a:r>
              <a:rPr lang="cs-CZ" sz="2400" b="1" baseline="-25000" dirty="0"/>
              <a:t>in</a:t>
            </a:r>
            <a:r>
              <a:rPr lang="cs-CZ" sz="2400" dirty="0"/>
              <a:t> a výstupní svorku </a:t>
            </a:r>
            <a:r>
              <a:rPr lang="cs-CZ" sz="2400" b="1" dirty="0" err="1"/>
              <a:t>V</a:t>
            </a:r>
            <a:r>
              <a:rPr lang="cs-CZ" sz="2400" b="1" baseline="-25000" dirty="0" err="1"/>
              <a:t>out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Z malého vstupního signálu dělá větší výstupní.</a:t>
            </a:r>
          </a:p>
          <a:p>
            <a:endParaRPr lang="cs-CZ" sz="2400" dirty="0"/>
          </a:p>
          <a:p>
            <a:r>
              <a:rPr lang="cs-CZ" sz="2400" b="1" dirty="0"/>
              <a:t>Má zesílení, nemá zpětnou vazbu.</a:t>
            </a:r>
          </a:p>
          <a:p>
            <a:endParaRPr lang="cs-CZ" sz="2400" b="1" dirty="0"/>
          </a:p>
          <a:p>
            <a:r>
              <a:rPr lang="cs-CZ" sz="2400" b="1" dirty="0"/>
              <a:t>Nekmitá</a:t>
            </a:r>
            <a:r>
              <a:rPr lang="cs-CZ" sz="2400" dirty="0"/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618" y="1837305"/>
            <a:ext cx="4666063" cy="36534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892307"/>
              </p:ext>
            </p:extLst>
          </p:nvPr>
        </p:nvGraphicFramePr>
        <p:xfrm>
          <a:off x="7740352" y="3573016"/>
          <a:ext cx="1512168" cy="150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936518"/>
              </p:ext>
            </p:extLst>
          </p:nvPr>
        </p:nvGraphicFramePr>
        <p:xfrm>
          <a:off x="3851920" y="3991844"/>
          <a:ext cx="1512168" cy="670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84925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Multivibrátor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08720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Toto je dvojstupňový tranzistorový zesilovač.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484784"/>
            <a:ext cx="4955786" cy="40340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3" name="TextovéPole 12"/>
          <p:cNvSpPr txBox="1"/>
          <p:nvPr/>
        </p:nvSpPr>
        <p:spPr>
          <a:xfrm>
            <a:off x="35496" y="2132856"/>
            <a:ext cx="40324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Má výstupní svorku </a:t>
            </a:r>
            <a:r>
              <a:rPr lang="cs-CZ" sz="2400" b="1" dirty="0" err="1"/>
              <a:t>V</a:t>
            </a:r>
            <a:r>
              <a:rPr lang="cs-CZ" sz="2400" b="1" baseline="-25000" dirty="0" err="1"/>
              <a:t>out</a:t>
            </a:r>
            <a:r>
              <a:rPr lang="cs-CZ" sz="2400" dirty="0"/>
              <a:t>.</a:t>
            </a:r>
          </a:p>
          <a:p>
            <a:r>
              <a:rPr lang="cs-CZ" sz="2400" dirty="0"/>
              <a:t>Vstupní svorku nepotřebuje, signál do vstupu si dodává sám</a:t>
            </a:r>
            <a:r>
              <a:rPr lang="en-US" sz="2400" dirty="0"/>
              <a:t> </a:t>
            </a:r>
            <a:r>
              <a:rPr lang="en-US" sz="2400" dirty="0" err="1"/>
              <a:t>přes</a:t>
            </a:r>
            <a:r>
              <a:rPr lang="en-US" sz="2400" dirty="0"/>
              <a:t> </a:t>
            </a:r>
            <a:r>
              <a:rPr lang="en-US" sz="2400" dirty="0" err="1"/>
              <a:t>kondenzátor</a:t>
            </a:r>
            <a:r>
              <a:rPr lang="en-US" sz="2400" dirty="0"/>
              <a:t> </a:t>
            </a:r>
            <a:r>
              <a:rPr lang="en-US" sz="2400" b="1" dirty="0"/>
              <a:t>C2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b="1" dirty="0"/>
              <a:t>Má zesílení, má zpětnou vazbu.</a:t>
            </a:r>
          </a:p>
          <a:p>
            <a:endParaRPr lang="cs-CZ" sz="2400" b="1" dirty="0"/>
          </a:p>
          <a:p>
            <a:r>
              <a:rPr lang="cs-CZ" sz="2400" b="1" dirty="0"/>
              <a:t>Kmitá.</a:t>
            </a:r>
          </a:p>
          <a:p>
            <a:endParaRPr lang="cs-CZ" sz="2400" dirty="0"/>
          </a:p>
          <a:p>
            <a:r>
              <a:rPr lang="cs-CZ" sz="2400" dirty="0"/>
              <a:t>Říká se mu multivibrátor.</a:t>
            </a:r>
          </a:p>
        </p:txBody>
      </p:sp>
      <p:graphicFrame>
        <p:nvGraphicFramePr>
          <p:cNvPr id="14" name="Graf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418054"/>
              </p:ext>
            </p:extLst>
          </p:nvPr>
        </p:nvGraphicFramePr>
        <p:xfrm>
          <a:off x="7740352" y="3501813"/>
          <a:ext cx="1584176" cy="1444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Přímá spojnice se šipkou 9"/>
          <p:cNvCxnSpPr/>
          <p:nvPr/>
        </p:nvCxnSpPr>
        <p:spPr>
          <a:xfrm>
            <a:off x="3635896" y="3645024"/>
            <a:ext cx="2088232" cy="1512168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499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Multivibrátor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08720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Toto je multivibrátor.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484784"/>
            <a:ext cx="4955786" cy="40340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3" name="TextovéPole 12"/>
          <p:cNvSpPr txBox="1"/>
          <p:nvPr/>
        </p:nvSpPr>
        <p:spPr>
          <a:xfrm>
            <a:off x="251520" y="1628800"/>
            <a:ext cx="40324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/>
          </a:p>
          <a:p>
            <a:r>
              <a:rPr lang="cs-CZ" sz="3200" dirty="0"/>
              <a:t>napájení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zesílení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zpětná vazba</a:t>
            </a:r>
          </a:p>
        </p:txBody>
      </p:sp>
      <p:graphicFrame>
        <p:nvGraphicFramePr>
          <p:cNvPr id="14" name="Graf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765317"/>
              </p:ext>
            </p:extLst>
          </p:nvPr>
        </p:nvGraphicFramePr>
        <p:xfrm>
          <a:off x="7740352" y="3501813"/>
          <a:ext cx="1584176" cy="1444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Přímá spojnice se šipkou 7"/>
          <p:cNvCxnSpPr/>
          <p:nvPr/>
        </p:nvCxnSpPr>
        <p:spPr>
          <a:xfrm flipV="1">
            <a:off x="2051720" y="1844824"/>
            <a:ext cx="4896544" cy="648072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1835696" y="3825849"/>
            <a:ext cx="3240360" cy="179215"/>
          </a:xfrm>
          <a:prstGeom prst="straightConnector1">
            <a:avLst/>
          </a:prstGeom>
          <a:ln w="349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Volný tvar 16"/>
          <p:cNvSpPr/>
          <p:nvPr/>
        </p:nvSpPr>
        <p:spPr>
          <a:xfrm>
            <a:off x="1843790" y="3934918"/>
            <a:ext cx="5081666" cy="790226"/>
          </a:xfrm>
          <a:custGeom>
            <a:avLst/>
            <a:gdLst>
              <a:gd name="connsiteX0" fmla="*/ 0 w 5081666"/>
              <a:gd name="connsiteY0" fmla="*/ 0 h 995250"/>
              <a:gd name="connsiteX1" fmla="*/ 3740046 w 5081666"/>
              <a:gd name="connsiteY1" fmla="*/ 989351 h 995250"/>
              <a:gd name="connsiteX2" fmla="*/ 5081666 w 5081666"/>
              <a:gd name="connsiteY2" fmla="*/ 412230 h 99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81666" h="995250">
                <a:moveTo>
                  <a:pt x="0" y="0"/>
                </a:moveTo>
                <a:cubicBezTo>
                  <a:pt x="1446551" y="460323"/>
                  <a:pt x="2893102" y="920646"/>
                  <a:pt x="3740046" y="989351"/>
                </a:cubicBezTo>
                <a:cubicBezTo>
                  <a:pt x="4586990" y="1058056"/>
                  <a:pt x="4863059" y="505919"/>
                  <a:pt x="5081666" y="412230"/>
                </a:cubicBezTo>
              </a:path>
            </a:pathLst>
          </a:custGeom>
          <a:noFill/>
          <a:ln w="38100" cmpd="sng">
            <a:solidFill>
              <a:srgbClr val="0000FF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2843808" y="5373216"/>
            <a:ext cx="2808312" cy="287457"/>
          </a:xfrm>
          <a:custGeom>
            <a:avLst/>
            <a:gdLst>
              <a:gd name="connsiteX0" fmla="*/ 0 w 5081666"/>
              <a:gd name="connsiteY0" fmla="*/ 0 h 995250"/>
              <a:gd name="connsiteX1" fmla="*/ 3740046 w 5081666"/>
              <a:gd name="connsiteY1" fmla="*/ 989351 h 995250"/>
              <a:gd name="connsiteX2" fmla="*/ 5081666 w 5081666"/>
              <a:gd name="connsiteY2" fmla="*/ 412230 h 99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81666" h="995250">
                <a:moveTo>
                  <a:pt x="0" y="0"/>
                </a:moveTo>
                <a:cubicBezTo>
                  <a:pt x="1446551" y="460323"/>
                  <a:pt x="2893102" y="920646"/>
                  <a:pt x="3740046" y="989351"/>
                </a:cubicBezTo>
                <a:cubicBezTo>
                  <a:pt x="4586990" y="1058056"/>
                  <a:pt x="4863059" y="505919"/>
                  <a:pt x="5081666" y="412230"/>
                </a:cubicBezTo>
              </a:path>
            </a:pathLst>
          </a:custGeom>
          <a:noFill/>
          <a:ln w="38100" cmpd="sng">
            <a:solidFill>
              <a:srgbClr val="0000FF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192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116632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87624" y="1556792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Logické obvody sekvenční, </a:t>
                      </a:r>
                      <a:r>
                        <a:rPr lang="cs-CZ" sz="1100" dirty="0">
                          <a:effectLst/>
                        </a:rPr>
                        <a:t>vy_32_inovace_MA_41_05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Prezentace určená k objasnění podstaty, rozdělení a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funkce astabilních obvodů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6019631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021536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740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03548" y="3476908"/>
            <a:ext cx="8136904" cy="22929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cs-CZ" sz="1100" i="1" dirty="0"/>
              <a:t>Použité zdroje a odkazy:</a:t>
            </a:r>
          </a:p>
          <a:p>
            <a:r>
              <a:rPr lang="cs-CZ" sz="1100" dirty="0"/>
              <a:t>BERNKOPF, Jaroslav. </a:t>
            </a:r>
            <a:r>
              <a:rPr lang="cs-CZ" sz="1100" i="1" dirty="0"/>
              <a:t>Číslicová technika</a:t>
            </a:r>
            <a:r>
              <a:rPr lang="cs-CZ" sz="1100" dirty="0"/>
              <a:t> [Interní skripta ISŠ-COP Valašské Meziříčí]. Valašské Meziříčí, 1997-2003.</a:t>
            </a:r>
          </a:p>
          <a:p>
            <a:r>
              <a:rPr lang="cs-CZ" sz="1100" dirty="0"/>
              <a:t>AUTOR NEUVEDEN. </a:t>
            </a:r>
            <a:r>
              <a:rPr lang="cs-CZ" sz="1100" i="1" dirty="0" err="1"/>
              <a:t>morgueFile</a:t>
            </a:r>
            <a:r>
              <a:rPr lang="cs-CZ" sz="1100" i="1" dirty="0"/>
              <a:t> free </a:t>
            </a:r>
            <a:r>
              <a:rPr lang="cs-CZ" sz="1100" i="1" dirty="0" err="1"/>
              <a:t>photo</a:t>
            </a:r>
            <a:r>
              <a:rPr lang="cs-CZ" sz="1100" dirty="0"/>
              <a:t> [online]. [cit. 29.1.2014]. Dostupný na WWW: </a:t>
            </a:r>
            <a:r>
              <a:rPr lang="cs-CZ" sz="1100" dirty="0">
                <a:hlinkClick r:id="rId7"/>
              </a:rPr>
              <a:t>http://www.morguefile.com/archive/display/33676</a:t>
            </a:r>
            <a:endParaRPr lang="cs-CZ" sz="1100" dirty="0"/>
          </a:p>
          <a:p>
            <a:r>
              <a:rPr lang="cs-CZ" sz="1100" dirty="0"/>
              <a:t>AUTOR NEUVEDEN. </a:t>
            </a:r>
            <a:r>
              <a:rPr lang="cs-CZ" sz="1100" i="1" dirty="0" err="1"/>
              <a:t>morgueFile</a:t>
            </a:r>
            <a:r>
              <a:rPr lang="cs-CZ" sz="1100" i="1" dirty="0"/>
              <a:t> free </a:t>
            </a:r>
            <a:r>
              <a:rPr lang="cs-CZ" sz="1100" i="1" dirty="0" err="1"/>
              <a:t>photo</a:t>
            </a:r>
            <a:r>
              <a:rPr lang="cs-CZ" sz="1100" dirty="0"/>
              <a:t> [online]. [cit. 29.1.2014]. Dostupný na WWW: </a:t>
            </a:r>
            <a:r>
              <a:rPr lang="cs-CZ" sz="1100" dirty="0">
                <a:hlinkClick r:id="rId8"/>
              </a:rPr>
              <a:t>http://www.morguefile.com/archive/display/10827</a:t>
            </a:r>
            <a:endParaRPr lang="cs-CZ" sz="1100" dirty="0"/>
          </a:p>
          <a:p>
            <a:r>
              <a:rPr lang="cs-CZ" sz="1100" dirty="0"/>
              <a:t>AUTOR NEUVEDEN. </a:t>
            </a:r>
            <a:r>
              <a:rPr lang="cs-CZ" sz="1100" i="1" dirty="0"/>
              <a:t>office.microsoft.com</a:t>
            </a:r>
            <a:r>
              <a:rPr lang="cs-CZ" sz="1100" dirty="0"/>
              <a:t> [online]. [cit. 29.1.2014]. Dostupný na WWW: </a:t>
            </a:r>
            <a:r>
              <a:rPr lang="cs-CZ" sz="1100" dirty="0">
                <a:hlinkClick r:id="rId9"/>
              </a:rPr>
              <a:t>http://office.microsoft.com/en-us/images/results.aspx?qu=cardiogram&amp;ex=1#ai:MC900438743|</a:t>
            </a:r>
            <a:endParaRPr lang="cs-CZ" sz="1100" dirty="0"/>
          </a:p>
          <a:p>
            <a:r>
              <a:rPr lang="cs-CZ" sz="1100" dirty="0"/>
              <a:t>AUTOR NEUVEDEN. </a:t>
            </a:r>
            <a:r>
              <a:rPr lang="cs-CZ" sz="1100" i="1" dirty="0" err="1"/>
              <a:t>morgueFile</a:t>
            </a:r>
            <a:r>
              <a:rPr lang="cs-CZ" sz="1100" i="1" dirty="0"/>
              <a:t> free </a:t>
            </a:r>
            <a:r>
              <a:rPr lang="cs-CZ" sz="1100" i="1" dirty="0" err="1"/>
              <a:t>photo</a:t>
            </a:r>
            <a:r>
              <a:rPr lang="cs-CZ" sz="1100" dirty="0"/>
              <a:t> [online]. [cit. 29.1.2014]. Dostupný na WWW: </a:t>
            </a:r>
            <a:r>
              <a:rPr lang="cs-CZ" sz="1100" dirty="0">
                <a:hlinkClick r:id="rId10"/>
              </a:rPr>
              <a:t>http://www.morguefile.com/archive/display/208073</a:t>
            </a:r>
            <a:endParaRPr lang="cs-CZ" sz="1100" dirty="0"/>
          </a:p>
          <a:p>
            <a:r>
              <a:rPr lang="cs-CZ" sz="1100" dirty="0"/>
              <a:t>AUTOR NEUVEDEN. </a:t>
            </a:r>
            <a:r>
              <a:rPr lang="cs-CZ" sz="1100" i="1" dirty="0" err="1"/>
              <a:t>morgueFile</a:t>
            </a:r>
            <a:r>
              <a:rPr lang="cs-CZ" sz="1100" i="1" dirty="0"/>
              <a:t> free </a:t>
            </a:r>
            <a:r>
              <a:rPr lang="cs-CZ" sz="1100" i="1" dirty="0" err="1"/>
              <a:t>photo</a:t>
            </a:r>
            <a:r>
              <a:rPr lang="cs-CZ" sz="1100" dirty="0"/>
              <a:t> [online]. [cit. 29.1.2014]. Dostupný na WWW: </a:t>
            </a:r>
            <a:r>
              <a:rPr lang="cs-CZ" sz="1100" dirty="0">
                <a:hlinkClick r:id="rId11"/>
              </a:rPr>
              <a:t>http://www.morguefile.com/archive/display/149478</a:t>
            </a:r>
            <a:endParaRPr lang="cs-CZ" sz="1100" dirty="0"/>
          </a:p>
          <a:p>
            <a:r>
              <a:rPr lang="cs-CZ" sz="1100" dirty="0"/>
              <a:t>Všechny materiály převzaté z internetu obsahují odkaz na příslušný zdroj.</a:t>
            </a:r>
          </a:p>
        </p:txBody>
      </p:sp>
    </p:spTree>
    <p:extLst>
      <p:ext uri="{BB962C8B-B14F-4D97-AF65-F5344CB8AC3E}">
        <p14:creationId xmlns:p14="http://schemas.microsoft.com/office/powerpoint/2010/main" val="2844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Rozcestník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700808"/>
            <a:ext cx="9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Další podrobnosti najdete na</a:t>
            </a:r>
          </a:p>
          <a:p>
            <a:r>
              <a:rPr lang="cs-CZ" sz="4000" dirty="0">
                <a:hlinkClick r:id="rId3"/>
              </a:rPr>
              <a:t>http://skola.bernkopf.cz</a:t>
            </a:r>
            <a:endParaRPr lang="cs-CZ" sz="4000" dirty="0"/>
          </a:p>
          <a:p>
            <a:endParaRPr lang="cs-CZ" sz="2000" dirty="0"/>
          </a:p>
          <a:p>
            <a:r>
              <a:rPr lang="cs-CZ" sz="2000" dirty="0"/>
              <a:t>Odkaz:</a:t>
            </a:r>
          </a:p>
          <a:p>
            <a:r>
              <a:rPr lang="cs-CZ" sz="2000" dirty="0"/>
              <a:t>Předměty - Elektronika – Materiály – </a:t>
            </a:r>
            <a:r>
              <a:rPr lang="en-US" sz="2000" dirty="0" err="1"/>
              <a:t>Texty</a:t>
            </a:r>
            <a:r>
              <a:rPr lang="en-US" sz="2000" dirty="0"/>
              <a:t> </a:t>
            </a:r>
            <a:r>
              <a:rPr lang="cs-CZ" sz="2000" dirty="0"/>
              <a:t>– Elektronika –</a:t>
            </a:r>
            <a:r>
              <a:rPr lang="en-US" sz="2000" dirty="0"/>
              <a:t> </a:t>
            </a:r>
            <a:r>
              <a:rPr lang="cs-CZ" sz="2000" dirty="0"/>
              <a:t>kapitola </a:t>
            </a:r>
            <a:r>
              <a:rPr lang="en-US" sz="2000" dirty="0"/>
              <a:t>“</a:t>
            </a:r>
            <a:r>
              <a:rPr lang="en-US" sz="2000" dirty="0" err="1"/>
              <a:t>Oscilátory</a:t>
            </a:r>
            <a:r>
              <a:rPr lang="en-US" sz="2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1700808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Definice pojmu „astabilní“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Astabilní obvody v přírodě a technice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Funkce astabilních obvodů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/>
              <a:t>Podmínky činnosti astabilního obvod</a:t>
            </a:r>
            <a:r>
              <a:rPr lang="cs-CZ" sz="4000" dirty="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2017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1340768"/>
            <a:ext cx="87849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Stabilní je stálý, neměnný.</a:t>
            </a:r>
          </a:p>
          <a:p>
            <a:pPr algn="ctr"/>
            <a:endParaRPr lang="cs-CZ" sz="3200" b="1" dirty="0"/>
          </a:p>
          <a:p>
            <a:pPr algn="ctr"/>
            <a:r>
              <a:rPr lang="cs-CZ" sz="3200" b="1" dirty="0"/>
              <a:t>Astabilní je opak: stále se mění.</a:t>
            </a:r>
          </a:p>
          <a:p>
            <a:pPr algn="ctr"/>
            <a:endParaRPr lang="cs-CZ" sz="3200" b="1" dirty="0"/>
          </a:p>
          <a:p>
            <a:pPr algn="ctr"/>
            <a:r>
              <a:rPr lang="cs-CZ" sz="3200" b="1" dirty="0"/>
              <a:t>Astabilní obvod stále mění svůj stav.</a:t>
            </a:r>
          </a:p>
          <a:p>
            <a:pPr algn="ctr"/>
            <a:endParaRPr lang="cs-CZ" sz="3200" b="1" dirty="0"/>
          </a:p>
          <a:p>
            <a:pPr algn="ctr"/>
            <a:r>
              <a:rPr lang="cs-CZ" sz="3200" b="1" dirty="0"/>
              <a:t>Astabilním obvodům se také říká oscilátory nebo generátory.</a:t>
            </a:r>
          </a:p>
          <a:p>
            <a:pPr algn="ctr"/>
            <a:endParaRPr lang="cs-CZ" sz="3200" b="1" dirty="0"/>
          </a:p>
          <a:p>
            <a:pPr algn="ctr"/>
            <a:r>
              <a:rPr lang="cs-CZ" sz="3200" b="1" dirty="0"/>
              <a:t>Oscilují, kmitají, generují.</a:t>
            </a:r>
          </a:p>
        </p:txBody>
      </p:sp>
    </p:spTree>
    <p:extLst>
      <p:ext uri="{BB962C8B-B14F-4D97-AF65-F5344CB8AC3E}">
        <p14:creationId xmlns:p14="http://schemas.microsoft.com/office/powerpoint/2010/main" val="199224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Generátor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47473" y="908720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Elektromechanický generátor v elektrárně vyrábí střídavé sinusové napětí </a:t>
            </a:r>
          </a:p>
          <a:p>
            <a:r>
              <a:rPr lang="cs-CZ" sz="3200" dirty="0"/>
              <a:t>s kmitočtem 50 Hz.</a:t>
            </a:r>
          </a:p>
        </p:txBody>
      </p:sp>
      <p:pic>
        <p:nvPicPr>
          <p:cNvPr id="1026" name="Picture 2" descr="http://cdn.morguefile.com/imageData/public/files/g/gracey/preview/fldr_2004_09_06/file000605773592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132856"/>
            <a:ext cx="4800532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924255"/>
              </p:ext>
            </p:extLst>
          </p:nvPr>
        </p:nvGraphicFramePr>
        <p:xfrm>
          <a:off x="221493" y="2708920"/>
          <a:ext cx="3600400" cy="2020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8993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Oscilátor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07200"/>
            <a:ext cx="87849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Oscilátor kdesi na základní desce počítače vyrábí obdélníkový signál </a:t>
            </a:r>
          </a:p>
          <a:p>
            <a:r>
              <a:rPr lang="cs-CZ" sz="3200" dirty="0"/>
              <a:t>s kmitočtem 3,2 GHz </a:t>
            </a:r>
          </a:p>
          <a:p>
            <a:r>
              <a:rPr lang="cs-CZ" sz="3200" dirty="0"/>
              <a:t>pro řízení procesoru.</a:t>
            </a:r>
          </a:p>
        </p:txBody>
      </p:sp>
      <p:pic>
        <p:nvPicPr>
          <p:cNvPr id="2050" name="Picture 2" descr="http://cdn.morguefile.com/imageData/public/files/l/lorettaflame/preview/fldr_2004_01_12/file000898739598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844824"/>
            <a:ext cx="313234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171517"/>
              </p:ext>
            </p:extLst>
          </p:nvPr>
        </p:nvGraphicFramePr>
        <p:xfrm>
          <a:off x="755576" y="2996952"/>
          <a:ext cx="3510136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0946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Srdce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07200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Lidské srdce pracuje celý život. </a:t>
            </a:r>
          </a:p>
          <a:p>
            <a:r>
              <a:rPr lang="cs-CZ" sz="3200" dirty="0"/>
              <a:t>Je řízeno „oscilátorem“ o kmitočtu asi 1 Hz.</a:t>
            </a:r>
          </a:p>
        </p:txBody>
      </p:sp>
      <p:pic>
        <p:nvPicPr>
          <p:cNvPr id="4099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20" y="2286229"/>
            <a:ext cx="5460132" cy="4095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34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Foton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07200"/>
            <a:ext cx="8784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Foton je nepatrný chomáček energie, kmitající na nepředstavitelném kmitočtu.</a:t>
            </a:r>
          </a:p>
          <a:p>
            <a:r>
              <a:rPr lang="cs-CZ" sz="3200" dirty="0"/>
              <a:t>Nikdo jej nikdy nemůže ohmatat. </a:t>
            </a:r>
          </a:p>
          <a:p>
            <a:endParaRPr lang="cs-CZ" sz="3200" dirty="0"/>
          </a:p>
          <a:p>
            <a:r>
              <a:rPr lang="cs-CZ" sz="3200" dirty="0"/>
              <a:t>Umíme ale změřit </a:t>
            </a:r>
          </a:p>
          <a:p>
            <a:r>
              <a:rPr lang="cs-CZ" sz="3200" dirty="0"/>
              <a:t>kmitočet </a:t>
            </a:r>
          </a:p>
          <a:p>
            <a:r>
              <a:rPr lang="cs-CZ" sz="3200" dirty="0"/>
              <a:t>jeho "generátoru".</a:t>
            </a:r>
          </a:p>
        </p:txBody>
      </p:sp>
      <p:pic>
        <p:nvPicPr>
          <p:cNvPr id="1026" name="Picture 2" descr="http://cdn.morguefile.com/imageData/public/files/c/carolinajg/preview/fldr_2008_11_08/file000198329911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883" y="2852936"/>
            <a:ext cx="5056175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84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Astabilní obvody - oscilátory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Rozkmitání obvodu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07200"/>
            <a:ext cx="87849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Elektronický astabilní obvod zesiluje svůj vlastní signál, který si přivádí ze svého výstupu zpět na vstup. </a:t>
            </a:r>
          </a:p>
          <a:p>
            <a:endParaRPr lang="cs-CZ" sz="3200" dirty="0"/>
          </a:p>
          <a:p>
            <a:r>
              <a:rPr lang="cs-CZ" sz="3200" dirty="0"/>
              <a:t>Jako když na koncertě </a:t>
            </a:r>
          </a:p>
          <a:p>
            <a:r>
              <a:rPr lang="cs-CZ" sz="3200" dirty="0"/>
              <a:t>mikrofon zachytí zvuk </a:t>
            </a:r>
          </a:p>
          <a:p>
            <a:r>
              <a:rPr lang="cs-CZ" sz="3200" dirty="0"/>
              <a:t>z reproduktoru.</a:t>
            </a:r>
          </a:p>
          <a:p>
            <a:endParaRPr lang="cs-CZ" sz="3200" dirty="0"/>
          </a:p>
          <a:p>
            <a:r>
              <a:rPr lang="cs-CZ" sz="3200" dirty="0"/>
              <a:t>Zesilovač jej zesílí, </a:t>
            </a:r>
          </a:p>
          <a:p>
            <a:r>
              <a:rPr lang="cs-CZ" sz="3200" dirty="0"/>
              <a:t>zařízení se rozhouká.</a:t>
            </a:r>
          </a:p>
        </p:txBody>
      </p:sp>
      <p:pic>
        <p:nvPicPr>
          <p:cNvPr id="2050" name="Picture 2" descr="http://cdn.morguefile.com/imageData/public/files/q/qwerty123/preview/fldr_2008_11_28/file0001916651278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36912"/>
            <a:ext cx="422446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251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9676</TotalTime>
  <Words>884</Words>
  <Application>Microsoft Office PowerPoint</Application>
  <PresentationFormat>On-screen Show (4:3)</PresentationFormat>
  <Paragraphs>193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Úvod</vt:lpstr>
      <vt:lpstr>Rozcestník</vt:lpstr>
      <vt:lpstr>Osnova</vt:lpstr>
      <vt:lpstr>Definice</vt:lpstr>
      <vt:lpstr>Generátor</vt:lpstr>
      <vt:lpstr>Oscilátor</vt:lpstr>
      <vt:lpstr>Srdce</vt:lpstr>
      <vt:lpstr>Foton</vt:lpstr>
      <vt:lpstr>Rozkmitání obvodu</vt:lpstr>
      <vt:lpstr>Podmínky rozkmitání</vt:lpstr>
      <vt:lpstr>Zesilovač</vt:lpstr>
      <vt:lpstr>Multivibrátor</vt:lpstr>
      <vt:lpstr>Multivibrátor</vt:lpstr>
      <vt:lpstr>PowerPoint Presentation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434</cp:revision>
  <cp:lastPrinted>2024-04-16T08:01:48Z</cp:lastPrinted>
  <dcterms:created xsi:type="dcterms:W3CDTF">2011-08-12T09:23:29Z</dcterms:created>
  <dcterms:modified xsi:type="dcterms:W3CDTF">2024-05-22T15:12:44Z</dcterms:modified>
</cp:coreProperties>
</file>