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90" r:id="rId2"/>
    <p:sldId id="291" r:id="rId3"/>
    <p:sldId id="297" r:id="rId4"/>
    <p:sldId id="296" r:id="rId5"/>
    <p:sldId id="292" r:id="rId6"/>
    <p:sldId id="293" r:id="rId7"/>
    <p:sldId id="294" r:id="rId8"/>
    <p:sldId id="295" r:id="rId9"/>
  </p:sldIdLst>
  <p:sldSz cx="9144000" cy="6858000" type="screen4x3"/>
  <p:notesSz cx="6735763" cy="98663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2" userDrawn="1">
          <p15:clr>
            <a:srgbClr val="A4A3A4"/>
          </p15:clr>
        </p15:guide>
        <p15:guide id="2" pos="2120" userDrawn="1">
          <p15:clr>
            <a:srgbClr val="A4A3A4"/>
          </p15:clr>
        </p15:guide>
        <p15:guide id="3" orient="horz" pos="3108" userDrawn="1">
          <p15:clr>
            <a:srgbClr val="A4A3A4"/>
          </p15:clr>
        </p15:guide>
        <p15:guide id="4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4620" autoAdjust="0"/>
  </p:normalViewPr>
  <p:slideViewPr>
    <p:cSldViewPr>
      <p:cViewPr varScale="1">
        <p:scale>
          <a:sx n="148" d="100"/>
          <a:sy n="148" d="100"/>
        </p:scale>
        <p:origin x="54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2842"/>
        <p:guide pos="2120"/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2" cy="493315"/>
          </a:xfrm>
          <a:prstGeom prst="rect">
            <a:avLst/>
          </a:prstGeom>
        </p:spPr>
        <p:txBody>
          <a:bodyPr vert="horz" lIns="95549" tIns="47775" rIns="95549" bIns="4777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http://www.bernkopf.cz/skola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1"/>
            <a:ext cx="2918832" cy="493315"/>
          </a:xfrm>
          <a:prstGeom prst="rect">
            <a:avLst/>
          </a:prstGeom>
        </p:spPr>
        <p:txBody>
          <a:bodyPr vert="horz" lIns="95549" tIns="47775" rIns="95549" bIns="4777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11.5.2024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2" cy="493315"/>
          </a:xfrm>
          <a:prstGeom prst="rect">
            <a:avLst/>
          </a:prstGeom>
        </p:spPr>
        <p:txBody>
          <a:bodyPr vert="horz" lIns="95549" tIns="47775" rIns="95549" bIns="4777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2" cy="493315"/>
          </a:xfrm>
          <a:prstGeom prst="rect">
            <a:avLst/>
          </a:prstGeom>
        </p:spPr>
        <p:txBody>
          <a:bodyPr vert="horz" lIns="95549" tIns="47775" rIns="95549" bIns="4777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705CF9A7-801B-44C2-A50C-CB4E51C968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1451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2" cy="493315"/>
          </a:xfrm>
          <a:prstGeom prst="rect">
            <a:avLst/>
          </a:prstGeom>
        </p:spPr>
        <p:txBody>
          <a:bodyPr vert="horz" lIns="95549" tIns="47775" rIns="95549" bIns="47775" rtlCol="0"/>
          <a:lstStyle>
            <a:lvl1pPr algn="l">
              <a:defRPr sz="1300"/>
            </a:lvl1pPr>
          </a:lstStyle>
          <a:p>
            <a:pPr>
              <a:defRPr/>
            </a:pPr>
            <a:r>
              <a:rPr lang="cs-CZ"/>
              <a:t>http://www.bernkopf.cz/skola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3" y="1"/>
            <a:ext cx="2918832" cy="493315"/>
          </a:xfrm>
          <a:prstGeom prst="rect">
            <a:avLst/>
          </a:prstGeom>
        </p:spPr>
        <p:txBody>
          <a:bodyPr vert="horz" lIns="95549" tIns="47775" rIns="95549" bIns="47775" rtlCol="0"/>
          <a:lstStyle>
            <a:lvl1pPr algn="r">
              <a:defRPr sz="1300"/>
            </a:lvl1pPr>
          </a:lstStyle>
          <a:p>
            <a:pPr>
              <a:defRPr/>
            </a:pPr>
            <a:r>
              <a:rPr lang="cs-CZ"/>
              <a:t>11.5.2024</a:t>
            </a:r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9" tIns="47775" rIns="95549" bIns="47775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0"/>
          </a:xfrm>
          <a:prstGeom prst="rect">
            <a:avLst/>
          </a:prstGeom>
        </p:spPr>
        <p:txBody>
          <a:bodyPr vert="horz" lIns="95549" tIns="47775" rIns="95549" bIns="47775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2" cy="493315"/>
          </a:xfrm>
          <a:prstGeom prst="rect">
            <a:avLst/>
          </a:prstGeom>
        </p:spPr>
        <p:txBody>
          <a:bodyPr vert="horz" lIns="95549" tIns="47775" rIns="95549" bIns="47775" rtlCol="0" anchor="b"/>
          <a:lstStyle>
            <a:lvl1pPr algn="l">
              <a:defRPr sz="1300"/>
            </a:lvl1pPr>
          </a:lstStyle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2" cy="493315"/>
          </a:xfrm>
          <a:prstGeom prst="rect">
            <a:avLst/>
          </a:prstGeom>
        </p:spPr>
        <p:txBody>
          <a:bodyPr vert="horz" lIns="95549" tIns="47775" rIns="95549" bIns="47775" rtlCol="0" anchor="b"/>
          <a:lstStyle>
            <a:lvl1pPr algn="r">
              <a:defRPr sz="1300"/>
            </a:lvl1pPr>
          </a:lstStyle>
          <a:p>
            <a:pPr>
              <a:defRPr/>
            </a:pPr>
            <a:fld id="{4F3230FE-313A-41FA-A992-D38CA729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052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11.5.2024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66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7480" y="4907042"/>
              <a:ext cx="8969390" cy="997343"/>
            </a:xfrm>
            <a:custGeom>
              <a:avLst/>
              <a:gdLst>
                <a:gd name="T0" fmla="*/ 8969390 w 4697"/>
                <a:gd name="T1" fmla="*/ 0 h 367"/>
                <a:gd name="T2" fmla="*/ 8969390 w 4697"/>
                <a:gd name="T3" fmla="*/ 997343 h 367"/>
                <a:gd name="T4" fmla="*/ 0 w 4697"/>
                <a:gd name="T5" fmla="*/ 592427 h 367"/>
                <a:gd name="T6" fmla="*/ 8969390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Spínané zdroje</a:t>
            </a:r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Elektronika</a:t>
            </a:r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392F0C-8E69-458F-8B3D-4FC8E4A0E7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70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7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Spínané zdroje</a:t>
            </a:r>
            <a:endParaRPr lang="cs-CZ" dirty="0"/>
          </a:p>
        </p:txBody>
      </p:sp>
      <p:sp>
        <p:nvSpPr>
          <p:cNvPr id="5" name="Zástupný symbol pro zápatí 8"/>
          <p:cNvSpPr>
            <a:spLocks noGrp="1"/>
          </p:cNvSpPr>
          <p:nvPr>
            <p:ph type="ftr" sz="quarter" idx="13"/>
          </p:nvPr>
        </p:nvSpPr>
        <p:spPr>
          <a:xfrm>
            <a:off x="0" y="6496092"/>
            <a:ext cx="9144000" cy="3651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4"/>
          </p:nvPr>
        </p:nvSpPr>
        <p:spPr>
          <a:xfrm>
            <a:off x="8532440" y="6486227"/>
            <a:ext cx="510728" cy="365125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 hasCustomPrompt="1"/>
          </p:nvPr>
        </p:nvSpPr>
        <p:spPr>
          <a:xfrm>
            <a:off x="467544" y="400018"/>
            <a:ext cx="8229600" cy="369332"/>
          </a:xfrm>
          <a:effectLst>
            <a:glow rad="127000">
              <a:schemeClr val="bg1"/>
            </a:glo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0" h="0"/>
            </a:sp3d>
          </a:bodyPr>
          <a:lstStyle>
            <a:lvl1pPr algn="ctr">
              <a:defRPr sz="1800" kern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eaLnBrk="1" hangingPunct="1"/>
            <a:r>
              <a:rPr lang="en-US" b="1" dirty="0"/>
              <a:t>Voltage Gain</a:t>
            </a:r>
          </a:p>
        </p:txBody>
      </p:sp>
    </p:spTree>
    <p:extLst>
      <p:ext uri="{BB962C8B-B14F-4D97-AF65-F5344CB8AC3E}">
        <p14:creationId xmlns:p14="http://schemas.microsoft.com/office/powerpoint/2010/main" val="83103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3600450 w 5760"/>
              <a:gd name="T3" fmla="*/ 0 h 528"/>
              <a:gd name="T4" fmla="*/ 3600450 w 5760"/>
              <a:gd name="T5" fmla="*/ 1728787 h 528"/>
              <a:gd name="T6" fmla="*/ 3000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Spínané zdroje</a:t>
            </a: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Elektronika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65E059B-0B95-4146-A791-BA354DFE5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Zpětná vazba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74315" y="2708920"/>
            <a:ext cx="8496944" cy="187743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/>
              <a:t>Zpětná vazba</a:t>
            </a:r>
          </a:p>
          <a:p>
            <a:pPr algn="ctr"/>
            <a:endParaRPr lang="cs-CZ" sz="4400" b="1" dirty="0"/>
          </a:p>
          <a:p>
            <a:pPr algn="ctr"/>
            <a:r>
              <a:rPr lang="cs-CZ" sz="2800" b="1" dirty="0"/>
              <a:t>Ing. Jaroslav Bernkopf</a:t>
            </a:r>
          </a:p>
        </p:txBody>
      </p:sp>
    </p:spTree>
    <p:extLst>
      <p:ext uri="{BB962C8B-B14F-4D97-AF65-F5344CB8AC3E}">
        <p14:creationId xmlns:p14="http://schemas.microsoft.com/office/powerpoint/2010/main" val="3899768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Definice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7504" y="769350"/>
            <a:ext cx="895542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Zpětná</a:t>
            </a:r>
            <a:r>
              <a:rPr lang="en-US" sz="3200" dirty="0"/>
              <a:t> </a:t>
            </a:r>
            <a:r>
              <a:rPr lang="en-US" sz="3200" dirty="0" err="1"/>
              <a:t>vazba</a:t>
            </a:r>
            <a:r>
              <a:rPr lang="en-US" sz="3200" dirty="0"/>
              <a:t> (ZV) je </a:t>
            </a:r>
            <a:r>
              <a:rPr lang="en-US" sz="3200" dirty="0" err="1"/>
              <a:t>obvod</a:t>
            </a:r>
            <a:r>
              <a:rPr lang="en-US" sz="3200" dirty="0"/>
              <a:t>, </a:t>
            </a:r>
            <a:r>
              <a:rPr lang="en-US" sz="3200" dirty="0" err="1"/>
              <a:t>který</a:t>
            </a:r>
            <a:r>
              <a:rPr lang="en-US" sz="3200" dirty="0"/>
              <a:t> z </a:t>
            </a:r>
            <a:r>
              <a:rPr lang="en-US" sz="3200" dirty="0" err="1"/>
              <a:t>výstupu</a:t>
            </a:r>
            <a:r>
              <a:rPr lang="en-US" sz="3200" dirty="0"/>
              <a:t> </a:t>
            </a:r>
            <a:r>
              <a:rPr lang="en-US" sz="3200" dirty="0" err="1"/>
              <a:t>zesilovače</a:t>
            </a:r>
            <a:r>
              <a:rPr lang="en-US" sz="3200" dirty="0"/>
              <a:t> </a:t>
            </a:r>
            <a:r>
              <a:rPr lang="en-US" sz="3200" dirty="0" err="1"/>
              <a:t>přivede</a:t>
            </a:r>
            <a:r>
              <a:rPr lang="en-US" sz="3200" dirty="0"/>
              <a:t> </a:t>
            </a:r>
            <a:r>
              <a:rPr lang="en-US" sz="3200" dirty="0" err="1"/>
              <a:t>část</a:t>
            </a:r>
            <a:r>
              <a:rPr lang="en-US" sz="3200" dirty="0"/>
              <a:t> </a:t>
            </a:r>
            <a:r>
              <a:rPr lang="en-US" sz="3200" dirty="0" err="1"/>
              <a:t>výstupního</a:t>
            </a:r>
            <a:r>
              <a:rPr lang="en-US" sz="3200" dirty="0"/>
              <a:t> </a:t>
            </a:r>
            <a:r>
              <a:rPr lang="en-US" sz="3200" dirty="0" err="1"/>
              <a:t>napětí</a:t>
            </a:r>
            <a:r>
              <a:rPr lang="en-US" sz="3200" dirty="0"/>
              <a:t> </a:t>
            </a:r>
            <a:r>
              <a:rPr lang="en-US" sz="3200" dirty="0" err="1"/>
              <a:t>zpět</a:t>
            </a:r>
            <a:r>
              <a:rPr lang="en-US" sz="3200" dirty="0"/>
              <a:t> na </a:t>
            </a:r>
            <a:r>
              <a:rPr lang="en-US" sz="3200" dirty="0" err="1"/>
              <a:t>vstup</a:t>
            </a:r>
            <a:r>
              <a:rPr lang="en-US" sz="3200" dirty="0"/>
              <a:t>. </a:t>
            </a:r>
          </a:p>
          <a:p>
            <a:pPr lvl="0"/>
            <a:endParaRPr lang="en-US" dirty="0"/>
          </a:p>
          <a:p>
            <a:pPr lvl="0"/>
            <a:r>
              <a:rPr lang="cs-CZ" dirty="0"/>
              <a:t>Při </a:t>
            </a:r>
            <a:r>
              <a:rPr lang="cs-CZ" b="1" dirty="0"/>
              <a:t>záporné ZV </a:t>
            </a:r>
            <a:r>
              <a:rPr lang="cs-CZ" dirty="0"/>
              <a:t>zpětnovazební signál z výstupu, přivedený zpět na vstup, působí proti účinkům vstupního signálu. </a:t>
            </a:r>
            <a:endParaRPr lang="en-US" dirty="0"/>
          </a:p>
          <a:p>
            <a:pPr lvl="0"/>
            <a:endParaRPr lang="cs-CZ" dirty="0"/>
          </a:p>
          <a:p>
            <a:pPr lvl="0"/>
            <a:r>
              <a:rPr lang="cs-CZ" dirty="0"/>
              <a:t>Při </a:t>
            </a:r>
            <a:r>
              <a:rPr lang="cs-CZ" b="1" dirty="0"/>
              <a:t>kladné ZV </a:t>
            </a:r>
            <a:r>
              <a:rPr lang="cs-CZ" dirty="0"/>
              <a:t>zpětnovazební signál podporuje účinky vstupního signálu. </a:t>
            </a:r>
          </a:p>
          <a:p>
            <a:endParaRPr lang="cs-CZ" sz="3200" dirty="0"/>
          </a:p>
        </p:txBody>
      </p:sp>
      <p:sp>
        <p:nvSpPr>
          <p:cNvPr id="7" name="Zástupný symbol pro datum 1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</p:spPr>
        <p:txBody>
          <a:bodyPr/>
          <a:lstStyle/>
          <a:p>
            <a:pPr>
              <a:defRPr/>
            </a:pPr>
            <a:r>
              <a:rPr lang="cs-CZ" dirty="0"/>
              <a:t>Zpětná vazba</a:t>
            </a:r>
          </a:p>
        </p:txBody>
      </p:sp>
    </p:spTree>
    <p:extLst>
      <p:ext uri="{BB962C8B-B14F-4D97-AF65-F5344CB8AC3E}">
        <p14:creationId xmlns:p14="http://schemas.microsoft.com/office/powerpoint/2010/main" val="2945661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Funkce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7504" y="769350"/>
            <a:ext cx="89554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U invertujícího zesilovače na obrázku </a:t>
            </a:r>
            <a:r>
              <a:rPr lang="cs-CZ" b="1" dirty="0"/>
              <a:t>a)</a:t>
            </a:r>
            <a:r>
              <a:rPr lang="cs-CZ" dirty="0"/>
              <a:t> má výstupní napětí opačnou polaritu než vstupní. Zpětná vazba působí do invertujícího (obracejícího) vstupu. </a:t>
            </a:r>
            <a:endParaRPr lang="en-US" dirty="0"/>
          </a:p>
          <a:p>
            <a:r>
              <a:rPr lang="cs-CZ" dirty="0"/>
              <a:t>Účinek zpětnovazebního signálu na vstup (přes rezistor </a:t>
            </a:r>
            <a:r>
              <a:rPr lang="cs-CZ" b="1" dirty="0"/>
              <a:t>R</a:t>
            </a:r>
            <a:r>
              <a:rPr lang="cs-CZ" b="1" baseline="-25000" dirty="0"/>
              <a:t>2</a:t>
            </a:r>
            <a:r>
              <a:rPr lang="cs-CZ" dirty="0"/>
              <a:t>) je opačný, než účinek vstupního signálu (přes rezistor </a:t>
            </a:r>
            <a:r>
              <a:rPr lang="cs-CZ" b="1" dirty="0"/>
              <a:t>R</a:t>
            </a:r>
            <a:r>
              <a:rPr lang="cs-CZ" b="1" baseline="-25000" dirty="0"/>
              <a:t>1</a:t>
            </a:r>
            <a:r>
              <a:rPr lang="cs-CZ" dirty="0"/>
              <a:t>). </a:t>
            </a:r>
          </a:p>
          <a:p>
            <a:r>
              <a:rPr lang="cs-CZ" b="1" dirty="0"/>
              <a:t>ZV</a:t>
            </a:r>
            <a:r>
              <a:rPr lang="cs-CZ" dirty="0"/>
              <a:t> zde </a:t>
            </a:r>
            <a:r>
              <a:rPr lang="cs-CZ" b="1" dirty="0"/>
              <a:t>zmenšuje</a:t>
            </a:r>
            <a:r>
              <a:rPr lang="cs-CZ" dirty="0"/>
              <a:t> účinky vstupního signálu, zmenšuje zesílení, proto se nazývá </a:t>
            </a:r>
            <a:r>
              <a:rPr lang="cs-CZ" b="1" dirty="0"/>
              <a:t>záporná</a:t>
            </a:r>
            <a:r>
              <a:rPr lang="cs-CZ" dirty="0"/>
              <a:t>.</a:t>
            </a:r>
          </a:p>
        </p:txBody>
      </p:sp>
      <p:sp>
        <p:nvSpPr>
          <p:cNvPr id="7" name="Zástupný symbol pro datum 1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</p:spPr>
        <p:txBody>
          <a:bodyPr/>
          <a:lstStyle/>
          <a:p>
            <a:pPr>
              <a:defRPr/>
            </a:pPr>
            <a:r>
              <a:rPr lang="cs-CZ" dirty="0"/>
              <a:t>Zpětná vazba</a:t>
            </a:r>
          </a:p>
        </p:txBody>
      </p:sp>
      <p:pic>
        <p:nvPicPr>
          <p:cNvPr id="8" name="obrázek 43"/>
          <p:cNvPicPr>
            <a:picLocks noChangeAspect="1"/>
          </p:cNvPicPr>
          <p:nvPr/>
        </p:nvPicPr>
        <p:blipFill rotWithShape="1">
          <a:blip r:embed="rId2"/>
          <a:srcRect t="1" b="-2925"/>
          <a:stretch/>
        </p:blipFill>
        <p:spPr bwMode="auto">
          <a:xfrm>
            <a:off x="81064" y="2569975"/>
            <a:ext cx="8962104" cy="236641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1" name="TextovéPole 10"/>
          <p:cNvSpPr txBox="1"/>
          <p:nvPr/>
        </p:nvSpPr>
        <p:spPr>
          <a:xfrm>
            <a:off x="126368" y="4946255"/>
            <a:ext cx="8955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U neinvertujícího komparátoru s hysterezí na obrázku </a:t>
            </a:r>
            <a:r>
              <a:rPr lang="cs-CZ" b="1" dirty="0"/>
              <a:t>b)</a:t>
            </a:r>
            <a:r>
              <a:rPr lang="cs-CZ" dirty="0"/>
              <a:t> má výstupní napětí stejnou polaritu jako vstupní. </a:t>
            </a:r>
            <a:r>
              <a:rPr lang="cs-CZ" b="1" dirty="0"/>
              <a:t>ZV</a:t>
            </a:r>
            <a:r>
              <a:rPr lang="cs-CZ" dirty="0"/>
              <a:t> působí do neinvertujícího (neobracejícího) vstupu. Proto zpětnovazební signál působí na vstup přes rezistor </a:t>
            </a:r>
            <a:r>
              <a:rPr lang="cs-CZ" b="1" dirty="0"/>
              <a:t>R</a:t>
            </a:r>
            <a:r>
              <a:rPr lang="cs-CZ" b="1" baseline="-25000" dirty="0"/>
              <a:t>2</a:t>
            </a:r>
            <a:r>
              <a:rPr lang="cs-CZ" dirty="0"/>
              <a:t> ve stejném smyslu, jako vstupní signál přes rezistor </a:t>
            </a:r>
            <a:r>
              <a:rPr lang="cs-CZ" b="1" dirty="0"/>
              <a:t>R</a:t>
            </a:r>
            <a:r>
              <a:rPr lang="cs-CZ" b="1" baseline="-25000" dirty="0"/>
              <a:t>1</a:t>
            </a:r>
            <a:r>
              <a:rPr lang="cs-CZ" dirty="0"/>
              <a:t>. </a:t>
            </a:r>
            <a:endParaRPr lang="en-US" dirty="0"/>
          </a:p>
          <a:p>
            <a:r>
              <a:rPr lang="cs-CZ" b="1" dirty="0"/>
              <a:t>ZV</a:t>
            </a:r>
            <a:r>
              <a:rPr lang="cs-CZ" dirty="0"/>
              <a:t> zde </a:t>
            </a:r>
            <a:r>
              <a:rPr lang="cs-CZ" b="1" dirty="0"/>
              <a:t>zvětšuje</a:t>
            </a:r>
            <a:r>
              <a:rPr lang="cs-CZ" dirty="0"/>
              <a:t> účinky vstupního signálu, proto se nazývá </a:t>
            </a:r>
            <a:r>
              <a:rPr lang="cs-CZ" b="1" dirty="0"/>
              <a:t>kladná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4013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Systémy</a:t>
            </a:r>
            <a:r>
              <a:rPr lang="en-US" dirty="0"/>
              <a:t> se ZV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-81076" y="769350"/>
            <a:ext cx="91440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Zesilovače (= systémy) se zpětnou vazbou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cs-CZ" sz="2400" dirty="0"/>
              <a:t>stabilní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cs-CZ" sz="2400" dirty="0"/>
              <a:t>na mezi stability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cs-CZ" sz="2400" dirty="0"/>
              <a:t>nestabilní</a:t>
            </a:r>
          </a:p>
          <a:p>
            <a:pPr marL="1028700" lvl="1" indent="-571500">
              <a:buFont typeface="Arial" pitchFamily="34" charset="0"/>
              <a:buChar char="•"/>
            </a:pPr>
            <a:endParaRPr lang="cs-CZ" sz="2800" dirty="0"/>
          </a:p>
          <a:p>
            <a:r>
              <a:rPr lang="cs-CZ" sz="3200" dirty="0"/>
              <a:t>Jak se zesilovač chová po zapnutí?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cs-CZ" sz="2400" dirty="0"/>
              <a:t>Chová se "normálně"? 			Stabilní!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cs-CZ" sz="2400" dirty="0"/>
              <a:t>Rozhouká se stálým tónem? 		Na mezi stability!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cs-CZ" sz="2400" dirty="0"/>
              <a:t>Zasekne se, nezesiluje, shoří? 		Nestabilní!</a:t>
            </a:r>
          </a:p>
          <a:p>
            <a:pPr marL="571500" indent="-571500">
              <a:buFont typeface="Arial" pitchFamily="34" charset="0"/>
              <a:buChar char="•"/>
            </a:pPr>
            <a:endParaRPr lang="cs-CZ" sz="3200" dirty="0"/>
          </a:p>
        </p:txBody>
      </p:sp>
      <p:sp>
        <p:nvSpPr>
          <p:cNvPr id="7" name="Zástupný symbol pro datum 1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</p:spPr>
        <p:txBody>
          <a:bodyPr/>
          <a:lstStyle/>
          <a:p>
            <a:pPr>
              <a:defRPr/>
            </a:pPr>
            <a:r>
              <a:rPr lang="cs-CZ" dirty="0"/>
              <a:t>Zpětná vazba</a:t>
            </a:r>
          </a:p>
        </p:txBody>
      </p:sp>
    </p:spTree>
    <p:extLst>
      <p:ext uri="{BB962C8B-B14F-4D97-AF65-F5344CB8AC3E}">
        <p14:creationId xmlns:p14="http://schemas.microsoft.com/office/powerpoint/2010/main" val="740282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Systém</a:t>
            </a:r>
            <a:r>
              <a:rPr lang="en-US" dirty="0"/>
              <a:t> </a:t>
            </a:r>
            <a:r>
              <a:rPr lang="en-US" dirty="0" err="1"/>
              <a:t>stabilní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7504" y="779215"/>
            <a:ext cx="89356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Zesilovač (= systém) stabilní</a:t>
            </a:r>
          </a:p>
          <a:p>
            <a:r>
              <a:rPr lang="cs-CZ" sz="2400" dirty="0"/>
              <a:t>Po zapnutí se napětí na jeho výstupu ustálí na správné hodnotě a zesilovač je připraven pracovat:</a:t>
            </a:r>
          </a:p>
        </p:txBody>
      </p:sp>
      <p:sp>
        <p:nvSpPr>
          <p:cNvPr id="7" name="Zástupný symbol pro datum 1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</p:spPr>
        <p:txBody>
          <a:bodyPr/>
          <a:lstStyle/>
          <a:p>
            <a:pPr>
              <a:defRPr/>
            </a:pPr>
            <a:r>
              <a:rPr lang="cs-CZ" dirty="0"/>
              <a:t>Zpětná vazba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/>
          <a:srcRect t="10649"/>
          <a:stretch/>
        </p:blipFill>
        <p:spPr>
          <a:xfrm>
            <a:off x="484821" y="2496320"/>
            <a:ext cx="8047619" cy="3020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064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Systém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stability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0" y="76935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Zesilovač (= systém) na mezi stability = oscilátor</a:t>
            </a:r>
          </a:p>
          <a:p>
            <a:r>
              <a:rPr lang="cs-CZ" sz="2400" dirty="0"/>
              <a:t>Po zapnutí se na jeho výstupu ustálí periodický signál, např. sinusový, se stálou velikostí:</a:t>
            </a:r>
          </a:p>
        </p:txBody>
      </p:sp>
      <p:sp>
        <p:nvSpPr>
          <p:cNvPr id="7" name="Zástupný symbol pro datum 1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</p:spPr>
        <p:txBody>
          <a:bodyPr/>
          <a:lstStyle/>
          <a:p>
            <a:pPr>
              <a:defRPr/>
            </a:pPr>
            <a:r>
              <a:rPr lang="cs-CZ" dirty="0"/>
              <a:t>Zpětná vazba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603074" y="1976252"/>
            <a:ext cx="44644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Tento zesilovač má kladnou zpětnou vazbu, která způsobí jeho rozkmitání. Zároveň má zápornou zpětnou vazbu, která drží výstupní střídavé napětí na stálé velikosti.</a:t>
            </a:r>
          </a:p>
          <a:p>
            <a:endParaRPr lang="cs-CZ" sz="2400" dirty="0"/>
          </a:p>
          <a:p>
            <a:r>
              <a:rPr lang="cs-CZ" sz="2400" dirty="0"/>
              <a:t>Chová se jako oscilátor.</a:t>
            </a: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49" y="2092789"/>
            <a:ext cx="4149812" cy="3205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709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Systém</a:t>
            </a:r>
            <a:r>
              <a:rPr lang="en-US" dirty="0"/>
              <a:t> </a:t>
            </a:r>
            <a:r>
              <a:rPr lang="en-US" dirty="0" err="1"/>
              <a:t>nestabilní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0" y="76935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Zesilovač (= systém) nestabilní</a:t>
            </a:r>
          </a:p>
          <a:p>
            <a:r>
              <a:rPr lang="cs-CZ" sz="2400" dirty="0"/>
              <a:t>Po zapnutí se dostane do stavu nepoužitelného, třeba i destruktivního.</a:t>
            </a:r>
          </a:p>
        </p:txBody>
      </p:sp>
      <p:sp>
        <p:nvSpPr>
          <p:cNvPr id="7" name="Zástupný symbol pro datum 1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</p:spPr>
        <p:txBody>
          <a:bodyPr/>
          <a:lstStyle/>
          <a:p>
            <a:pPr>
              <a:defRPr/>
            </a:pPr>
            <a:r>
              <a:rPr lang="cs-CZ" dirty="0"/>
              <a:t>Zpětná vazba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603074" y="1976252"/>
            <a:ext cx="44644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Např. se může rozkmitávat čím dál víc, až kvůli napájecímu napětí dál nemůže, a na výstupu zůstane napětí podobné napájecímu. 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82845" y="5310695"/>
            <a:ext cx="90404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Anebo kmitá od dorazu k dorazu, vyrábí obdélníky</a:t>
            </a:r>
            <a:r>
              <a:rPr lang="en-US" sz="2400" dirty="0"/>
              <a:t> ...</a:t>
            </a:r>
            <a:endParaRPr lang="cs-CZ" sz="2400" dirty="0"/>
          </a:p>
          <a:p>
            <a:r>
              <a:rPr lang="en-US" sz="2400" dirty="0"/>
              <a:t> ... </a:t>
            </a:r>
            <a:r>
              <a:rPr lang="cs-CZ" sz="2400" dirty="0"/>
              <a:t>a je to .................................................... ?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338" y="2086379"/>
            <a:ext cx="4388814" cy="308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874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048" y="1749834"/>
            <a:ext cx="4676190" cy="3809524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0" y="76935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Zesilovač (= systém) nestabilní</a:t>
            </a:r>
          </a:p>
          <a:p>
            <a:r>
              <a:rPr lang="en-US" sz="2400" dirty="0"/>
              <a:t>...</a:t>
            </a:r>
            <a:r>
              <a:rPr lang="cs-CZ" sz="2400" dirty="0"/>
              <a:t> a je to multivibrátor:</a:t>
            </a:r>
          </a:p>
        </p:txBody>
      </p:sp>
      <p:sp>
        <p:nvSpPr>
          <p:cNvPr id="7" name="Zástupný symbol pro datum 1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</p:spPr>
        <p:txBody>
          <a:bodyPr/>
          <a:lstStyle/>
          <a:p>
            <a:pPr>
              <a:defRPr/>
            </a:pPr>
            <a:r>
              <a:rPr lang="cs-CZ" dirty="0"/>
              <a:t>Zpětná vazba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86252" y="5639410"/>
            <a:ext cx="9040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Najdete rozdíl v zapojení? Není, jen jsou jinak nakreslené.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517" y="1860483"/>
            <a:ext cx="4161786" cy="3287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7555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lnDef>
      <a:spPr>
        <a:ln w="19050">
          <a:solidFill>
            <a:srgbClr val="0000FF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10842</TotalTime>
  <Words>451</Words>
  <Application>Microsoft Office PowerPoint</Application>
  <PresentationFormat>Předvádění na obrazovce (4:3)</PresentationFormat>
  <Paragraphs>73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Arial</vt:lpstr>
      <vt:lpstr>Calibri</vt:lpstr>
      <vt:lpstr>Lucida Sans Unicode</vt:lpstr>
      <vt:lpstr>Verdana</vt:lpstr>
      <vt:lpstr>Wingdings 2</vt:lpstr>
      <vt:lpstr>Wingdings 3</vt:lpstr>
      <vt:lpstr>Shluk</vt:lpstr>
      <vt:lpstr> </vt:lpstr>
      <vt:lpstr>Definice</vt:lpstr>
      <vt:lpstr>Funkce</vt:lpstr>
      <vt:lpstr>Systémy se ZV</vt:lpstr>
      <vt:lpstr>Systém stabilní</vt:lpstr>
      <vt:lpstr>Systém na mezi stability</vt:lpstr>
      <vt:lpstr>Systém nestabilní</vt:lpstr>
      <vt:lpstr>Osnova</vt:lpstr>
    </vt:vector>
  </TitlesOfParts>
  <Company>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Jaroslav Bernkopf</cp:lastModifiedBy>
  <cp:revision>533</cp:revision>
  <cp:lastPrinted>2024-05-10T12:36:15Z</cp:lastPrinted>
  <dcterms:created xsi:type="dcterms:W3CDTF">2011-08-12T09:23:29Z</dcterms:created>
  <dcterms:modified xsi:type="dcterms:W3CDTF">2024-05-10T12:42:39Z</dcterms:modified>
</cp:coreProperties>
</file>