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90" r:id="rId2"/>
    <p:sldId id="291" r:id="rId3"/>
    <p:sldId id="297" r:id="rId4"/>
    <p:sldId id="296" r:id="rId5"/>
    <p:sldId id="292" r:id="rId6"/>
    <p:sldId id="293" r:id="rId7"/>
    <p:sldId id="294" r:id="rId8"/>
    <p:sldId id="295" r:id="rId9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2" userDrawn="1">
          <p15:clr>
            <a:srgbClr val="A4A3A4"/>
          </p15:clr>
        </p15:guide>
        <p15:guide id="2" pos="2120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48" d="100"/>
          <a:sy n="148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42"/>
        <p:guide pos="2120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1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11.5.2024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/>
          <a:lstStyle>
            <a:lvl1pPr algn="l">
              <a:defRPr sz="13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/>
              <a:t>11.5.2024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9" tIns="47775" rIns="95549" bIns="47775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0"/>
          </a:xfrm>
          <a:prstGeom prst="rect">
            <a:avLst/>
          </a:prstGeom>
        </p:spPr>
        <p:txBody>
          <a:bodyPr vert="horz" lIns="95549" tIns="47775" rIns="95549" bIns="47775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 anchor="b"/>
          <a:lstStyle>
            <a:lvl1pPr algn="l">
              <a:defRPr sz="13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2" cy="493315"/>
          </a:xfrm>
          <a:prstGeom prst="rect">
            <a:avLst/>
          </a:prstGeom>
        </p:spPr>
        <p:txBody>
          <a:bodyPr vert="horz" lIns="95549" tIns="47775" rIns="95549" bIns="47775" rtlCol="0" anchor="b"/>
          <a:lstStyle>
            <a:lvl1pPr algn="r">
              <a:defRPr sz="13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11.5.2024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6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Spínané zdroje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Spínané zdroje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Spínané zdroje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Zpětná vazba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74315" y="2708920"/>
            <a:ext cx="8496944" cy="187743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Zpětná vazba</a:t>
            </a:r>
          </a:p>
          <a:p>
            <a:pPr algn="ctr"/>
            <a:endParaRPr lang="cs-CZ" sz="4400" b="1" dirty="0"/>
          </a:p>
          <a:p>
            <a:pPr algn="ctr"/>
            <a:r>
              <a:rPr lang="cs-CZ" sz="2800" b="1" dirty="0"/>
              <a:t>Ing. Jaroslav Bernkopf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Definice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769350"/>
            <a:ext cx="895542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Zpětná</a:t>
            </a:r>
            <a:r>
              <a:rPr lang="en-US" sz="3200" dirty="0"/>
              <a:t> </a:t>
            </a:r>
            <a:r>
              <a:rPr lang="en-US" sz="3200" dirty="0" err="1"/>
              <a:t>vazba</a:t>
            </a:r>
            <a:r>
              <a:rPr lang="en-US" sz="3200" dirty="0"/>
              <a:t> (ZV) je </a:t>
            </a:r>
            <a:r>
              <a:rPr lang="en-US" sz="3200" dirty="0" err="1"/>
              <a:t>obvod</a:t>
            </a:r>
            <a:r>
              <a:rPr lang="en-US" sz="3200" dirty="0"/>
              <a:t>, </a:t>
            </a:r>
            <a:r>
              <a:rPr lang="en-US" sz="3200" dirty="0" err="1"/>
              <a:t>který</a:t>
            </a:r>
            <a:r>
              <a:rPr lang="en-US" sz="3200" dirty="0"/>
              <a:t> z </a:t>
            </a:r>
            <a:r>
              <a:rPr lang="en-US" sz="3200" dirty="0" err="1"/>
              <a:t>výstupu</a:t>
            </a:r>
            <a:r>
              <a:rPr lang="en-US" sz="3200" dirty="0"/>
              <a:t> </a:t>
            </a:r>
            <a:r>
              <a:rPr lang="en-US" sz="3200" dirty="0" err="1"/>
              <a:t>zesilovače</a:t>
            </a:r>
            <a:r>
              <a:rPr lang="en-US" sz="3200" dirty="0"/>
              <a:t> </a:t>
            </a:r>
            <a:r>
              <a:rPr lang="en-US" sz="3200" dirty="0" err="1"/>
              <a:t>přivede</a:t>
            </a:r>
            <a:r>
              <a:rPr lang="en-US" sz="3200" dirty="0"/>
              <a:t> </a:t>
            </a:r>
            <a:r>
              <a:rPr lang="en-US" sz="3200" dirty="0" err="1"/>
              <a:t>část</a:t>
            </a:r>
            <a:r>
              <a:rPr lang="en-US" sz="3200" dirty="0"/>
              <a:t> </a:t>
            </a:r>
            <a:r>
              <a:rPr lang="en-US" sz="3200" dirty="0" err="1"/>
              <a:t>výstupního</a:t>
            </a:r>
            <a:r>
              <a:rPr lang="en-US" sz="3200" dirty="0"/>
              <a:t> </a:t>
            </a:r>
            <a:r>
              <a:rPr lang="en-US" sz="3200" dirty="0" err="1"/>
              <a:t>napětí</a:t>
            </a:r>
            <a:r>
              <a:rPr lang="en-US" sz="3200" dirty="0"/>
              <a:t> </a:t>
            </a:r>
            <a:r>
              <a:rPr lang="en-US" sz="3200" dirty="0" err="1"/>
              <a:t>zpět</a:t>
            </a:r>
            <a:r>
              <a:rPr lang="en-US" sz="3200" dirty="0"/>
              <a:t> na </a:t>
            </a:r>
            <a:r>
              <a:rPr lang="en-US" sz="3200" dirty="0" err="1"/>
              <a:t>vstup</a:t>
            </a:r>
            <a:r>
              <a:rPr lang="en-US" sz="3200" dirty="0"/>
              <a:t>. </a:t>
            </a:r>
          </a:p>
          <a:p>
            <a:pPr lvl="0"/>
            <a:endParaRPr lang="en-US" dirty="0"/>
          </a:p>
          <a:p>
            <a:pPr lvl="0"/>
            <a:r>
              <a:rPr lang="cs-CZ" dirty="0"/>
              <a:t>Při </a:t>
            </a:r>
            <a:r>
              <a:rPr lang="cs-CZ" b="1" dirty="0"/>
              <a:t>záporné ZV </a:t>
            </a:r>
            <a:r>
              <a:rPr lang="cs-CZ" dirty="0"/>
              <a:t>zpětnovazební signál z výstupu, přivedený zpět na vstup, působí proti účinkům vstupního signálu. </a:t>
            </a:r>
            <a:endParaRPr lang="en-US" dirty="0"/>
          </a:p>
          <a:p>
            <a:pPr lvl="0"/>
            <a:endParaRPr lang="cs-CZ" dirty="0"/>
          </a:p>
          <a:p>
            <a:pPr lvl="0"/>
            <a:r>
              <a:rPr lang="cs-CZ" dirty="0"/>
              <a:t>Při </a:t>
            </a:r>
            <a:r>
              <a:rPr lang="cs-CZ" b="1" dirty="0"/>
              <a:t>kladné ZV </a:t>
            </a:r>
            <a:r>
              <a:rPr lang="cs-CZ" dirty="0"/>
              <a:t>zpětnovazební signál podporuje účinky vstupního signálu. </a:t>
            </a:r>
          </a:p>
          <a:p>
            <a:endParaRPr lang="cs-CZ" sz="3200" dirty="0"/>
          </a:p>
        </p:txBody>
      </p:sp>
      <p:sp>
        <p:nvSpPr>
          <p:cNvPr id="7" name="Zástupný symbol pro datum 1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cs-CZ" dirty="0"/>
              <a:t>Zpětná vazba</a:t>
            </a:r>
          </a:p>
        </p:txBody>
      </p:sp>
    </p:spTree>
    <p:extLst>
      <p:ext uri="{BB962C8B-B14F-4D97-AF65-F5344CB8AC3E}">
        <p14:creationId xmlns:p14="http://schemas.microsoft.com/office/powerpoint/2010/main" val="294566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Funkce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769350"/>
            <a:ext cx="89554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 invertujícího zesilovače na obrázku </a:t>
            </a:r>
            <a:r>
              <a:rPr lang="cs-CZ" b="1" dirty="0"/>
              <a:t>a)</a:t>
            </a:r>
            <a:r>
              <a:rPr lang="cs-CZ" dirty="0"/>
              <a:t> má výstupní napětí opačnou polaritu než vstupní. Zpětná vazba působí do invertujícího (obracejícího) vstupu. </a:t>
            </a:r>
            <a:endParaRPr lang="en-US" dirty="0"/>
          </a:p>
          <a:p>
            <a:r>
              <a:rPr lang="cs-CZ" dirty="0"/>
              <a:t>Účinek zpětnovazebního signálu na vstup (přes rezistor </a:t>
            </a:r>
            <a:r>
              <a:rPr lang="cs-CZ" b="1" dirty="0"/>
              <a:t>R</a:t>
            </a:r>
            <a:r>
              <a:rPr lang="cs-CZ" b="1" baseline="-25000" dirty="0"/>
              <a:t>2</a:t>
            </a:r>
            <a:r>
              <a:rPr lang="cs-CZ" dirty="0"/>
              <a:t>) je opačný, než účinek vstupního signálu (přes rezistor </a:t>
            </a:r>
            <a:r>
              <a:rPr lang="cs-CZ" b="1" dirty="0"/>
              <a:t>R</a:t>
            </a:r>
            <a:r>
              <a:rPr lang="cs-CZ" b="1" baseline="-25000" dirty="0"/>
              <a:t>1</a:t>
            </a:r>
            <a:r>
              <a:rPr lang="cs-CZ" dirty="0"/>
              <a:t>). </a:t>
            </a:r>
          </a:p>
          <a:p>
            <a:r>
              <a:rPr lang="cs-CZ" b="1" dirty="0"/>
              <a:t>ZV</a:t>
            </a:r>
            <a:r>
              <a:rPr lang="cs-CZ" dirty="0"/>
              <a:t> zde </a:t>
            </a:r>
            <a:r>
              <a:rPr lang="cs-CZ" b="1" dirty="0"/>
              <a:t>zmenšuje</a:t>
            </a:r>
            <a:r>
              <a:rPr lang="cs-CZ" dirty="0"/>
              <a:t> účinky vstupního signálu, zmenšuje zesílení, proto se nazývá </a:t>
            </a:r>
            <a:r>
              <a:rPr lang="cs-CZ" b="1" dirty="0"/>
              <a:t>záporná</a:t>
            </a:r>
            <a:r>
              <a:rPr lang="cs-CZ" dirty="0"/>
              <a:t>.</a:t>
            </a:r>
          </a:p>
        </p:txBody>
      </p:sp>
      <p:sp>
        <p:nvSpPr>
          <p:cNvPr id="7" name="Zástupný symbol pro datum 1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cs-CZ" dirty="0"/>
              <a:t>Zpětná vazba</a:t>
            </a:r>
          </a:p>
        </p:txBody>
      </p:sp>
      <p:pic>
        <p:nvPicPr>
          <p:cNvPr id="8" name="obrázek 43"/>
          <p:cNvPicPr>
            <a:picLocks noChangeAspect="1"/>
          </p:cNvPicPr>
          <p:nvPr/>
        </p:nvPicPr>
        <p:blipFill rotWithShape="1">
          <a:blip r:embed="rId2"/>
          <a:srcRect t="1" b="-2925"/>
          <a:stretch/>
        </p:blipFill>
        <p:spPr bwMode="auto">
          <a:xfrm>
            <a:off x="81064" y="2569975"/>
            <a:ext cx="8962104" cy="236641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1" name="TextovéPole 10"/>
          <p:cNvSpPr txBox="1"/>
          <p:nvPr/>
        </p:nvSpPr>
        <p:spPr>
          <a:xfrm>
            <a:off x="126368" y="4946255"/>
            <a:ext cx="8955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 neinvertujícího komparátoru s hysterezí na obrázku </a:t>
            </a:r>
            <a:r>
              <a:rPr lang="cs-CZ" b="1" dirty="0"/>
              <a:t>b)</a:t>
            </a:r>
            <a:r>
              <a:rPr lang="cs-CZ" dirty="0"/>
              <a:t> má výstupní napětí stejnou polaritu jako vstupní. </a:t>
            </a:r>
            <a:r>
              <a:rPr lang="cs-CZ" b="1" dirty="0"/>
              <a:t>ZV</a:t>
            </a:r>
            <a:r>
              <a:rPr lang="cs-CZ" dirty="0"/>
              <a:t> působí do neinvertujícího (neobracejícího) vstupu. Proto zpětnovazební signál působí na vstup přes rezistor </a:t>
            </a:r>
            <a:r>
              <a:rPr lang="cs-CZ" b="1" dirty="0"/>
              <a:t>R</a:t>
            </a:r>
            <a:r>
              <a:rPr lang="cs-CZ" b="1" baseline="-25000" dirty="0"/>
              <a:t>2</a:t>
            </a:r>
            <a:r>
              <a:rPr lang="cs-CZ" dirty="0"/>
              <a:t> ve stejném smyslu, jako vstupní signál přes rezistor </a:t>
            </a:r>
            <a:r>
              <a:rPr lang="cs-CZ" b="1" dirty="0"/>
              <a:t>R</a:t>
            </a:r>
            <a:r>
              <a:rPr lang="cs-CZ" b="1" baseline="-25000" dirty="0"/>
              <a:t>1</a:t>
            </a:r>
            <a:r>
              <a:rPr lang="cs-CZ" dirty="0"/>
              <a:t>. </a:t>
            </a:r>
            <a:endParaRPr lang="en-US" dirty="0"/>
          </a:p>
          <a:p>
            <a:r>
              <a:rPr lang="cs-CZ" b="1" dirty="0"/>
              <a:t>ZV</a:t>
            </a:r>
            <a:r>
              <a:rPr lang="cs-CZ" dirty="0"/>
              <a:t> zde </a:t>
            </a:r>
            <a:r>
              <a:rPr lang="cs-CZ" b="1" dirty="0"/>
              <a:t>zvětšuje</a:t>
            </a:r>
            <a:r>
              <a:rPr lang="cs-CZ" dirty="0"/>
              <a:t> účinky vstupního signálu, proto se nazývá </a:t>
            </a:r>
            <a:r>
              <a:rPr lang="cs-CZ" b="1" dirty="0"/>
              <a:t>kladná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401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Systémy</a:t>
            </a:r>
            <a:r>
              <a:rPr lang="en-US" dirty="0"/>
              <a:t> se ZV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-81076" y="769350"/>
            <a:ext cx="9144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Zesilovače (= systémy) se zpětnou vazbou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2400" dirty="0"/>
              <a:t>stabilní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2400" dirty="0"/>
              <a:t>na mezi stability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2400" dirty="0"/>
              <a:t>nestabilní</a:t>
            </a:r>
          </a:p>
          <a:p>
            <a:pPr marL="1028700" lvl="1" indent="-571500">
              <a:buFont typeface="Arial" pitchFamily="34" charset="0"/>
              <a:buChar char="•"/>
            </a:pPr>
            <a:endParaRPr lang="cs-CZ" sz="2800" dirty="0"/>
          </a:p>
          <a:p>
            <a:r>
              <a:rPr lang="cs-CZ" sz="3200" dirty="0"/>
              <a:t>Jak se zesilovač chová po zapnutí?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2400" dirty="0"/>
              <a:t>Chová se "normálně"? 			Stabilní!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2400" dirty="0"/>
              <a:t>Rozhouká se stálým tónem? 		Na mezi stability!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2400" dirty="0"/>
              <a:t>Zasekne se, nezesiluje, shoří? 		Nestabilní!</a:t>
            </a:r>
          </a:p>
          <a:p>
            <a:pPr marL="571500" indent="-571500">
              <a:buFont typeface="Arial" pitchFamily="34" charset="0"/>
              <a:buChar char="•"/>
            </a:pPr>
            <a:endParaRPr lang="cs-CZ" sz="3200" dirty="0"/>
          </a:p>
        </p:txBody>
      </p:sp>
      <p:sp>
        <p:nvSpPr>
          <p:cNvPr id="7" name="Zástupný symbol pro datum 1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cs-CZ" dirty="0"/>
              <a:t>Zpětná vazba</a:t>
            </a:r>
          </a:p>
        </p:txBody>
      </p:sp>
    </p:spTree>
    <p:extLst>
      <p:ext uri="{BB962C8B-B14F-4D97-AF65-F5344CB8AC3E}">
        <p14:creationId xmlns:p14="http://schemas.microsoft.com/office/powerpoint/2010/main" val="740282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Systém</a:t>
            </a:r>
            <a:r>
              <a:rPr lang="en-US" dirty="0"/>
              <a:t> </a:t>
            </a:r>
            <a:r>
              <a:rPr lang="en-US" dirty="0" err="1"/>
              <a:t>stabilní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779215"/>
            <a:ext cx="8935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Zesilovač (= systém) stabilní</a:t>
            </a:r>
          </a:p>
          <a:p>
            <a:r>
              <a:rPr lang="cs-CZ" sz="2400" dirty="0"/>
              <a:t>Po zapnutí se napětí na jeho výstupu ustálí na správné hodnotě a zesilovač je připraven pracovat:</a:t>
            </a:r>
          </a:p>
        </p:txBody>
      </p:sp>
      <p:sp>
        <p:nvSpPr>
          <p:cNvPr id="7" name="Zástupný symbol pro datum 1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cs-CZ" dirty="0"/>
              <a:t>Zpětná vazba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t="10649"/>
          <a:stretch/>
        </p:blipFill>
        <p:spPr>
          <a:xfrm>
            <a:off x="484821" y="2496320"/>
            <a:ext cx="8047619" cy="302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64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Systém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stability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76935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Zesilovač (= systém) na mezi stability = oscilátor</a:t>
            </a:r>
          </a:p>
          <a:p>
            <a:r>
              <a:rPr lang="cs-CZ" sz="2400" dirty="0"/>
              <a:t>Po zapnutí se na jeho výstupu ustálí periodický signál, např. sinusový, se stálou velikostí:</a:t>
            </a:r>
          </a:p>
        </p:txBody>
      </p:sp>
      <p:sp>
        <p:nvSpPr>
          <p:cNvPr id="7" name="Zástupný symbol pro datum 1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cs-CZ" dirty="0"/>
              <a:t>Zpětná vazba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03074" y="1976252"/>
            <a:ext cx="44644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Tento zesilovač má kladnou zpětnou vazbu, která způsobí jeho rozkmitání. Zároveň má zápornou zpětnou vazbu, která drží výstupní střídavé napětí na stálé velikosti.</a:t>
            </a:r>
          </a:p>
          <a:p>
            <a:endParaRPr lang="cs-CZ" sz="2400" dirty="0"/>
          </a:p>
          <a:p>
            <a:r>
              <a:rPr lang="cs-CZ" sz="2400" dirty="0"/>
              <a:t>Chová se jako oscilátor.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49" y="2092789"/>
            <a:ext cx="4149812" cy="320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70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Systém</a:t>
            </a:r>
            <a:r>
              <a:rPr lang="en-US" dirty="0"/>
              <a:t> </a:t>
            </a:r>
            <a:r>
              <a:rPr lang="en-US" dirty="0" err="1"/>
              <a:t>nestabilní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76935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Zesilovač (= systém) nestabilní</a:t>
            </a:r>
          </a:p>
          <a:p>
            <a:r>
              <a:rPr lang="cs-CZ" sz="2400" dirty="0"/>
              <a:t>Po zapnutí se dostane do stavu nepoužitelného, třeba i destruktivního.</a:t>
            </a:r>
          </a:p>
        </p:txBody>
      </p:sp>
      <p:sp>
        <p:nvSpPr>
          <p:cNvPr id="7" name="Zástupný symbol pro datum 1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cs-CZ" dirty="0"/>
              <a:t>Zpětná vazba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03074" y="1976252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Např. se může rozkmitávat čím dál víc, až kvůli napájecímu napětí dál nemůže, a na výstupu zůstane napětí podobné napájecímu.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2845" y="5310695"/>
            <a:ext cx="9040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Anebo kmitá od dorazu k dorazu, vyrábí obdélníky</a:t>
            </a:r>
            <a:r>
              <a:rPr lang="en-US" sz="2400" dirty="0"/>
              <a:t> ...</a:t>
            </a:r>
            <a:endParaRPr lang="cs-CZ" sz="2400" dirty="0"/>
          </a:p>
          <a:p>
            <a:r>
              <a:rPr lang="en-US" sz="2400" dirty="0"/>
              <a:t> ... </a:t>
            </a:r>
            <a:r>
              <a:rPr lang="cs-CZ" sz="2400" dirty="0"/>
              <a:t>a je to .................................................... ?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38" y="2086379"/>
            <a:ext cx="4388814" cy="308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74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48" y="1749834"/>
            <a:ext cx="4676190" cy="3809524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76935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Zesilovač (= systém) nestabilní</a:t>
            </a:r>
          </a:p>
          <a:p>
            <a:r>
              <a:rPr lang="en-US" sz="2400" dirty="0"/>
              <a:t>...</a:t>
            </a:r>
            <a:r>
              <a:rPr lang="cs-CZ" sz="2400" dirty="0"/>
              <a:t> a je to multivibrátor:</a:t>
            </a:r>
          </a:p>
        </p:txBody>
      </p:sp>
      <p:sp>
        <p:nvSpPr>
          <p:cNvPr id="7" name="Zástupný symbol pro datum 1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</p:spPr>
        <p:txBody>
          <a:bodyPr/>
          <a:lstStyle/>
          <a:p>
            <a:pPr>
              <a:defRPr/>
            </a:pPr>
            <a:r>
              <a:rPr lang="cs-CZ" dirty="0"/>
              <a:t>Zpětná vazba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6252" y="5639410"/>
            <a:ext cx="9040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Najdete rozdíl v zapojení? Není, jen jsou jinak nakreslené.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517" y="1860483"/>
            <a:ext cx="4161786" cy="328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55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19050">
          <a:solidFill>
            <a:srgbClr val="0000FF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10842</TotalTime>
  <Words>451</Words>
  <Application>Microsoft Office PowerPoint</Application>
  <PresentationFormat>Předvádění na obrazovce (4:3)</PresentationFormat>
  <Paragraphs>73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 </vt:lpstr>
      <vt:lpstr>Definice</vt:lpstr>
      <vt:lpstr>Funkce</vt:lpstr>
      <vt:lpstr>Systémy se ZV</vt:lpstr>
      <vt:lpstr>Systém stabilní</vt:lpstr>
      <vt:lpstr>Systém na mezi stability</vt:lpstr>
      <vt:lpstr>Systém nestabilní</vt:lpstr>
      <vt:lpstr>Osnova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533</cp:revision>
  <cp:lastPrinted>2024-05-10T12:36:15Z</cp:lastPrinted>
  <dcterms:created xsi:type="dcterms:W3CDTF">2011-08-12T09:23:29Z</dcterms:created>
  <dcterms:modified xsi:type="dcterms:W3CDTF">2024-05-10T12:42:39Z</dcterms:modified>
</cp:coreProperties>
</file>