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19"/>
  </p:notesMasterIdLst>
  <p:handoutMasterIdLst>
    <p:handoutMasterId r:id="rId20"/>
  </p:handoutMasterIdLst>
  <p:sldIdLst>
    <p:sldId id="289" r:id="rId2"/>
    <p:sldId id="290" r:id="rId3"/>
    <p:sldId id="291" r:id="rId4"/>
    <p:sldId id="295" r:id="rId5"/>
    <p:sldId id="296" r:id="rId6"/>
    <p:sldId id="297" r:id="rId7"/>
    <p:sldId id="298" r:id="rId8"/>
    <p:sldId id="299" r:id="rId9"/>
    <p:sldId id="300" r:id="rId10"/>
    <p:sldId id="301" r:id="rId11"/>
    <p:sldId id="307" r:id="rId12"/>
    <p:sldId id="302" r:id="rId13"/>
    <p:sldId id="303" r:id="rId14"/>
    <p:sldId id="304" r:id="rId15"/>
    <p:sldId id="305" r:id="rId16"/>
    <p:sldId id="306" r:id="rId17"/>
    <p:sldId id="292" r:id="rId18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F3FAFF"/>
    <a:srgbClr val="E5F9FF"/>
    <a:srgbClr val="EAEAEA"/>
    <a:srgbClr val="0D296F"/>
    <a:srgbClr val="FF8C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9789" autoAdjust="0"/>
  </p:normalViewPr>
  <p:slideViewPr>
    <p:cSldViewPr>
      <p:cViewPr varScale="1">
        <p:scale>
          <a:sx n="148" d="100"/>
          <a:sy n="148" d="100"/>
        </p:scale>
        <p:origin x="540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-3810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TEXT\SKOLA\PROJEKTY\12%20Pen&#237;ze%20EU%20do%20&#353;kol\V&#253;ukov&#233;%20materi&#225;ly\vy_32_inovace_MA_42_13_funkcni_gen\vy_32_inovace_MA_42_13_funkcni_gen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D:\TEXT\SKOLA\PROJEKTY\12%20Pen&#237;ze%20EU%20do%20&#353;kol\V&#253;ukov&#233;%20materi&#225;ly\vy_32_inovace_MA_42_13_funkcni_gen\vy_32_inovace_MA_42_13_funkcni_gen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D:\TEXT\SKOLA\PROJEKTY\12%20Pen&#237;ze%20EU%20do%20&#353;kol\V&#253;ukov&#233;%20materi&#225;ly\vy_32_inovace_MA_42_13_funkcni_gen\vy_32_inovace_MA_42_13_funkcni_gen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smoothMarker"/>
        <c:varyColors val="0"/>
        <c:ser>
          <c:idx val="0"/>
          <c:order val="0"/>
          <c:spPr>
            <a:ln w="76200">
              <a:solidFill>
                <a:schemeClr val="tx1"/>
              </a:solidFill>
            </a:ln>
          </c:spPr>
          <c:marker>
            <c:symbol val="none"/>
          </c:marker>
          <c:xVal>
            <c:numRef>
              <c:f>List1!$C$7:$C$79</c:f>
              <c:numCache>
                <c:formatCode>General</c:formatCode>
                <c:ptCount val="73"/>
                <c:pt idx="0">
                  <c:v>0</c:v>
                </c:pt>
                <c:pt idx="1">
                  <c:v>10</c:v>
                </c:pt>
                <c:pt idx="2">
                  <c:v>20</c:v>
                </c:pt>
                <c:pt idx="3">
                  <c:v>30</c:v>
                </c:pt>
                <c:pt idx="4">
                  <c:v>40</c:v>
                </c:pt>
                <c:pt idx="5">
                  <c:v>50</c:v>
                </c:pt>
                <c:pt idx="6">
                  <c:v>60</c:v>
                </c:pt>
                <c:pt idx="7">
                  <c:v>70</c:v>
                </c:pt>
                <c:pt idx="8">
                  <c:v>80</c:v>
                </c:pt>
                <c:pt idx="9">
                  <c:v>90</c:v>
                </c:pt>
                <c:pt idx="10">
                  <c:v>100</c:v>
                </c:pt>
                <c:pt idx="11">
                  <c:v>110</c:v>
                </c:pt>
                <c:pt idx="12">
                  <c:v>120</c:v>
                </c:pt>
                <c:pt idx="13">
                  <c:v>130</c:v>
                </c:pt>
                <c:pt idx="14">
                  <c:v>140</c:v>
                </c:pt>
                <c:pt idx="15">
                  <c:v>150</c:v>
                </c:pt>
                <c:pt idx="16">
                  <c:v>160</c:v>
                </c:pt>
                <c:pt idx="17">
                  <c:v>170</c:v>
                </c:pt>
                <c:pt idx="18">
                  <c:v>180</c:v>
                </c:pt>
                <c:pt idx="19">
                  <c:v>190</c:v>
                </c:pt>
                <c:pt idx="20">
                  <c:v>200</c:v>
                </c:pt>
                <c:pt idx="21">
                  <c:v>210</c:v>
                </c:pt>
                <c:pt idx="22">
                  <c:v>220</c:v>
                </c:pt>
                <c:pt idx="23">
                  <c:v>230</c:v>
                </c:pt>
                <c:pt idx="24">
                  <c:v>240</c:v>
                </c:pt>
                <c:pt idx="25">
                  <c:v>250</c:v>
                </c:pt>
                <c:pt idx="26">
                  <c:v>260</c:v>
                </c:pt>
                <c:pt idx="27">
                  <c:v>270</c:v>
                </c:pt>
                <c:pt idx="28">
                  <c:v>280</c:v>
                </c:pt>
                <c:pt idx="29">
                  <c:v>290</c:v>
                </c:pt>
                <c:pt idx="30">
                  <c:v>300</c:v>
                </c:pt>
                <c:pt idx="31">
                  <c:v>310</c:v>
                </c:pt>
                <c:pt idx="32">
                  <c:v>320</c:v>
                </c:pt>
                <c:pt idx="33">
                  <c:v>330</c:v>
                </c:pt>
                <c:pt idx="34">
                  <c:v>340</c:v>
                </c:pt>
                <c:pt idx="35">
                  <c:v>350</c:v>
                </c:pt>
                <c:pt idx="36">
                  <c:v>360</c:v>
                </c:pt>
                <c:pt idx="37">
                  <c:v>370</c:v>
                </c:pt>
                <c:pt idx="38">
                  <c:v>380</c:v>
                </c:pt>
                <c:pt idx="39">
                  <c:v>390</c:v>
                </c:pt>
                <c:pt idx="40">
                  <c:v>400</c:v>
                </c:pt>
                <c:pt idx="41">
                  <c:v>410</c:v>
                </c:pt>
                <c:pt idx="42">
                  <c:v>420</c:v>
                </c:pt>
                <c:pt idx="43">
                  <c:v>430</c:v>
                </c:pt>
                <c:pt idx="44">
                  <c:v>440</c:v>
                </c:pt>
                <c:pt idx="45">
                  <c:v>450</c:v>
                </c:pt>
                <c:pt idx="46">
                  <c:v>460</c:v>
                </c:pt>
                <c:pt idx="47">
                  <c:v>470</c:v>
                </c:pt>
                <c:pt idx="48">
                  <c:v>480</c:v>
                </c:pt>
                <c:pt idx="49">
                  <c:v>490</c:v>
                </c:pt>
                <c:pt idx="50">
                  <c:v>500</c:v>
                </c:pt>
                <c:pt idx="51">
                  <c:v>510</c:v>
                </c:pt>
                <c:pt idx="52">
                  <c:v>520</c:v>
                </c:pt>
                <c:pt idx="53">
                  <c:v>530</c:v>
                </c:pt>
                <c:pt idx="54">
                  <c:v>540</c:v>
                </c:pt>
                <c:pt idx="55">
                  <c:v>550</c:v>
                </c:pt>
                <c:pt idx="56">
                  <c:v>560</c:v>
                </c:pt>
                <c:pt idx="57">
                  <c:v>570</c:v>
                </c:pt>
                <c:pt idx="58">
                  <c:v>580</c:v>
                </c:pt>
                <c:pt idx="59">
                  <c:v>590</c:v>
                </c:pt>
                <c:pt idx="60">
                  <c:v>600</c:v>
                </c:pt>
                <c:pt idx="61">
                  <c:v>610</c:v>
                </c:pt>
                <c:pt idx="62">
                  <c:v>620</c:v>
                </c:pt>
                <c:pt idx="63">
                  <c:v>630</c:v>
                </c:pt>
                <c:pt idx="64">
                  <c:v>640</c:v>
                </c:pt>
                <c:pt idx="65">
                  <c:v>650</c:v>
                </c:pt>
                <c:pt idx="66">
                  <c:v>660</c:v>
                </c:pt>
                <c:pt idx="67">
                  <c:v>670</c:v>
                </c:pt>
                <c:pt idx="68">
                  <c:v>680</c:v>
                </c:pt>
                <c:pt idx="69">
                  <c:v>690</c:v>
                </c:pt>
                <c:pt idx="70">
                  <c:v>700</c:v>
                </c:pt>
                <c:pt idx="71">
                  <c:v>710</c:v>
                </c:pt>
                <c:pt idx="72">
                  <c:v>720</c:v>
                </c:pt>
              </c:numCache>
            </c:numRef>
          </c:xVal>
          <c:yVal>
            <c:numRef>
              <c:f>List1!$D$7:$D$79</c:f>
              <c:numCache>
                <c:formatCode>General</c:formatCode>
                <c:ptCount val="73"/>
                <c:pt idx="0">
                  <c:v>0</c:v>
                </c:pt>
                <c:pt idx="1">
                  <c:v>0.17364817766693033</c:v>
                </c:pt>
                <c:pt idx="2">
                  <c:v>0.34202014332566871</c:v>
                </c:pt>
                <c:pt idx="3">
                  <c:v>0.49999999999999994</c:v>
                </c:pt>
                <c:pt idx="4">
                  <c:v>0.64278760968653925</c:v>
                </c:pt>
                <c:pt idx="5">
                  <c:v>0.76604444311897801</c:v>
                </c:pt>
                <c:pt idx="6">
                  <c:v>0.8660254037844386</c:v>
                </c:pt>
                <c:pt idx="7">
                  <c:v>0.93969262078590832</c:v>
                </c:pt>
                <c:pt idx="8">
                  <c:v>0.98480775301220802</c:v>
                </c:pt>
                <c:pt idx="9">
                  <c:v>1</c:v>
                </c:pt>
                <c:pt idx="10">
                  <c:v>0.98480775301220802</c:v>
                </c:pt>
                <c:pt idx="11">
                  <c:v>0.93969262078590843</c:v>
                </c:pt>
                <c:pt idx="12">
                  <c:v>0.86602540378443871</c:v>
                </c:pt>
                <c:pt idx="13">
                  <c:v>0.76604444311897801</c:v>
                </c:pt>
                <c:pt idx="14">
                  <c:v>0.64278760968653947</c:v>
                </c:pt>
                <c:pt idx="15">
                  <c:v>0.49999999999999994</c:v>
                </c:pt>
                <c:pt idx="16">
                  <c:v>0.34202014332566888</c:v>
                </c:pt>
                <c:pt idx="17">
                  <c:v>0.17364817766693028</c:v>
                </c:pt>
                <c:pt idx="18">
                  <c:v>1.22514845490862E-16</c:v>
                </c:pt>
                <c:pt idx="19">
                  <c:v>-0.17364817766693047</c:v>
                </c:pt>
                <c:pt idx="20">
                  <c:v>-0.34202014332566866</c:v>
                </c:pt>
                <c:pt idx="21">
                  <c:v>-0.50000000000000011</c:v>
                </c:pt>
                <c:pt idx="22">
                  <c:v>-0.64278760968653925</c:v>
                </c:pt>
                <c:pt idx="23">
                  <c:v>-0.7660444431189779</c:v>
                </c:pt>
                <c:pt idx="24">
                  <c:v>-0.86602540378443837</c:v>
                </c:pt>
                <c:pt idx="25">
                  <c:v>-0.93969262078590821</c:v>
                </c:pt>
                <c:pt idx="26">
                  <c:v>-0.98480775301220802</c:v>
                </c:pt>
                <c:pt idx="27">
                  <c:v>-1</c:v>
                </c:pt>
                <c:pt idx="28">
                  <c:v>-0.98480775301220813</c:v>
                </c:pt>
                <c:pt idx="29">
                  <c:v>-0.93969262078590854</c:v>
                </c:pt>
                <c:pt idx="30">
                  <c:v>-0.8660254037844386</c:v>
                </c:pt>
                <c:pt idx="31">
                  <c:v>-0.76604444311897812</c:v>
                </c:pt>
                <c:pt idx="32">
                  <c:v>-0.64278760968653958</c:v>
                </c:pt>
                <c:pt idx="33">
                  <c:v>-0.50000000000000044</c:v>
                </c:pt>
                <c:pt idx="34">
                  <c:v>-0.3420201433256686</c:v>
                </c:pt>
                <c:pt idx="35">
                  <c:v>-0.17364817766693127</c:v>
                </c:pt>
                <c:pt idx="36">
                  <c:v>-2.45029690981724E-16</c:v>
                </c:pt>
                <c:pt idx="37">
                  <c:v>0.17364817766692991</c:v>
                </c:pt>
                <c:pt idx="38">
                  <c:v>0.34202014332566893</c:v>
                </c:pt>
                <c:pt idx="39">
                  <c:v>0.49999999999999928</c:v>
                </c:pt>
                <c:pt idx="40">
                  <c:v>0.64278760968653914</c:v>
                </c:pt>
                <c:pt idx="41">
                  <c:v>0.76604444311897779</c:v>
                </c:pt>
                <c:pt idx="42">
                  <c:v>0.86602540378443882</c:v>
                </c:pt>
                <c:pt idx="43">
                  <c:v>0.93969262078590809</c:v>
                </c:pt>
                <c:pt idx="44">
                  <c:v>0.98480775301220802</c:v>
                </c:pt>
                <c:pt idx="45">
                  <c:v>1</c:v>
                </c:pt>
                <c:pt idx="46">
                  <c:v>0.98480775301220813</c:v>
                </c:pt>
                <c:pt idx="47">
                  <c:v>0.93969262078590865</c:v>
                </c:pt>
                <c:pt idx="48">
                  <c:v>0.86602540378443915</c:v>
                </c:pt>
                <c:pt idx="49">
                  <c:v>0.76604444311897879</c:v>
                </c:pt>
                <c:pt idx="50">
                  <c:v>0.64278760968654036</c:v>
                </c:pt>
                <c:pt idx="51">
                  <c:v>0.49999999999999978</c:v>
                </c:pt>
                <c:pt idx="52">
                  <c:v>0.34202014332566871</c:v>
                </c:pt>
                <c:pt idx="53">
                  <c:v>0.1736481776669305</c:v>
                </c:pt>
                <c:pt idx="54">
                  <c:v>3.67544536472586E-16</c:v>
                </c:pt>
                <c:pt idx="55">
                  <c:v>-0.17364817766692978</c:v>
                </c:pt>
                <c:pt idx="56">
                  <c:v>-0.34202014332566799</c:v>
                </c:pt>
                <c:pt idx="57">
                  <c:v>-0.50000000000000067</c:v>
                </c:pt>
                <c:pt idx="58">
                  <c:v>-0.64278760968653836</c:v>
                </c:pt>
                <c:pt idx="59">
                  <c:v>-0.76604444311897824</c:v>
                </c:pt>
                <c:pt idx="60">
                  <c:v>-0.86602540378443871</c:v>
                </c:pt>
                <c:pt idx="61">
                  <c:v>-0.93969262078590843</c:v>
                </c:pt>
                <c:pt idx="62">
                  <c:v>-0.98480775301220802</c:v>
                </c:pt>
                <c:pt idx="63">
                  <c:v>-1</c:v>
                </c:pt>
                <c:pt idx="64">
                  <c:v>-0.98480775301220813</c:v>
                </c:pt>
                <c:pt idx="65">
                  <c:v>-0.93969262078590865</c:v>
                </c:pt>
                <c:pt idx="66">
                  <c:v>-0.86602540378443915</c:v>
                </c:pt>
                <c:pt idx="67">
                  <c:v>-0.76604444311897879</c:v>
                </c:pt>
                <c:pt idx="68">
                  <c:v>-0.64278760968653903</c:v>
                </c:pt>
                <c:pt idx="69">
                  <c:v>-0.49999999999999989</c:v>
                </c:pt>
                <c:pt idx="70">
                  <c:v>-0.34202014332567049</c:v>
                </c:pt>
                <c:pt idx="71">
                  <c:v>-0.17364817766693064</c:v>
                </c:pt>
                <c:pt idx="72">
                  <c:v>-4.90059381963448E-16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D8E9-4920-BF68-F3417CBB945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40047120"/>
        <c:axId val="341411800"/>
      </c:scatterChart>
      <c:valAx>
        <c:axId val="34004712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341411800"/>
        <c:crosses val="autoZero"/>
        <c:crossBetween val="midCat"/>
      </c:valAx>
      <c:valAx>
        <c:axId val="341411800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340047120"/>
        <c:crosses val="autoZero"/>
        <c:crossBetween val="midCat"/>
      </c:valAx>
    </c:plotArea>
    <c:plotVisOnly val="1"/>
    <c:dispBlanksAs val="gap"/>
    <c:showDLblsOverMax val="0"/>
  </c:chart>
  <c:spPr>
    <a:solidFill>
      <a:schemeClr val="bg1"/>
    </a:solidFill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smoothMarker"/>
        <c:varyColors val="0"/>
        <c:ser>
          <c:idx val="0"/>
          <c:order val="0"/>
          <c:spPr>
            <a:ln w="76200">
              <a:solidFill>
                <a:schemeClr val="tx1"/>
              </a:solidFill>
            </a:ln>
          </c:spPr>
          <c:marker>
            <c:symbol val="none"/>
          </c:marker>
          <c:xVal>
            <c:numRef>
              <c:f>List1!$C$7:$C$79</c:f>
              <c:numCache>
                <c:formatCode>General</c:formatCode>
                <c:ptCount val="73"/>
                <c:pt idx="0">
                  <c:v>0</c:v>
                </c:pt>
                <c:pt idx="1">
                  <c:v>10</c:v>
                </c:pt>
                <c:pt idx="2">
                  <c:v>20</c:v>
                </c:pt>
                <c:pt idx="3">
                  <c:v>30</c:v>
                </c:pt>
                <c:pt idx="4">
                  <c:v>40</c:v>
                </c:pt>
                <c:pt idx="5">
                  <c:v>50</c:v>
                </c:pt>
                <c:pt idx="6">
                  <c:v>60</c:v>
                </c:pt>
                <c:pt idx="7">
                  <c:v>70</c:v>
                </c:pt>
                <c:pt idx="8">
                  <c:v>80</c:v>
                </c:pt>
                <c:pt idx="9">
                  <c:v>90</c:v>
                </c:pt>
                <c:pt idx="10">
                  <c:v>100</c:v>
                </c:pt>
                <c:pt idx="11">
                  <c:v>110</c:v>
                </c:pt>
                <c:pt idx="12">
                  <c:v>120</c:v>
                </c:pt>
                <c:pt idx="13">
                  <c:v>130</c:v>
                </c:pt>
                <c:pt idx="14">
                  <c:v>140</c:v>
                </c:pt>
                <c:pt idx="15">
                  <c:v>150</c:v>
                </c:pt>
                <c:pt idx="16">
                  <c:v>160</c:v>
                </c:pt>
                <c:pt idx="17">
                  <c:v>170</c:v>
                </c:pt>
                <c:pt idx="18">
                  <c:v>180</c:v>
                </c:pt>
                <c:pt idx="19">
                  <c:v>190</c:v>
                </c:pt>
                <c:pt idx="20">
                  <c:v>200</c:v>
                </c:pt>
                <c:pt idx="21">
                  <c:v>210</c:v>
                </c:pt>
                <c:pt idx="22">
                  <c:v>220</c:v>
                </c:pt>
                <c:pt idx="23">
                  <c:v>230</c:v>
                </c:pt>
                <c:pt idx="24">
                  <c:v>240</c:v>
                </c:pt>
                <c:pt idx="25">
                  <c:v>250</c:v>
                </c:pt>
                <c:pt idx="26">
                  <c:v>260</c:v>
                </c:pt>
                <c:pt idx="27">
                  <c:v>270</c:v>
                </c:pt>
                <c:pt idx="28">
                  <c:v>280</c:v>
                </c:pt>
                <c:pt idx="29">
                  <c:v>290</c:v>
                </c:pt>
                <c:pt idx="30">
                  <c:v>300</c:v>
                </c:pt>
                <c:pt idx="31">
                  <c:v>310</c:v>
                </c:pt>
                <c:pt idx="32">
                  <c:v>320</c:v>
                </c:pt>
                <c:pt idx="33">
                  <c:v>330</c:v>
                </c:pt>
                <c:pt idx="34">
                  <c:v>340</c:v>
                </c:pt>
                <c:pt idx="35">
                  <c:v>350</c:v>
                </c:pt>
                <c:pt idx="36">
                  <c:v>360</c:v>
                </c:pt>
                <c:pt idx="37">
                  <c:v>370</c:v>
                </c:pt>
                <c:pt idx="38">
                  <c:v>380</c:v>
                </c:pt>
                <c:pt idx="39">
                  <c:v>390</c:v>
                </c:pt>
                <c:pt idx="40">
                  <c:v>400</c:v>
                </c:pt>
                <c:pt idx="41">
                  <c:v>410</c:v>
                </c:pt>
                <c:pt idx="42">
                  <c:v>420</c:v>
                </c:pt>
                <c:pt idx="43">
                  <c:v>430</c:v>
                </c:pt>
                <c:pt idx="44">
                  <c:v>440</c:v>
                </c:pt>
                <c:pt idx="45">
                  <c:v>450</c:v>
                </c:pt>
                <c:pt idx="46">
                  <c:v>460</c:v>
                </c:pt>
                <c:pt idx="47">
                  <c:v>470</c:v>
                </c:pt>
                <c:pt idx="48">
                  <c:v>480</c:v>
                </c:pt>
                <c:pt idx="49">
                  <c:v>490</c:v>
                </c:pt>
                <c:pt idx="50">
                  <c:v>500</c:v>
                </c:pt>
                <c:pt idx="51">
                  <c:v>510</c:v>
                </c:pt>
                <c:pt idx="52">
                  <c:v>520</c:v>
                </c:pt>
                <c:pt idx="53">
                  <c:v>530</c:v>
                </c:pt>
                <c:pt idx="54">
                  <c:v>540</c:v>
                </c:pt>
                <c:pt idx="55">
                  <c:v>550</c:v>
                </c:pt>
                <c:pt idx="56">
                  <c:v>560</c:v>
                </c:pt>
                <c:pt idx="57">
                  <c:v>570</c:v>
                </c:pt>
                <c:pt idx="58">
                  <c:v>580</c:v>
                </c:pt>
                <c:pt idx="59">
                  <c:v>590</c:v>
                </c:pt>
                <c:pt idx="60">
                  <c:v>600</c:v>
                </c:pt>
                <c:pt idx="61">
                  <c:v>610</c:v>
                </c:pt>
                <c:pt idx="62">
                  <c:v>620</c:v>
                </c:pt>
                <c:pt idx="63">
                  <c:v>630</c:v>
                </c:pt>
                <c:pt idx="64">
                  <c:v>640</c:v>
                </c:pt>
                <c:pt idx="65">
                  <c:v>650</c:v>
                </c:pt>
                <c:pt idx="66">
                  <c:v>660</c:v>
                </c:pt>
                <c:pt idx="67">
                  <c:v>670</c:v>
                </c:pt>
                <c:pt idx="68">
                  <c:v>680</c:v>
                </c:pt>
                <c:pt idx="69">
                  <c:v>690</c:v>
                </c:pt>
                <c:pt idx="70">
                  <c:v>700</c:v>
                </c:pt>
                <c:pt idx="71">
                  <c:v>710</c:v>
                </c:pt>
                <c:pt idx="72">
                  <c:v>720</c:v>
                </c:pt>
              </c:numCache>
            </c:numRef>
          </c:xVal>
          <c:yVal>
            <c:numRef>
              <c:f>List1!$E$7:$E$79</c:f>
              <c:numCache>
                <c:formatCode>General</c:formatCode>
                <c:ptCount val="73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8</c:v>
                </c:pt>
                <c:pt idx="10">
                  <c:v>7</c:v>
                </c:pt>
                <c:pt idx="11">
                  <c:v>6</c:v>
                </c:pt>
                <c:pt idx="12">
                  <c:v>5</c:v>
                </c:pt>
                <c:pt idx="13">
                  <c:v>4</c:v>
                </c:pt>
                <c:pt idx="14">
                  <c:v>3</c:v>
                </c:pt>
                <c:pt idx="15">
                  <c:v>2</c:v>
                </c:pt>
                <c:pt idx="16">
                  <c:v>1</c:v>
                </c:pt>
                <c:pt idx="17">
                  <c:v>0</c:v>
                </c:pt>
                <c:pt idx="18">
                  <c:v>-1</c:v>
                </c:pt>
                <c:pt idx="19">
                  <c:v>-2</c:v>
                </c:pt>
                <c:pt idx="20">
                  <c:v>-3</c:v>
                </c:pt>
                <c:pt idx="21">
                  <c:v>-4</c:v>
                </c:pt>
                <c:pt idx="22">
                  <c:v>-5</c:v>
                </c:pt>
                <c:pt idx="23">
                  <c:v>-6</c:v>
                </c:pt>
                <c:pt idx="24">
                  <c:v>-7</c:v>
                </c:pt>
                <c:pt idx="25">
                  <c:v>-8</c:v>
                </c:pt>
                <c:pt idx="26">
                  <c:v>-9</c:v>
                </c:pt>
                <c:pt idx="27">
                  <c:v>-8</c:v>
                </c:pt>
                <c:pt idx="28">
                  <c:v>-7</c:v>
                </c:pt>
                <c:pt idx="29">
                  <c:v>-6</c:v>
                </c:pt>
                <c:pt idx="30">
                  <c:v>-5</c:v>
                </c:pt>
                <c:pt idx="31">
                  <c:v>-4</c:v>
                </c:pt>
                <c:pt idx="32">
                  <c:v>-3</c:v>
                </c:pt>
                <c:pt idx="33">
                  <c:v>-2</c:v>
                </c:pt>
                <c:pt idx="34">
                  <c:v>-1</c:v>
                </c:pt>
                <c:pt idx="35">
                  <c:v>0</c:v>
                </c:pt>
                <c:pt idx="36">
                  <c:v>1</c:v>
                </c:pt>
                <c:pt idx="37">
                  <c:v>2</c:v>
                </c:pt>
                <c:pt idx="38">
                  <c:v>3</c:v>
                </c:pt>
                <c:pt idx="39">
                  <c:v>4</c:v>
                </c:pt>
                <c:pt idx="40">
                  <c:v>5</c:v>
                </c:pt>
                <c:pt idx="41">
                  <c:v>6</c:v>
                </c:pt>
                <c:pt idx="42">
                  <c:v>7</c:v>
                </c:pt>
                <c:pt idx="43">
                  <c:v>8</c:v>
                </c:pt>
                <c:pt idx="44">
                  <c:v>9</c:v>
                </c:pt>
                <c:pt idx="45">
                  <c:v>8</c:v>
                </c:pt>
                <c:pt idx="46">
                  <c:v>7</c:v>
                </c:pt>
                <c:pt idx="47">
                  <c:v>6</c:v>
                </c:pt>
                <c:pt idx="48">
                  <c:v>5</c:v>
                </c:pt>
                <c:pt idx="49">
                  <c:v>4</c:v>
                </c:pt>
                <c:pt idx="50">
                  <c:v>3</c:v>
                </c:pt>
                <c:pt idx="51">
                  <c:v>2</c:v>
                </c:pt>
                <c:pt idx="52">
                  <c:v>1</c:v>
                </c:pt>
                <c:pt idx="53">
                  <c:v>0</c:v>
                </c:pt>
                <c:pt idx="54">
                  <c:v>-1</c:v>
                </c:pt>
                <c:pt idx="55">
                  <c:v>-2</c:v>
                </c:pt>
                <c:pt idx="56">
                  <c:v>-3</c:v>
                </c:pt>
                <c:pt idx="57">
                  <c:v>-4</c:v>
                </c:pt>
                <c:pt idx="58">
                  <c:v>-5</c:v>
                </c:pt>
                <c:pt idx="59">
                  <c:v>-6</c:v>
                </c:pt>
                <c:pt idx="60">
                  <c:v>-7</c:v>
                </c:pt>
                <c:pt idx="61">
                  <c:v>-8</c:v>
                </c:pt>
                <c:pt idx="62">
                  <c:v>-9</c:v>
                </c:pt>
                <c:pt idx="63">
                  <c:v>-8</c:v>
                </c:pt>
                <c:pt idx="64">
                  <c:v>-7</c:v>
                </c:pt>
                <c:pt idx="65">
                  <c:v>-6</c:v>
                </c:pt>
                <c:pt idx="66">
                  <c:v>-5</c:v>
                </c:pt>
                <c:pt idx="67">
                  <c:v>-4</c:v>
                </c:pt>
                <c:pt idx="68">
                  <c:v>-3</c:v>
                </c:pt>
                <c:pt idx="69">
                  <c:v>-2</c:v>
                </c:pt>
                <c:pt idx="70">
                  <c:v>-1</c:v>
                </c:pt>
                <c:pt idx="71">
                  <c:v>0</c:v>
                </c:pt>
                <c:pt idx="72">
                  <c:v>1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695F-4C2B-AC2D-B71C554B3CA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41414152"/>
        <c:axId val="342539232"/>
      </c:scatterChart>
      <c:valAx>
        <c:axId val="34141415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342539232"/>
        <c:crosses val="autoZero"/>
        <c:crossBetween val="midCat"/>
      </c:valAx>
      <c:valAx>
        <c:axId val="342539232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341414152"/>
        <c:crosses val="autoZero"/>
        <c:crossBetween val="midCat"/>
      </c:valAx>
    </c:plotArea>
    <c:plotVisOnly val="1"/>
    <c:dispBlanksAs val="gap"/>
    <c:showDLblsOverMax val="0"/>
  </c:chart>
  <c:spPr>
    <a:solidFill>
      <a:schemeClr val="bg1"/>
    </a:solidFill>
  </c:sp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smoothMarker"/>
        <c:varyColors val="0"/>
        <c:ser>
          <c:idx val="0"/>
          <c:order val="0"/>
          <c:spPr>
            <a:ln w="76200">
              <a:solidFill>
                <a:schemeClr val="tx1"/>
              </a:solidFill>
            </a:ln>
          </c:spPr>
          <c:marker>
            <c:symbol val="none"/>
          </c:marker>
          <c:xVal>
            <c:numRef>
              <c:f>List1!$C$7:$C$79</c:f>
              <c:numCache>
                <c:formatCode>General</c:formatCode>
                <c:ptCount val="73"/>
                <c:pt idx="0">
                  <c:v>0</c:v>
                </c:pt>
                <c:pt idx="1">
                  <c:v>10</c:v>
                </c:pt>
                <c:pt idx="2">
                  <c:v>20</c:v>
                </c:pt>
                <c:pt idx="3">
                  <c:v>30</c:v>
                </c:pt>
                <c:pt idx="4">
                  <c:v>40</c:v>
                </c:pt>
                <c:pt idx="5">
                  <c:v>50</c:v>
                </c:pt>
                <c:pt idx="6">
                  <c:v>60</c:v>
                </c:pt>
                <c:pt idx="7">
                  <c:v>70</c:v>
                </c:pt>
                <c:pt idx="8">
                  <c:v>80</c:v>
                </c:pt>
                <c:pt idx="9">
                  <c:v>90</c:v>
                </c:pt>
                <c:pt idx="10">
                  <c:v>100</c:v>
                </c:pt>
                <c:pt idx="11">
                  <c:v>110</c:v>
                </c:pt>
                <c:pt idx="12">
                  <c:v>120</c:v>
                </c:pt>
                <c:pt idx="13">
                  <c:v>130</c:v>
                </c:pt>
                <c:pt idx="14">
                  <c:v>140</c:v>
                </c:pt>
                <c:pt idx="15">
                  <c:v>150</c:v>
                </c:pt>
                <c:pt idx="16">
                  <c:v>160</c:v>
                </c:pt>
                <c:pt idx="17">
                  <c:v>170</c:v>
                </c:pt>
                <c:pt idx="18">
                  <c:v>180</c:v>
                </c:pt>
                <c:pt idx="19">
                  <c:v>190</c:v>
                </c:pt>
                <c:pt idx="20">
                  <c:v>200</c:v>
                </c:pt>
                <c:pt idx="21">
                  <c:v>210</c:v>
                </c:pt>
                <c:pt idx="22">
                  <c:v>220</c:v>
                </c:pt>
                <c:pt idx="23">
                  <c:v>230</c:v>
                </c:pt>
                <c:pt idx="24">
                  <c:v>240</c:v>
                </c:pt>
                <c:pt idx="25">
                  <c:v>250</c:v>
                </c:pt>
                <c:pt idx="26">
                  <c:v>260</c:v>
                </c:pt>
                <c:pt idx="27">
                  <c:v>270</c:v>
                </c:pt>
                <c:pt idx="28">
                  <c:v>280</c:v>
                </c:pt>
                <c:pt idx="29">
                  <c:v>290</c:v>
                </c:pt>
                <c:pt idx="30">
                  <c:v>300</c:v>
                </c:pt>
                <c:pt idx="31">
                  <c:v>310</c:v>
                </c:pt>
                <c:pt idx="32">
                  <c:v>320</c:v>
                </c:pt>
                <c:pt idx="33">
                  <c:v>330</c:v>
                </c:pt>
                <c:pt idx="34">
                  <c:v>340</c:v>
                </c:pt>
                <c:pt idx="35">
                  <c:v>350</c:v>
                </c:pt>
                <c:pt idx="36">
                  <c:v>360</c:v>
                </c:pt>
                <c:pt idx="37">
                  <c:v>370</c:v>
                </c:pt>
                <c:pt idx="38">
                  <c:v>380</c:v>
                </c:pt>
                <c:pt idx="39">
                  <c:v>390</c:v>
                </c:pt>
                <c:pt idx="40">
                  <c:v>400</c:v>
                </c:pt>
                <c:pt idx="41">
                  <c:v>410</c:v>
                </c:pt>
                <c:pt idx="42">
                  <c:v>420</c:v>
                </c:pt>
                <c:pt idx="43">
                  <c:v>430</c:v>
                </c:pt>
                <c:pt idx="44">
                  <c:v>440</c:v>
                </c:pt>
                <c:pt idx="45">
                  <c:v>450</c:v>
                </c:pt>
                <c:pt idx="46">
                  <c:v>460</c:v>
                </c:pt>
                <c:pt idx="47">
                  <c:v>470</c:v>
                </c:pt>
                <c:pt idx="48">
                  <c:v>480</c:v>
                </c:pt>
                <c:pt idx="49">
                  <c:v>490</c:v>
                </c:pt>
                <c:pt idx="50">
                  <c:v>500</c:v>
                </c:pt>
                <c:pt idx="51">
                  <c:v>510</c:v>
                </c:pt>
                <c:pt idx="52">
                  <c:v>520</c:v>
                </c:pt>
                <c:pt idx="53">
                  <c:v>530</c:v>
                </c:pt>
                <c:pt idx="54">
                  <c:v>540</c:v>
                </c:pt>
                <c:pt idx="55">
                  <c:v>550</c:v>
                </c:pt>
                <c:pt idx="56">
                  <c:v>560</c:v>
                </c:pt>
                <c:pt idx="57">
                  <c:v>570</c:v>
                </c:pt>
                <c:pt idx="58">
                  <c:v>580</c:v>
                </c:pt>
                <c:pt idx="59">
                  <c:v>590</c:v>
                </c:pt>
                <c:pt idx="60">
                  <c:v>600</c:v>
                </c:pt>
                <c:pt idx="61">
                  <c:v>610</c:v>
                </c:pt>
                <c:pt idx="62">
                  <c:v>620</c:v>
                </c:pt>
                <c:pt idx="63">
                  <c:v>630</c:v>
                </c:pt>
                <c:pt idx="64">
                  <c:v>640</c:v>
                </c:pt>
                <c:pt idx="65">
                  <c:v>650</c:v>
                </c:pt>
                <c:pt idx="66">
                  <c:v>660</c:v>
                </c:pt>
                <c:pt idx="67">
                  <c:v>670</c:v>
                </c:pt>
                <c:pt idx="68">
                  <c:v>680</c:v>
                </c:pt>
                <c:pt idx="69">
                  <c:v>690</c:v>
                </c:pt>
                <c:pt idx="70">
                  <c:v>700</c:v>
                </c:pt>
                <c:pt idx="71">
                  <c:v>710</c:v>
                </c:pt>
                <c:pt idx="72">
                  <c:v>720</c:v>
                </c:pt>
              </c:numCache>
            </c:numRef>
          </c:xVal>
          <c:yVal>
            <c:numRef>
              <c:f>List1!$F$7:$F$79</c:f>
              <c:numCache>
                <c:formatCode>General</c:formatCode>
                <c:ptCount val="73"/>
                <c:pt idx="0">
                  <c:v>-1</c:v>
                </c:pt>
                <c:pt idx="1">
                  <c:v>-1</c:v>
                </c:pt>
                <c:pt idx="2">
                  <c:v>-1</c:v>
                </c:pt>
                <c:pt idx="3">
                  <c:v>-1</c:v>
                </c:pt>
                <c:pt idx="4">
                  <c:v>-1</c:v>
                </c:pt>
                <c:pt idx="5">
                  <c:v>-1</c:v>
                </c:pt>
                <c:pt idx="6">
                  <c:v>-1</c:v>
                </c:pt>
                <c:pt idx="7">
                  <c:v>-1</c:v>
                </c:pt>
                <c:pt idx="8">
                  <c:v>-1</c:v>
                </c:pt>
                <c:pt idx="9">
                  <c:v>1</c:v>
                </c:pt>
                <c:pt idx="10">
                  <c:v>1</c:v>
                </c:pt>
                <c:pt idx="11">
                  <c:v>1</c:v>
                </c:pt>
                <c:pt idx="12">
                  <c:v>1</c:v>
                </c:pt>
                <c:pt idx="13">
                  <c:v>1</c:v>
                </c:pt>
                <c:pt idx="14">
                  <c:v>1</c:v>
                </c:pt>
                <c:pt idx="15">
                  <c:v>1</c:v>
                </c:pt>
                <c:pt idx="16">
                  <c:v>1</c:v>
                </c:pt>
                <c:pt idx="17">
                  <c:v>1</c:v>
                </c:pt>
                <c:pt idx="18">
                  <c:v>1</c:v>
                </c:pt>
                <c:pt idx="19">
                  <c:v>1</c:v>
                </c:pt>
                <c:pt idx="20">
                  <c:v>1</c:v>
                </c:pt>
                <c:pt idx="21">
                  <c:v>1</c:v>
                </c:pt>
                <c:pt idx="22">
                  <c:v>1</c:v>
                </c:pt>
                <c:pt idx="23">
                  <c:v>1</c:v>
                </c:pt>
                <c:pt idx="24">
                  <c:v>1</c:v>
                </c:pt>
                <c:pt idx="25">
                  <c:v>1</c:v>
                </c:pt>
                <c:pt idx="26">
                  <c:v>1</c:v>
                </c:pt>
                <c:pt idx="27">
                  <c:v>-1</c:v>
                </c:pt>
                <c:pt idx="28">
                  <c:v>-1</c:v>
                </c:pt>
                <c:pt idx="29">
                  <c:v>-1</c:v>
                </c:pt>
                <c:pt idx="30">
                  <c:v>-1</c:v>
                </c:pt>
                <c:pt idx="31">
                  <c:v>-1</c:v>
                </c:pt>
                <c:pt idx="32">
                  <c:v>-1</c:v>
                </c:pt>
                <c:pt idx="33">
                  <c:v>-1</c:v>
                </c:pt>
                <c:pt idx="34">
                  <c:v>-1</c:v>
                </c:pt>
                <c:pt idx="35">
                  <c:v>-1</c:v>
                </c:pt>
                <c:pt idx="36">
                  <c:v>-1</c:v>
                </c:pt>
                <c:pt idx="37">
                  <c:v>-1</c:v>
                </c:pt>
                <c:pt idx="38">
                  <c:v>-1</c:v>
                </c:pt>
                <c:pt idx="39">
                  <c:v>-1</c:v>
                </c:pt>
                <c:pt idx="40">
                  <c:v>-1</c:v>
                </c:pt>
                <c:pt idx="41">
                  <c:v>-1</c:v>
                </c:pt>
                <c:pt idx="42">
                  <c:v>-1</c:v>
                </c:pt>
                <c:pt idx="43">
                  <c:v>-1</c:v>
                </c:pt>
                <c:pt idx="44">
                  <c:v>-1</c:v>
                </c:pt>
                <c:pt idx="45">
                  <c:v>1</c:v>
                </c:pt>
                <c:pt idx="46">
                  <c:v>1</c:v>
                </c:pt>
                <c:pt idx="47">
                  <c:v>1</c:v>
                </c:pt>
                <c:pt idx="48">
                  <c:v>1</c:v>
                </c:pt>
                <c:pt idx="49">
                  <c:v>1</c:v>
                </c:pt>
                <c:pt idx="50">
                  <c:v>1</c:v>
                </c:pt>
                <c:pt idx="51">
                  <c:v>1</c:v>
                </c:pt>
                <c:pt idx="52">
                  <c:v>1</c:v>
                </c:pt>
                <c:pt idx="53">
                  <c:v>1</c:v>
                </c:pt>
                <c:pt idx="54">
                  <c:v>1</c:v>
                </c:pt>
                <c:pt idx="55">
                  <c:v>1</c:v>
                </c:pt>
                <c:pt idx="56">
                  <c:v>1</c:v>
                </c:pt>
                <c:pt idx="57">
                  <c:v>1</c:v>
                </c:pt>
                <c:pt idx="58">
                  <c:v>1</c:v>
                </c:pt>
                <c:pt idx="59">
                  <c:v>1</c:v>
                </c:pt>
                <c:pt idx="60">
                  <c:v>1</c:v>
                </c:pt>
                <c:pt idx="61">
                  <c:v>1</c:v>
                </c:pt>
                <c:pt idx="62">
                  <c:v>1</c:v>
                </c:pt>
                <c:pt idx="63">
                  <c:v>-1</c:v>
                </c:pt>
                <c:pt idx="64">
                  <c:v>-1</c:v>
                </c:pt>
                <c:pt idx="65">
                  <c:v>-1</c:v>
                </c:pt>
                <c:pt idx="66">
                  <c:v>-1</c:v>
                </c:pt>
                <c:pt idx="67">
                  <c:v>-1</c:v>
                </c:pt>
                <c:pt idx="68">
                  <c:v>-1</c:v>
                </c:pt>
                <c:pt idx="69">
                  <c:v>-1</c:v>
                </c:pt>
                <c:pt idx="70">
                  <c:v>-1</c:v>
                </c:pt>
                <c:pt idx="71">
                  <c:v>-1</c:v>
                </c:pt>
                <c:pt idx="72">
                  <c:v>-1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9269-4501-BD65-4A360DCEA8F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42545504"/>
        <c:axId val="342542368"/>
      </c:scatterChart>
      <c:valAx>
        <c:axId val="34254550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342542368"/>
        <c:crosses val="autoZero"/>
        <c:crossBetween val="midCat"/>
      </c:valAx>
      <c:valAx>
        <c:axId val="342542368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342545504"/>
        <c:crosses val="autoZero"/>
        <c:crossBetween val="midCat"/>
      </c:valAx>
    </c:plotArea>
    <c:plotVisOnly val="1"/>
    <c:dispBlanksAs val="gap"/>
    <c:showDLblsOverMax val="0"/>
  </c:chart>
  <c:spPr>
    <a:solidFill>
      <a:schemeClr val="bg1"/>
    </a:solidFill>
  </c:sp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93E0C44-E92D-455E-801C-5B4D42EC9B3B}" type="datetimeFigureOut">
              <a:rPr lang="cs-CZ"/>
              <a:pPr>
                <a:defRPr/>
              </a:pPr>
              <a:t>20.03.2024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05CF9A7-801B-44C2-A50C-CB4E51C9688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05145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712093FC-2938-41D2-8F01-DCBF2880F693}" type="datetimeFigureOut">
              <a:rPr lang="cs-CZ"/>
              <a:pPr>
                <a:defRPr/>
              </a:pPr>
              <a:t>20.03.2024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/>
              <a:t>Kliknutím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4F3230FE-313A-41FA-A992-D38CA729D37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805275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071955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295873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75881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807659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120205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077234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941074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27353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6145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02445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5840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29432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94703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87589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948750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83737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avoúhlý trojúhelník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Skupina 11"/>
          <p:cNvGrpSpPr>
            <a:grpSpLocks/>
          </p:cNvGrpSpPr>
          <p:nvPr/>
        </p:nvGrpSpPr>
        <p:grpSpPr bwMode="auto">
          <a:xfrm>
            <a:off x="-9525" y="4935538"/>
            <a:ext cx="9159875" cy="1997075"/>
            <a:chOff x="-33596" y="4907042"/>
            <a:chExt cx="9060466" cy="2122941"/>
          </a:xfrm>
        </p:grpSpPr>
        <p:sp>
          <p:nvSpPr>
            <p:cNvPr id="6" name="Volný tvar 14"/>
            <p:cNvSpPr>
              <a:spLocks/>
            </p:cNvSpPr>
            <p:nvPr/>
          </p:nvSpPr>
          <p:spPr bwMode="auto">
            <a:xfrm>
              <a:off x="57480" y="4907042"/>
              <a:ext cx="8969390" cy="997343"/>
            </a:xfrm>
            <a:custGeom>
              <a:avLst/>
              <a:gdLst>
                <a:gd name="T0" fmla="*/ 8969390 w 4697"/>
                <a:gd name="T1" fmla="*/ 0 h 367"/>
                <a:gd name="T2" fmla="*/ 8969390 w 4697"/>
                <a:gd name="T3" fmla="*/ 997343 h 367"/>
                <a:gd name="T4" fmla="*/ 0 w 4697"/>
                <a:gd name="T5" fmla="*/ 592427 h 367"/>
                <a:gd name="T6" fmla="*/ 8969390 w 4697"/>
                <a:gd name="T7" fmla="*/ 0 h 36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697"/>
                <a:gd name="T13" fmla="*/ 0 h 367"/>
                <a:gd name="T14" fmla="*/ 4697 w 4697"/>
                <a:gd name="T15" fmla="*/ 367 h 36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rgbClr val="FF8C0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 algn="ctr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-33596" y="5048783"/>
              <a:ext cx="9060466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cs-CZ" dirty="0"/>
              <a:t>Klepnutím lze upravit styl předlohy podnadpisů.</a:t>
            </a:r>
            <a:endParaRPr lang="en-US" dirty="0"/>
          </a:p>
        </p:txBody>
      </p:sp>
      <p:sp>
        <p:nvSpPr>
          <p:cNvPr id="8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r>
              <a:rPr lang="cs-CZ"/>
              <a:t>Funkční generátor</a:t>
            </a:r>
          </a:p>
        </p:txBody>
      </p:sp>
      <p:sp>
        <p:nvSpPr>
          <p:cNvPr id="10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r>
              <a:rPr lang="cs-CZ"/>
              <a:t>Elektronické obvody</a:t>
            </a:r>
          </a:p>
        </p:txBody>
      </p:sp>
      <p:sp>
        <p:nvSpPr>
          <p:cNvPr id="11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6A392F0C-8E69-458F-8B3D-4FC8E4A0E79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2709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7"/>
          <p:cNvSpPr>
            <a:spLocks noGrp="1"/>
          </p:cNvSpPr>
          <p:nvPr>
            <p:ph type="dt" sz="half" idx="12"/>
          </p:nvPr>
        </p:nvSpPr>
        <p:spPr>
          <a:xfrm>
            <a:off x="0" y="0"/>
            <a:ext cx="9144000" cy="360000"/>
          </a:xfr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anchor="ctr" anchorCtr="1"/>
          <a:lstStyle>
            <a:lvl1pPr algn="ctr"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cs-CZ"/>
              <a:t>Funkční generátor</a:t>
            </a:r>
            <a:endParaRPr lang="cs-CZ" dirty="0"/>
          </a:p>
        </p:txBody>
      </p:sp>
      <p:sp>
        <p:nvSpPr>
          <p:cNvPr id="5" name="Zástupný symbol pro zápatí 8"/>
          <p:cNvSpPr>
            <a:spLocks noGrp="1"/>
          </p:cNvSpPr>
          <p:nvPr>
            <p:ph type="ftr" sz="quarter" idx="13"/>
          </p:nvPr>
        </p:nvSpPr>
        <p:spPr>
          <a:xfrm>
            <a:off x="0" y="6496092"/>
            <a:ext cx="9144000" cy="365125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</p:spPr>
        <p:txBody>
          <a:bodyPr/>
          <a:lstStyle>
            <a:lvl1pPr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 algn="ctr">
              <a:defRPr/>
            </a:pPr>
            <a:r>
              <a:rPr lang="cs-CZ"/>
              <a:t>Elektronické obvody</a:t>
            </a:r>
            <a:endParaRPr lang="cs-CZ" dirty="0"/>
          </a:p>
        </p:txBody>
      </p:sp>
      <p:sp>
        <p:nvSpPr>
          <p:cNvPr id="6" name="Zástupný symbol pro číslo snímku 9"/>
          <p:cNvSpPr>
            <a:spLocks noGrp="1"/>
          </p:cNvSpPr>
          <p:nvPr>
            <p:ph type="sldNum" sz="quarter" idx="14"/>
          </p:nvPr>
        </p:nvSpPr>
        <p:spPr>
          <a:xfrm>
            <a:off x="8532440" y="6486227"/>
            <a:ext cx="510728" cy="365125"/>
          </a:xfrm>
        </p:spPr>
        <p:txBody>
          <a:bodyPr/>
          <a:lstStyle>
            <a:lvl1pPr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16" name="Nadpis 15"/>
          <p:cNvSpPr>
            <a:spLocks noGrp="1"/>
          </p:cNvSpPr>
          <p:nvPr>
            <p:ph type="title" hasCustomPrompt="1"/>
          </p:nvPr>
        </p:nvSpPr>
        <p:spPr>
          <a:xfrm>
            <a:off x="467544" y="400018"/>
            <a:ext cx="8229600" cy="369332"/>
          </a:xfrm>
          <a:effectLst>
            <a:glow rad="127000">
              <a:schemeClr val="bg1"/>
            </a:glow>
          </a:effectLst>
        </p:spPr>
        <p:txBody>
          <a:bodyPr>
            <a:spAutoFit/>
            <a:scene3d>
              <a:camera prst="orthographicFront"/>
              <a:lightRig rig="threePt" dir="t"/>
            </a:scene3d>
            <a:sp3d prstMaterial="metal">
              <a:bevelT w="0" h="0"/>
            </a:sp3d>
          </a:bodyPr>
          <a:lstStyle>
            <a:lvl1pPr algn="ctr">
              <a:defRPr sz="1800" kern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defRPr>
            </a:lvl1pPr>
          </a:lstStyle>
          <a:p>
            <a:pPr eaLnBrk="1" hangingPunct="1"/>
            <a:r>
              <a:rPr lang="en-US" b="1" dirty="0"/>
              <a:t>Voltage Gain</a:t>
            </a:r>
          </a:p>
        </p:txBody>
      </p:sp>
    </p:spTree>
    <p:extLst>
      <p:ext uri="{BB962C8B-B14F-4D97-AF65-F5344CB8AC3E}">
        <p14:creationId xmlns:p14="http://schemas.microsoft.com/office/powerpoint/2010/main" val="8310392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  <a:lumMod val="65000"/>
                <a:alpha val="12000"/>
              </a:schemeClr>
            </a:gs>
            <a:gs pos="8000">
              <a:schemeClr val="accent1">
                <a:tint val="44500"/>
                <a:satMod val="160000"/>
                <a:alpha val="33000"/>
              </a:schemeClr>
            </a:gs>
            <a:gs pos="60000">
              <a:schemeClr val="accent1">
                <a:tint val="23500"/>
                <a:satMod val="160000"/>
                <a:alpha val="74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Volný tvar 12"/>
          <p:cNvSpPr>
            <a:spLocks/>
          </p:cNvSpPr>
          <p:nvPr/>
        </p:nvSpPr>
        <p:spPr bwMode="auto">
          <a:xfrm>
            <a:off x="65088" y="4627563"/>
            <a:ext cx="3600450" cy="1728787"/>
          </a:xfrm>
          <a:custGeom>
            <a:avLst/>
            <a:gdLst>
              <a:gd name="T0" fmla="*/ 0 w 5760"/>
              <a:gd name="T1" fmla="*/ 0 h 528"/>
              <a:gd name="T2" fmla="*/ 3600450 w 5760"/>
              <a:gd name="T3" fmla="*/ 0 h 528"/>
              <a:gd name="T4" fmla="*/ 3600450 w 5760"/>
              <a:gd name="T5" fmla="*/ 1728787 h 528"/>
              <a:gd name="T6" fmla="*/ 30004 w 5760"/>
              <a:gd name="T7" fmla="*/ 0 h 528"/>
              <a:gd name="T8" fmla="*/ 0 60000 65536"/>
              <a:gd name="T9" fmla="*/ 0 60000 65536"/>
              <a:gd name="T10" fmla="*/ 0 60000 65536"/>
              <a:gd name="T11" fmla="*/ 0 60000 65536"/>
              <a:gd name="T12" fmla="*/ 0 w 5760"/>
              <a:gd name="T13" fmla="*/ 0 h 528"/>
              <a:gd name="T14" fmla="*/ 5760 w 5760"/>
              <a:gd name="T15" fmla="*/ 528 h 52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rgbClr val="FF8C0E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031" name="Zástupný symbol pro text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r>
              <a:rPr lang="cs-CZ"/>
              <a:t>Funkční generátor</a:t>
            </a:r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r>
              <a:rPr lang="cs-CZ"/>
              <a:t>Elektronické obvody</a:t>
            </a:r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465E059B-0B95-4146-A791-BA354DFE510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  <p:sldLayoutId id="2147483736" r:id="rId2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zlinskedumy.cz/" TargetMode="Externa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/url?sa=i&amp;source=images&amp;cd=&amp;cad=rja&amp;docid=1OcHh-DgyGX65M&amp;tbnid=pz8upsX_uev0jM:&amp;ved=0CAgQjRwwAA&amp;url=http://www.seekic.com/circuit_diagram/Basic_Circuit/Triangle___sine_wave_converter_circuit.html&amp;ei=FRtnUZTXMYXQhAeu74D4BQ&amp;psig=AFQjCNF8KDqAkMUOU2L5NInwf42uk1x6ig&amp;ust=1365798037912842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gi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eekic.com/circuit_diagram/Basic_Circuit/Triangle___sine_wave_converter_circuit.html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1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3690" y="332656"/>
            <a:ext cx="5976620" cy="1459230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pic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4637489"/>
              </p:ext>
            </p:extLst>
          </p:nvPr>
        </p:nvGraphicFramePr>
        <p:xfrm>
          <a:off x="1187624" y="1988840"/>
          <a:ext cx="6696744" cy="1823630"/>
        </p:xfrm>
        <a:graphic>
          <a:graphicData uri="http://schemas.openxmlformats.org/drawingml/2006/table">
            <a:tbl>
              <a:tblPr firstRow="1" firstCol="1" bandRow="1">
                <a:effectLst>
                  <a:outerShdw blurRad="50800" dist="50800" dir="5400000" algn="ctr" rotWithShape="0">
                    <a:schemeClr val="bg1"/>
                  </a:outerShdw>
                </a:effectLst>
                <a:tableStyleId>{5C22544A-7EE6-4342-B048-85BDC9FD1C3A}</a:tableStyleId>
              </a:tblPr>
              <a:tblGrid>
                <a:gridCol w="17499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468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118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Číslo projektu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CZ.1.07/1.5.00/34.0514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515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Číslo a název šablony klíčové aktivity 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III/2 Inovace a zkvalitnění výuky prostřednictvím ICT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18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Tematická oblast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Elektronické obvody, </a:t>
                      </a:r>
                      <a:r>
                        <a:rPr lang="cs-CZ" sz="1100" dirty="0">
                          <a:effectLst/>
                        </a:rPr>
                        <a:t>vy_32_inovace_MA_42_13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18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Autor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Ing. Jaroslav Bernkopf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18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Ročník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2, 3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18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Obor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26 – 41 – L/01 </a:t>
                      </a:r>
                      <a:r>
                        <a:rPr lang="cs-CZ" sz="1100" dirty="0">
                          <a:effectLst/>
                        </a:rPr>
                        <a:t>Mechanik  elektrotechnik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18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Anotace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Prezentace určená k objasnění funkce</a:t>
                      </a:r>
                      <a:r>
                        <a:rPr lang="cs-CZ" sz="110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generátoru s integrátorem a komparátorem (funkční generátor)</a:t>
                      </a:r>
                      <a:endParaRPr lang="cs-CZ" sz="11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7" name="Obrázek 6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1598" y="5803359"/>
            <a:ext cx="578485" cy="431800"/>
          </a:xfrm>
          <a:prstGeom prst="rect">
            <a:avLst/>
          </a:prstGeom>
        </p:spPr>
      </p:pic>
      <p:pic>
        <p:nvPicPr>
          <p:cNvPr id="8" name="Obrázek 7" descr="https://encrypted-tbn3.google.com/images?q=tbn:ANd9GcT7wLoGNaVZUxqyzsY44S6VPPDwqx14gJmiTpg-r8oG3DyJvNEB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5805264"/>
            <a:ext cx="1272540" cy="43180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Obdélník 8"/>
          <p:cNvSpPr/>
          <p:nvPr/>
        </p:nvSpPr>
        <p:spPr>
          <a:xfrm>
            <a:off x="3165685" y="5867732"/>
            <a:ext cx="27406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u="sng" dirty="0">
                <a:hlinkClick r:id="rId6"/>
              </a:rPr>
              <a:t>http://www.zlinskedumy.cz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171230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Funkční generátor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Elektronické obvody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10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Komparátor</a:t>
            </a: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481" r="-92"/>
          <a:stretch/>
        </p:blipFill>
        <p:spPr bwMode="auto">
          <a:xfrm>
            <a:off x="4682459" y="2011578"/>
            <a:ext cx="4099560" cy="256911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  <p:sp>
        <p:nvSpPr>
          <p:cNvPr id="9" name="TextovéPole 8"/>
          <p:cNvSpPr txBox="1"/>
          <p:nvPr/>
        </p:nvSpPr>
        <p:spPr>
          <a:xfrm>
            <a:off x="323528" y="1052736"/>
            <a:ext cx="84969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Když vstup komparátoru dojde k </a:t>
            </a:r>
            <a:r>
              <a:rPr lang="cs-CZ" sz="2400" b="1" dirty="0"/>
              <a:t>dolní</a:t>
            </a:r>
            <a:r>
              <a:rPr lang="cs-CZ" sz="2400" dirty="0"/>
              <a:t> rozhodovací úrovni,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179512" y="5701961"/>
            <a:ext cx="50388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jeho výstup se překlápí </a:t>
            </a:r>
            <a:r>
              <a:rPr lang="cs-CZ" sz="2400" b="1" dirty="0"/>
              <a:t>dolů</a:t>
            </a:r>
            <a:r>
              <a:rPr lang="cs-CZ" sz="2400" dirty="0"/>
              <a:t>.</a:t>
            </a:r>
          </a:p>
        </p:txBody>
      </p:sp>
      <p:pic>
        <p:nvPicPr>
          <p:cNvPr id="14" name="Picture 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200" y="3646462"/>
            <a:ext cx="2742719" cy="1648671"/>
          </a:xfrm>
          <a:prstGeom prst="rect">
            <a:avLst/>
          </a:prstGeom>
          <a:ln>
            <a:noFill/>
          </a:ln>
          <a:effectLst/>
        </p:spPr>
      </p:pic>
      <p:pic>
        <p:nvPicPr>
          <p:cNvPr id="15" name="Picture 7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200" y="2012400"/>
            <a:ext cx="2742720" cy="16486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" name="Picture 6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3660249"/>
            <a:ext cx="786293" cy="472647"/>
          </a:xfrm>
          <a:prstGeom prst="rect">
            <a:avLst/>
          </a:prstGeom>
          <a:ln>
            <a:noFill/>
          </a:ln>
          <a:effectLst/>
        </p:spPr>
      </p:pic>
      <p:pic>
        <p:nvPicPr>
          <p:cNvPr id="17" name="Picture 7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3428789"/>
            <a:ext cx="792087" cy="4761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7" name="Přímá spojnice se šipkou 6"/>
          <p:cNvCxnSpPr/>
          <p:nvPr/>
        </p:nvCxnSpPr>
        <p:spPr>
          <a:xfrm flipH="1">
            <a:off x="1331640" y="1490512"/>
            <a:ext cx="3672408" cy="2010496"/>
          </a:xfrm>
          <a:prstGeom prst="straightConnector1">
            <a:avLst/>
          </a:prstGeom>
          <a:ln w="38100">
            <a:solidFill>
              <a:srgbClr val="0000FF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se šipkou 17"/>
          <p:cNvCxnSpPr/>
          <p:nvPr/>
        </p:nvCxnSpPr>
        <p:spPr>
          <a:xfrm flipH="1">
            <a:off x="2483768" y="1490512"/>
            <a:ext cx="2520280" cy="2010496"/>
          </a:xfrm>
          <a:prstGeom prst="straightConnector1">
            <a:avLst/>
          </a:prstGeom>
          <a:ln w="38100">
            <a:solidFill>
              <a:srgbClr val="0000FF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se šipkou 18"/>
          <p:cNvCxnSpPr/>
          <p:nvPr/>
        </p:nvCxnSpPr>
        <p:spPr>
          <a:xfrm flipH="1" flipV="1">
            <a:off x="1331640" y="4437112"/>
            <a:ext cx="2520280" cy="1213186"/>
          </a:xfrm>
          <a:prstGeom prst="straightConnector1">
            <a:avLst/>
          </a:prstGeom>
          <a:ln w="38100">
            <a:solidFill>
              <a:srgbClr val="0000FF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se šipkou 19"/>
          <p:cNvCxnSpPr/>
          <p:nvPr/>
        </p:nvCxnSpPr>
        <p:spPr>
          <a:xfrm flipH="1" flipV="1">
            <a:off x="1907704" y="4437112"/>
            <a:ext cx="1944216" cy="1196313"/>
          </a:xfrm>
          <a:prstGeom prst="straightConnector1">
            <a:avLst/>
          </a:prstGeom>
          <a:ln w="38100">
            <a:solidFill>
              <a:srgbClr val="0000FF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ovéPole 21"/>
          <p:cNvSpPr txBox="1"/>
          <p:nvPr/>
        </p:nvSpPr>
        <p:spPr>
          <a:xfrm>
            <a:off x="5443836" y="5650297"/>
            <a:ext cx="36724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cs-CZ" sz="2400" dirty="0">
                <a:solidFill>
                  <a:prstClr val="black"/>
                </a:solidFill>
              </a:rPr>
              <a:t>Protože tento komparátor</a:t>
            </a:r>
          </a:p>
          <a:p>
            <a:pPr lvl="0"/>
            <a:r>
              <a:rPr lang="cs-CZ" sz="2400" dirty="0">
                <a:solidFill>
                  <a:prstClr val="black"/>
                </a:solidFill>
              </a:rPr>
              <a:t>je </a:t>
            </a:r>
            <a:r>
              <a:rPr lang="cs-CZ" sz="2400" b="1" dirty="0">
                <a:solidFill>
                  <a:prstClr val="black"/>
                </a:solidFill>
              </a:rPr>
              <a:t>neinvertující</a:t>
            </a:r>
            <a:r>
              <a:rPr lang="cs-CZ" sz="2400" dirty="0">
                <a:solidFill>
                  <a:prstClr val="black"/>
                </a:solidFill>
              </a:rPr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88114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CDC515AB-1E56-AF24-B6BC-34F8BED9A7F8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Funkční generátor</a:t>
            </a:r>
            <a:endParaRPr lang="cs-CZ" dirty="0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4989B39A-98A8-71CA-C990-DBC7CF1D2D0D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Elektronické obvody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DB2E8982-E8DD-0962-02E3-3DAB8A72AD61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11</a:t>
            </a:fld>
            <a:endParaRPr lang="cs-CZ" dirty="0"/>
          </a:p>
        </p:txBody>
      </p:sp>
      <p:sp>
        <p:nvSpPr>
          <p:cNvPr id="5" name="Nadpis 4">
            <a:extLst>
              <a:ext uri="{FF2B5EF4-FFF2-40B4-BE49-F238E27FC236}">
                <a16:creationId xmlns:a16="http://schemas.microsoft.com/office/drawing/2014/main" id="{A897C10C-078A-D3C3-8DFA-3FF93F391C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 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AF86906C-2888-6049-2C92-845F04CB3DF3}"/>
              </a:ext>
            </a:extLst>
          </p:cNvPr>
          <p:cNvSpPr txBox="1"/>
          <p:nvPr/>
        </p:nvSpPr>
        <p:spPr>
          <a:xfrm>
            <a:off x="611560" y="1556792"/>
            <a:ext cx="72728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5400" b="1" dirty="0">
                <a:solidFill>
                  <a:srgbClr val="FF0000"/>
                </a:solidFill>
              </a:rPr>
              <a:t>M3A 20/3/24</a:t>
            </a:r>
          </a:p>
        </p:txBody>
      </p:sp>
    </p:spTree>
    <p:extLst>
      <p:ext uri="{BB962C8B-B14F-4D97-AF65-F5344CB8AC3E}">
        <p14:creationId xmlns:p14="http://schemas.microsoft.com/office/powerpoint/2010/main" val="22231036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4">
            <a:extLst>
              <a:ext uri="{FF2B5EF4-FFF2-40B4-BE49-F238E27FC236}">
                <a16:creationId xmlns:a16="http://schemas.microsoft.com/office/drawing/2014/main" id="{16DC2377-1D55-9526-5279-F05ED416D3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1398" y="2207137"/>
            <a:ext cx="7115746" cy="256911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  <p:pic>
        <p:nvPicPr>
          <p:cNvPr id="18" name="Picture 4">
            <a:extLst>
              <a:ext uri="{FF2B5EF4-FFF2-40B4-BE49-F238E27FC236}">
                <a16:creationId xmlns:a16="http://schemas.microsoft.com/office/drawing/2014/main" id="{EA98CEF4-87D0-3419-B094-4917E8DDB5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9772" y="2212336"/>
            <a:ext cx="7115746" cy="256911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  <p:pic>
        <p:nvPicPr>
          <p:cNvPr id="19" name="Picture 6">
            <a:extLst>
              <a:ext uri="{FF2B5EF4-FFF2-40B4-BE49-F238E27FC236}">
                <a16:creationId xmlns:a16="http://schemas.microsoft.com/office/drawing/2014/main" id="{DAC67E12-D08C-3C4A-8020-04F3E20A31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3933056"/>
            <a:ext cx="1572587" cy="945295"/>
          </a:xfrm>
          <a:prstGeom prst="rect">
            <a:avLst/>
          </a:prstGeom>
          <a:ln>
            <a:noFill/>
          </a:ln>
          <a:effectLst/>
        </p:spPr>
      </p:pic>
      <p:pic>
        <p:nvPicPr>
          <p:cNvPr id="20" name="Picture 7">
            <a:extLst>
              <a:ext uri="{FF2B5EF4-FFF2-40B4-BE49-F238E27FC236}">
                <a16:creationId xmlns:a16="http://schemas.microsoft.com/office/drawing/2014/main" id="{2E5493DD-023C-A725-4578-00D87319FF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7485" y="3645024"/>
            <a:ext cx="1584176" cy="9522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1" name="Picture 6">
            <a:extLst>
              <a:ext uri="{FF2B5EF4-FFF2-40B4-BE49-F238E27FC236}">
                <a16:creationId xmlns:a16="http://schemas.microsoft.com/office/drawing/2014/main" id="{7C630FF8-621D-FBBC-0EFF-8CB81F5D69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08" y="3623385"/>
            <a:ext cx="1572587" cy="945295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</p:spPr>
      </p:pic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Funkční generátor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Elektronické obvody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12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Spolupráce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323528" y="1052736"/>
            <a:ext cx="84969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Obdélníkový výstup komparátoru žene integrátor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2347093" y="5446990"/>
            <a:ext cx="66406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chvíli nahoru, chvíli dolů.</a:t>
            </a:r>
          </a:p>
        </p:txBody>
      </p:sp>
      <p:sp>
        <p:nvSpPr>
          <p:cNvPr id="24" name="Volný tvar 23"/>
          <p:cNvSpPr/>
          <p:nvPr/>
        </p:nvSpPr>
        <p:spPr>
          <a:xfrm rot="4228780">
            <a:off x="4101532" y="4783637"/>
            <a:ext cx="1416547" cy="262484"/>
          </a:xfrm>
          <a:custGeom>
            <a:avLst/>
            <a:gdLst>
              <a:gd name="connsiteX0" fmla="*/ 1920216 w 1920216"/>
              <a:gd name="connsiteY0" fmla="*/ 0 h 336481"/>
              <a:gd name="connsiteX1" fmla="*/ 212186 w 1920216"/>
              <a:gd name="connsiteY1" fmla="*/ 336430 h 336481"/>
              <a:gd name="connsiteX2" fmla="*/ 5152 w 1920216"/>
              <a:gd name="connsiteY2" fmla="*/ 25879 h 3364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20216" h="336481">
                <a:moveTo>
                  <a:pt x="1920216" y="0"/>
                </a:moveTo>
                <a:cubicBezTo>
                  <a:pt x="1225789" y="166058"/>
                  <a:pt x="531363" y="332117"/>
                  <a:pt x="212186" y="336430"/>
                </a:cubicBezTo>
                <a:cubicBezTo>
                  <a:pt x="-106991" y="340743"/>
                  <a:pt x="38220" y="74762"/>
                  <a:pt x="5152" y="25879"/>
                </a:cubicBezTo>
              </a:path>
            </a:pathLst>
          </a:custGeom>
          <a:noFill/>
          <a:ln cmpd="sng">
            <a:solidFill>
              <a:srgbClr val="0000FF"/>
            </a:solidFill>
            <a:tailEnd type="stealt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" name="Volný tvar 24"/>
          <p:cNvSpPr/>
          <p:nvPr/>
        </p:nvSpPr>
        <p:spPr>
          <a:xfrm rot="6691286" flipV="1">
            <a:off x="3400800" y="4827419"/>
            <a:ext cx="1376227" cy="226446"/>
          </a:xfrm>
          <a:custGeom>
            <a:avLst/>
            <a:gdLst>
              <a:gd name="connsiteX0" fmla="*/ 1920216 w 1920216"/>
              <a:gd name="connsiteY0" fmla="*/ 0 h 336481"/>
              <a:gd name="connsiteX1" fmla="*/ 212186 w 1920216"/>
              <a:gd name="connsiteY1" fmla="*/ 336430 h 336481"/>
              <a:gd name="connsiteX2" fmla="*/ 5152 w 1920216"/>
              <a:gd name="connsiteY2" fmla="*/ 25879 h 3364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20216" h="336481">
                <a:moveTo>
                  <a:pt x="1920216" y="0"/>
                </a:moveTo>
                <a:cubicBezTo>
                  <a:pt x="1225789" y="166058"/>
                  <a:pt x="531363" y="332117"/>
                  <a:pt x="212186" y="336430"/>
                </a:cubicBezTo>
                <a:cubicBezTo>
                  <a:pt x="-106991" y="340743"/>
                  <a:pt x="38220" y="74762"/>
                  <a:pt x="5152" y="25879"/>
                </a:cubicBezTo>
              </a:path>
            </a:pathLst>
          </a:custGeom>
          <a:noFill/>
          <a:ln cmpd="sng">
            <a:solidFill>
              <a:srgbClr val="0000FF"/>
            </a:solidFill>
            <a:tailEnd type="stealt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Volný tvar 14">
            <a:extLst>
              <a:ext uri="{FF2B5EF4-FFF2-40B4-BE49-F238E27FC236}">
                <a16:creationId xmlns:a16="http://schemas.microsoft.com/office/drawing/2014/main" id="{3157B38E-E87D-2DEC-FE66-A5F5B003278D}"/>
              </a:ext>
            </a:extLst>
          </p:cNvPr>
          <p:cNvSpPr/>
          <p:nvPr/>
        </p:nvSpPr>
        <p:spPr>
          <a:xfrm rot="12220027">
            <a:off x="2735394" y="2278191"/>
            <a:ext cx="5259457" cy="386346"/>
          </a:xfrm>
          <a:custGeom>
            <a:avLst/>
            <a:gdLst>
              <a:gd name="connsiteX0" fmla="*/ 1920216 w 1920216"/>
              <a:gd name="connsiteY0" fmla="*/ 0 h 336481"/>
              <a:gd name="connsiteX1" fmla="*/ 212186 w 1920216"/>
              <a:gd name="connsiteY1" fmla="*/ 336430 h 336481"/>
              <a:gd name="connsiteX2" fmla="*/ 5152 w 1920216"/>
              <a:gd name="connsiteY2" fmla="*/ 25879 h 3364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20216" h="336481">
                <a:moveTo>
                  <a:pt x="1920216" y="0"/>
                </a:moveTo>
                <a:cubicBezTo>
                  <a:pt x="1225789" y="166058"/>
                  <a:pt x="531363" y="332117"/>
                  <a:pt x="212186" y="336430"/>
                </a:cubicBezTo>
                <a:cubicBezTo>
                  <a:pt x="-106991" y="340743"/>
                  <a:pt x="38220" y="74762"/>
                  <a:pt x="5152" y="25879"/>
                </a:cubicBezTo>
              </a:path>
            </a:pathLst>
          </a:custGeom>
          <a:noFill/>
          <a:ln cmpd="sng">
            <a:solidFill>
              <a:srgbClr val="0000FF"/>
            </a:solidFill>
            <a:tailEnd type="stealt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29007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4">
            <a:extLst>
              <a:ext uri="{FF2B5EF4-FFF2-40B4-BE49-F238E27FC236}">
                <a16:creationId xmlns:a16="http://schemas.microsoft.com/office/drawing/2014/main" id="{8A28D3DF-2049-4266-C6DE-A606CF96EB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9772" y="2212336"/>
            <a:ext cx="7115746" cy="256911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  <p:pic>
        <p:nvPicPr>
          <p:cNvPr id="21" name="Picture 6">
            <a:extLst>
              <a:ext uri="{FF2B5EF4-FFF2-40B4-BE49-F238E27FC236}">
                <a16:creationId xmlns:a16="http://schemas.microsoft.com/office/drawing/2014/main" id="{DEEE1D36-2067-B05A-40BD-3A31E291ED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3933056"/>
            <a:ext cx="1572587" cy="945295"/>
          </a:xfrm>
          <a:prstGeom prst="rect">
            <a:avLst/>
          </a:prstGeom>
          <a:ln>
            <a:noFill/>
          </a:ln>
          <a:effectLst/>
        </p:spPr>
      </p:pic>
      <p:pic>
        <p:nvPicPr>
          <p:cNvPr id="22" name="Picture 7">
            <a:extLst>
              <a:ext uri="{FF2B5EF4-FFF2-40B4-BE49-F238E27FC236}">
                <a16:creationId xmlns:a16="http://schemas.microsoft.com/office/drawing/2014/main" id="{99A66F86-2E16-B67F-9D56-79EE6774AD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7485" y="3645024"/>
            <a:ext cx="1584176" cy="9522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3" name="Picture 6">
            <a:extLst>
              <a:ext uri="{FF2B5EF4-FFF2-40B4-BE49-F238E27FC236}">
                <a16:creationId xmlns:a16="http://schemas.microsoft.com/office/drawing/2014/main" id="{CE32A4F3-F0BB-EFE6-86CD-0D9AAA92CF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08" y="3623385"/>
            <a:ext cx="1572587" cy="945295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</p:spPr>
      </p:pic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Funkční generátor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Elektronické obvody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13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Spolupráce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323528" y="1052736"/>
            <a:ext cx="84969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Trojúhelníkový výstup integrátoru překlápí komparátor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4428172" y="5445224"/>
            <a:ext cx="43202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jednou nahoru, ...</a:t>
            </a:r>
          </a:p>
        </p:txBody>
      </p:sp>
      <p:cxnSp>
        <p:nvCxnSpPr>
          <p:cNvPr id="15" name="Přímá spojnice se šipkou 14"/>
          <p:cNvCxnSpPr>
            <a:cxnSpLocks/>
          </p:cNvCxnSpPr>
          <p:nvPr/>
        </p:nvCxnSpPr>
        <p:spPr>
          <a:xfrm flipV="1">
            <a:off x="6084168" y="4293096"/>
            <a:ext cx="1530060" cy="1296144"/>
          </a:xfrm>
          <a:prstGeom prst="straightConnector1">
            <a:avLst/>
          </a:prstGeom>
          <a:ln w="38100">
            <a:solidFill>
              <a:srgbClr val="0000FF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se šipkou 17"/>
          <p:cNvCxnSpPr>
            <a:cxnSpLocks/>
          </p:cNvCxnSpPr>
          <p:nvPr/>
        </p:nvCxnSpPr>
        <p:spPr>
          <a:xfrm flipV="1">
            <a:off x="6084168" y="4365104"/>
            <a:ext cx="2232248" cy="1224136"/>
          </a:xfrm>
          <a:prstGeom prst="straightConnector1">
            <a:avLst/>
          </a:prstGeom>
          <a:ln w="38100">
            <a:solidFill>
              <a:srgbClr val="0000FF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se šipkou 18"/>
          <p:cNvCxnSpPr/>
          <p:nvPr/>
        </p:nvCxnSpPr>
        <p:spPr>
          <a:xfrm>
            <a:off x="3203848" y="1514401"/>
            <a:ext cx="864096" cy="1982490"/>
          </a:xfrm>
          <a:prstGeom prst="straightConnector1">
            <a:avLst/>
          </a:prstGeom>
          <a:ln w="38100">
            <a:solidFill>
              <a:srgbClr val="0000FF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472784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4">
            <a:extLst>
              <a:ext uri="{FF2B5EF4-FFF2-40B4-BE49-F238E27FC236}">
                <a16:creationId xmlns:a16="http://schemas.microsoft.com/office/drawing/2014/main" id="{2831FC06-83E9-9A12-D7EC-25D84440E5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9772" y="2212336"/>
            <a:ext cx="7115746" cy="256911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  <p:pic>
        <p:nvPicPr>
          <p:cNvPr id="21" name="Picture 6">
            <a:extLst>
              <a:ext uri="{FF2B5EF4-FFF2-40B4-BE49-F238E27FC236}">
                <a16:creationId xmlns:a16="http://schemas.microsoft.com/office/drawing/2014/main" id="{3B9553EE-9104-8D20-D824-539BC7B8FD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3933056"/>
            <a:ext cx="1572587" cy="945295"/>
          </a:xfrm>
          <a:prstGeom prst="rect">
            <a:avLst/>
          </a:prstGeom>
          <a:ln>
            <a:noFill/>
          </a:ln>
          <a:effectLst/>
        </p:spPr>
      </p:pic>
      <p:pic>
        <p:nvPicPr>
          <p:cNvPr id="22" name="Picture 7">
            <a:extLst>
              <a:ext uri="{FF2B5EF4-FFF2-40B4-BE49-F238E27FC236}">
                <a16:creationId xmlns:a16="http://schemas.microsoft.com/office/drawing/2014/main" id="{A8E26463-F1E4-8565-8788-0BD4B4B74E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7485" y="3645024"/>
            <a:ext cx="1584176" cy="9522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3" name="Picture 6">
            <a:extLst>
              <a:ext uri="{FF2B5EF4-FFF2-40B4-BE49-F238E27FC236}">
                <a16:creationId xmlns:a16="http://schemas.microsoft.com/office/drawing/2014/main" id="{A2087F5C-AE7F-7979-A5AF-C2DDA95A33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08" y="3623385"/>
            <a:ext cx="1572587" cy="945295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</p:spPr>
      </p:pic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Funkční generátor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Elektronické obvody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14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Spolupráce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323528" y="1052736"/>
            <a:ext cx="84969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Trojúhelníkový výstup integrátoru překlápí komparátor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6264376" y="5445224"/>
            <a:ext cx="25560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... podruhé dolů.</a:t>
            </a:r>
          </a:p>
        </p:txBody>
      </p:sp>
      <p:cxnSp>
        <p:nvCxnSpPr>
          <p:cNvPr id="15" name="Přímá spojnice se šipkou 14"/>
          <p:cNvCxnSpPr>
            <a:cxnSpLocks/>
            <a:stCxn id="10" idx="0"/>
          </p:cNvCxnSpPr>
          <p:nvPr/>
        </p:nvCxnSpPr>
        <p:spPr>
          <a:xfrm flipV="1">
            <a:off x="7542424" y="4437112"/>
            <a:ext cx="413952" cy="1008112"/>
          </a:xfrm>
          <a:prstGeom prst="straightConnector1">
            <a:avLst/>
          </a:prstGeom>
          <a:ln w="38100">
            <a:solidFill>
              <a:srgbClr val="0000FF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se šipkou 17"/>
          <p:cNvCxnSpPr>
            <a:cxnSpLocks/>
            <a:stCxn id="10" idx="0"/>
          </p:cNvCxnSpPr>
          <p:nvPr/>
        </p:nvCxnSpPr>
        <p:spPr>
          <a:xfrm flipV="1">
            <a:off x="7542424" y="4437112"/>
            <a:ext cx="1103094" cy="1008112"/>
          </a:xfrm>
          <a:prstGeom prst="straightConnector1">
            <a:avLst/>
          </a:prstGeom>
          <a:ln w="38100">
            <a:solidFill>
              <a:srgbClr val="0000FF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se šipkou 18"/>
          <p:cNvCxnSpPr/>
          <p:nvPr/>
        </p:nvCxnSpPr>
        <p:spPr>
          <a:xfrm>
            <a:off x="3203848" y="1514401"/>
            <a:ext cx="864096" cy="1982490"/>
          </a:xfrm>
          <a:prstGeom prst="straightConnector1">
            <a:avLst/>
          </a:prstGeom>
          <a:ln w="38100">
            <a:solidFill>
              <a:srgbClr val="0000FF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514076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4">
            <a:extLst>
              <a:ext uri="{FF2B5EF4-FFF2-40B4-BE49-F238E27FC236}">
                <a16:creationId xmlns:a16="http://schemas.microsoft.com/office/drawing/2014/main" id="{74497823-1CE1-7C5E-E0EF-3B60E5EA9E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9772" y="2212336"/>
            <a:ext cx="7115746" cy="256911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  <p:pic>
        <p:nvPicPr>
          <p:cNvPr id="18" name="Picture 6">
            <a:extLst>
              <a:ext uri="{FF2B5EF4-FFF2-40B4-BE49-F238E27FC236}">
                <a16:creationId xmlns:a16="http://schemas.microsoft.com/office/drawing/2014/main" id="{849851A0-A10B-66DE-CCC7-AD0ACE7EE8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3933056"/>
            <a:ext cx="1572587" cy="945295"/>
          </a:xfrm>
          <a:prstGeom prst="rect">
            <a:avLst/>
          </a:prstGeom>
          <a:ln>
            <a:noFill/>
          </a:ln>
          <a:effectLst/>
        </p:spPr>
      </p:pic>
      <p:pic>
        <p:nvPicPr>
          <p:cNvPr id="21" name="Picture 7">
            <a:extLst>
              <a:ext uri="{FF2B5EF4-FFF2-40B4-BE49-F238E27FC236}">
                <a16:creationId xmlns:a16="http://schemas.microsoft.com/office/drawing/2014/main" id="{47204186-546D-9293-841F-524F9581E5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7485" y="3645024"/>
            <a:ext cx="1584176" cy="9522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2" name="Picture 6">
            <a:extLst>
              <a:ext uri="{FF2B5EF4-FFF2-40B4-BE49-F238E27FC236}">
                <a16:creationId xmlns:a16="http://schemas.microsoft.com/office/drawing/2014/main" id="{76D750F2-0D6D-5E15-293D-4D8AC1C4FB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08" y="3623385"/>
            <a:ext cx="1572587" cy="945295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</p:spPr>
      </p:pic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Funkční generátor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Elektronické obvody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15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Spolupráce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323528" y="1052736"/>
            <a:ext cx="84969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Takto spolupracují: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323528" y="5445224"/>
            <a:ext cx="84969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400" dirty="0"/>
              <a:t>První překlápí druhého, druhý žene prvního.</a:t>
            </a:r>
          </a:p>
        </p:txBody>
      </p:sp>
      <p:cxnSp>
        <p:nvCxnSpPr>
          <p:cNvPr id="19" name="Přímá spojnice se šipkou 18"/>
          <p:cNvCxnSpPr>
            <a:cxnSpLocks/>
          </p:cNvCxnSpPr>
          <p:nvPr/>
        </p:nvCxnSpPr>
        <p:spPr>
          <a:xfrm flipV="1">
            <a:off x="3131840" y="3789040"/>
            <a:ext cx="216024" cy="1728192"/>
          </a:xfrm>
          <a:prstGeom prst="straightConnector1">
            <a:avLst/>
          </a:prstGeom>
          <a:ln w="38100">
            <a:solidFill>
              <a:srgbClr val="0000FF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se šipkou 19"/>
          <p:cNvCxnSpPr>
            <a:cxnSpLocks/>
          </p:cNvCxnSpPr>
          <p:nvPr/>
        </p:nvCxnSpPr>
        <p:spPr>
          <a:xfrm flipV="1">
            <a:off x="6372200" y="3933056"/>
            <a:ext cx="216024" cy="1584176"/>
          </a:xfrm>
          <a:prstGeom prst="straightConnector1">
            <a:avLst/>
          </a:prstGeom>
          <a:ln w="38100">
            <a:solidFill>
              <a:srgbClr val="0000FF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979050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Funkční generátor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Elektronické obvody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16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Sinus</a:t>
            </a:r>
          </a:p>
        </p:txBody>
      </p:sp>
      <p:pic>
        <p:nvPicPr>
          <p:cNvPr id="2050" name="Picture 2" descr="http://www.seekic.com/uploadfile/ic-circuit/2011757828958.gif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949" y="1628800"/>
            <a:ext cx="6912768" cy="40686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ovéPole 6"/>
          <p:cNvSpPr txBox="1"/>
          <p:nvPr/>
        </p:nvSpPr>
        <p:spPr>
          <a:xfrm>
            <a:off x="323528" y="1052736"/>
            <a:ext cx="84969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Kde zůstal sinus? Ten se udělá z trojúhelníku třeba takto: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179512" y="5805264"/>
            <a:ext cx="84969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Složitě to jen vypadá. Moc součástí, které se pořád opakují.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194684" y="4221088"/>
            <a:ext cx="1656184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rgbClr val="0000FF"/>
                </a:solidFill>
              </a:rPr>
              <a:t>trojúhelník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7773093" y="4136628"/>
            <a:ext cx="1080120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rgbClr val="0000FF"/>
                </a:solidFill>
              </a:rPr>
              <a:t>sinus</a:t>
            </a:r>
          </a:p>
        </p:txBody>
      </p:sp>
      <p:cxnSp>
        <p:nvCxnSpPr>
          <p:cNvPr id="11" name="Přímá spojnice se šipkou 10"/>
          <p:cNvCxnSpPr/>
          <p:nvPr/>
        </p:nvCxnSpPr>
        <p:spPr>
          <a:xfrm flipV="1">
            <a:off x="827584" y="3663130"/>
            <a:ext cx="504056" cy="557958"/>
          </a:xfrm>
          <a:prstGeom prst="straightConnector1">
            <a:avLst/>
          </a:prstGeom>
          <a:ln w="38100">
            <a:solidFill>
              <a:srgbClr val="0000FF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se šipkou 13"/>
          <p:cNvCxnSpPr/>
          <p:nvPr/>
        </p:nvCxnSpPr>
        <p:spPr>
          <a:xfrm flipH="1" flipV="1">
            <a:off x="7773093" y="3789040"/>
            <a:ext cx="399307" cy="432048"/>
          </a:xfrm>
          <a:prstGeom prst="straightConnector1">
            <a:avLst/>
          </a:prstGeom>
          <a:ln w="38100">
            <a:solidFill>
              <a:srgbClr val="0000FF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111836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Funkční generátor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Elektronické obvody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17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Použité zdroje</a:t>
            </a:r>
          </a:p>
        </p:txBody>
      </p:sp>
      <p:sp>
        <p:nvSpPr>
          <p:cNvPr id="6" name="Obdélník 5"/>
          <p:cNvSpPr/>
          <p:nvPr/>
        </p:nvSpPr>
        <p:spPr>
          <a:xfrm>
            <a:off x="179512" y="1124744"/>
            <a:ext cx="8856984" cy="14157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400" dirty="0">
                <a:hlinkClick r:id="rId3"/>
              </a:rPr>
              <a:t>http://www.seekic.com/circuit_diagram/Basic_Circuit/Triangle___sine_wave_converter_circuit.html</a:t>
            </a:r>
            <a:endParaRPr lang="cs-CZ" sz="1400" dirty="0"/>
          </a:p>
          <a:p>
            <a:endParaRPr lang="cs-CZ" dirty="0"/>
          </a:p>
          <a:p>
            <a:r>
              <a:rPr lang="cs-CZ" dirty="0"/>
              <a:t>Všechny materiály převzaté z internetu obsahují zároveň odkaz na příslušný zdroj.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747845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Funkční generátor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Elektronické obvody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2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Úvod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1295636" y="2708920"/>
            <a:ext cx="6552728" cy="76944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4400" b="1" dirty="0"/>
              <a:t>Funkční generátor</a:t>
            </a:r>
          </a:p>
        </p:txBody>
      </p:sp>
    </p:spTree>
    <p:extLst>
      <p:ext uri="{BB962C8B-B14F-4D97-AF65-F5344CB8AC3E}">
        <p14:creationId xmlns:p14="http://schemas.microsoft.com/office/powerpoint/2010/main" val="38997682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Funkční generátor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Elektronické obvody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3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Osnova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35496" y="1700808"/>
            <a:ext cx="910850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cs-CZ" sz="4000" dirty="0"/>
              <a:t>Definice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cs-CZ" sz="4000" dirty="0"/>
              <a:t>Integrátor a jeho funkce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cs-CZ" sz="4000" dirty="0"/>
              <a:t>Komparátor a jeho funkce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cs-CZ" sz="4000" dirty="0"/>
              <a:t>Spolupráce integrátor - komparátor</a:t>
            </a:r>
          </a:p>
        </p:txBody>
      </p:sp>
    </p:spTree>
    <p:extLst>
      <p:ext uri="{BB962C8B-B14F-4D97-AF65-F5344CB8AC3E}">
        <p14:creationId xmlns:p14="http://schemas.microsoft.com/office/powerpoint/2010/main" val="29456619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Funkční generátor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Elektronické obvody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4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Signály</a:t>
            </a:r>
          </a:p>
        </p:txBody>
      </p:sp>
      <p:grpSp>
        <p:nvGrpSpPr>
          <p:cNvPr id="18" name="Skupina 17"/>
          <p:cNvGrpSpPr>
            <a:grpSpLocks noChangeAspect="1"/>
          </p:cNvGrpSpPr>
          <p:nvPr/>
        </p:nvGrpSpPr>
        <p:grpSpPr>
          <a:xfrm>
            <a:off x="4572000" y="1916832"/>
            <a:ext cx="3879949" cy="4248472"/>
            <a:chOff x="0" y="0"/>
            <a:chExt cx="4572001" cy="8213272"/>
          </a:xfrm>
          <a:solidFill>
            <a:schemeClr val="bg1"/>
          </a:solidFill>
        </p:grpSpPr>
        <p:graphicFrame>
          <p:nvGraphicFramePr>
            <p:cNvPr id="19" name="Graf 18"/>
            <p:cNvGraphicFramePr/>
            <p:nvPr>
              <p:extLst>
                <p:ext uri="{D42A27DB-BD31-4B8C-83A1-F6EECF244321}">
                  <p14:modId xmlns:p14="http://schemas.microsoft.com/office/powerpoint/2010/main" val="1579667567"/>
                </p:ext>
              </p:extLst>
            </p:nvPr>
          </p:nvGraphicFramePr>
          <p:xfrm>
            <a:off x="1" y="5470071"/>
            <a:ext cx="4571999" cy="2743201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graphicFrame>
          <p:nvGraphicFramePr>
            <p:cNvPr id="20" name="Graf 19"/>
            <p:cNvGraphicFramePr/>
            <p:nvPr>
              <p:extLst>
                <p:ext uri="{D42A27DB-BD31-4B8C-83A1-F6EECF244321}">
                  <p14:modId xmlns:p14="http://schemas.microsoft.com/office/powerpoint/2010/main" val="702473275"/>
                </p:ext>
              </p:extLst>
            </p:nvPr>
          </p:nvGraphicFramePr>
          <p:xfrm>
            <a:off x="0" y="2721429"/>
            <a:ext cx="4572000" cy="2743199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  <p:graphicFrame>
          <p:nvGraphicFramePr>
            <p:cNvPr id="21" name="Graf 20"/>
            <p:cNvGraphicFramePr/>
            <p:nvPr>
              <p:extLst>
                <p:ext uri="{D42A27DB-BD31-4B8C-83A1-F6EECF244321}">
                  <p14:modId xmlns:p14="http://schemas.microsoft.com/office/powerpoint/2010/main" val="244215872"/>
                </p:ext>
              </p:extLst>
            </p:nvPr>
          </p:nvGraphicFramePr>
          <p:xfrm>
            <a:off x="1" y="0"/>
            <a:ext cx="4572000" cy="27432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5"/>
            </a:graphicData>
          </a:graphic>
        </p:graphicFrame>
      </p:grpSp>
      <p:sp>
        <p:nvSpPr>
          <p:cNvPr id="6" name="TextovéPole 5"/>
          <p:cNvSpPr txBox="1"/>
          <p:nvPr/>
        </p:nvSpPr>
        <p:spPr>
          <a:xfrm>
            <a:off x="323528" y="1052736"/>
            <a:ext cx="84969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Funkční generátor je zařízení, které vyrábí různé </a:t>
            </a:r>
            <a:r>
              <a:rPr lang="cs-CZ" sz="2400"/>
              <a:t>typy periodických elektrických </a:t>
            </a:r>
            <a:r>
              <a:rPr lang="cs-CZ" sz="2400" dirty="0"/>
              <a:t>signálů.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422803" y="2276872"/>
            <a:ext cx="36004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Obdélníkový signál</a:t>
            </a:r>
          </a:p>
          <a:p>
            <a:endParaRPr lang="cs-CZ" sz="2400" dirty="0"/>
          </a:p>
          <a:p>
            <a:endParaRPr lang="cs-CZ" sz="2400" dirty="0"/>
          </a:p>
          <a:p>
            <a:endParaRPr lang="cs-CZ" sz="2400" dirty="0"/>
          </a:p>
          <a:p>
            <a:r>
              <a:rPr lang="cs-CZ" sz="2400" dirty="0"/>
              <a:t>Trojúhelníkový signál</a:t>
            </a:r>
          </a:p>
          <a:p>
            <a:endParaRPr lang="cs-CZ" sz="2400" dirty="0"/>
          </a:p>
          <a:p>
            <a:endParaRPr lang="cs-CZ" sz="2400" dirty="0"/>
          </a:p>
          <a:p>
            <a:endParaRPr lang="cs-CZ" sz="2400" dirty="0"/>
          </a:p>
          <a:p>
            <a:r>
              <a:rPr lang="cs-CZ" sz="2400" dirty="0"/>
              <a:t>Sinusový signál</a:t>
            </a:r>
          </a:p>
        </p:txBody>
      </p:sp>
    </p:spTree>
    <p:extLst>
      <p:ext uri="{BB962C8B-B14F-4D97-AF65-F5344CB8AC3E}">
        <p14:creationId xmlns:p14="http://schemas.microsoft.com/office/powerpoint/2010/main" val="1286105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Funkční generátor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Elektronické obvody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5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Sestava</a:t>
            </a: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9772" y="2212336"/>
            <a:ext cx="7115746" cy="256911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  <p:sp>
        <p:nvSpPr>
          <p:cNvPr id="9" name="TextovéPole 8"/>
          <p:cNvSpPr txBox="1"/>
          <p:nvPr/>
        </p:nvSpPr>
        <p:spPr>
          <a:xfrm>
            <a:off x="323528" y="1052736"/>
            <a:ext cx="84969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Funkční generátor se skládá z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2263427" y="5301208"/>
            <a:ext cx="55044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integrátoru ...	   ... a ...   ... komparátoru.</a:t>
            </a:r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3933056"/>
            <a:ext cx="1572587" cy="945295"/>
          </a:xfrm>
          <a:prstGeom prst="rect">
            <a:avLst/>
          </a:prstGeom>
          <a:ln>
            <a:noFill/>
          </a:ln>
          <a:effectLst/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7485" y="3645024"/>
            <a:ext cx="1584176" cy="9522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9" name="Picture 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08" y="3623385"/>
            <a:ext cx="1572587" cy="945295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</p:spPr>
      </p:pic>
      <p:cxnSp>
        <p:nvCxnSpPr>
          <p:cNvPr id="20" name="Přímá spojnice se šipkou 19"/>
          <p:cNvCxnSpPr/>
          <p:nvPr/>
        </p:nvCxnSpPr>
        <p:spPr>
          <a:xfrm flipV="1">
            <a:off x="3143429" y="4074488"/>
            <a:ext cx="216024" cy="1226720"/>
          </a:xfrm>
          <a:prstGeom prst="straightConnector1">
            <a:avLst/>
          </a:prstGeom>
          <a:ln w="38100">
            <a:solidFill>
              <a:srgbClr val="0000FF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nice se šipkou 21"/>
          <p:cNvCxnSpPr/>
          <p:nvPr/>
        </p:nvCxnSpPr>
        <p:spPr>
          <a:xfrm flipH="1" flipV="1">
            <a:off x="6455797" y="4293096"/>
            <a:ext cx="360040" cy="1080120"/>
          </a:xfrm>
          <a:prstGeom prst="straightConnector1">
            <a:avLst/>
          </a:prstGeom>
          <a:ln w="38100">
            <a:solidFill>
              <a:srgbClr val="0000FF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806669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4">
            <a:extLst>
              <a:ext uri="{FF2B5EF4-FFF2-40B4-BE49-F238E27FC236}">
                <a16:creationId xmlns:a16="http://schemas.microsoft.com/office/drawing/2014/main" id="{132A66A4-1A2A-D2E0-01F7-FB2651B78B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9772" y="2212336"/>
            <a:ext cx="7115746" cy="256911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  <p:pic>
        <p:nvPicPr>
          <p:cNvPr id="22" name="Picture 6">
            <a:extLst>
              <a:ext uri="{FF2B5EF4-FFF2-40B4-BE49-F238E27FC236}">
                <a16:creationId xmlns:a16="http://schemas.microsoft.com/office/drawing/2014/main" id="{61FB57F5-B081-6CEB-EDF5-B283209ED2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3933056"/>
            <a:ext cx="1572587" cy="945295"/>
          </a:xfrm>
          <a:prstGeom prst="rect">
            <a:avLst/>
          </a:prstGeom>
          <a:ln>
            <a:noFill/>
          </a:ln>
          <a:effectLst/>
        </p:spPr>
      </p:pic>
      <p:pic>
        <p:nvPicPr>
          <p:cNvPr id="23" name="Picture 7">
            <a:extLst>
              <a:ext uri="{FF2B5EF4-FFF2-40B4-BE49-F238E27FC236}">
                <a16:creationId xmlns:a16="http://schemas.microsoft.com/office/drawing/2014/main" id="{659EC08F-0F5B-0774-BF4C-D7E86AF177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7485" y="3645024"/>
            <a:ext cx="1584176" cy="9522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4" name="Picture 6">
            <a:extLst>
              <a:ext uri="{FF2B5EF4-FFF2-40B4-BE49-F238E27FC236}">
                <a16:creationId xmlns:a16="http://schemas.microsoft.com/office/drawing/2014/main" id="{F0B05D63-F06D-8565-93C0-82EBEBB2CB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08" y="3623385"/>
            <a:ext cx="1572587" cy="945295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</p:spPr>
      </p:pic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Funkční generátor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Elektronické obvody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6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Sestava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323528" y="1052736"/>
            <a:ext cx="84969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Na výstupu integrátoru je trojúhelníkový signál,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1835884" y="5445224"/>
            <a:ext cx="66406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na výstupu komparátoru je obdélníkový signál.</a:t>
            </a:r>
          </a:p>
        </p:txBody>
      </p:sp>
      <p:cxnSp>
        <p:nvCxnSpPr>
          <p:cNvPr id="7" name="Přímá spojnice se šipkou 6"/>
          <p:cNvCxnSpPr/>
          <p:nvPr/>
        </p:nvCxnSpPr>
        <p:spPr>
          <a:xfrm flipH="1">
            <a:off x="4427984" y="1556792"/>
            <a:ext cx="144016" cy="1800200"/>
          </a:xfrm>
          <a:prstGeom prst="straightConnector1">
            <a:avLst/>
          </a:prstGeom>
          <a:ln w="38100">
            <a:solidFill>
              <a:srgbClr val="0000FF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se šipkou 12"/>
          <p:cNvCxnSpPr>
            <a:cxnSpLocks/>
          </p:cNvCxnSpPr>
          <p:nvPr/>
        </p:nvCxnSpPr>
        <p:spPr>
          <a:xfrm flipV="1">
            <a:off x="6444208" y="3789040"/>
            <a:ext cx="863908" cy="1656184"/>
          </a:xfrm>
          <a:prstGeom prst="straightConnector1">
            <a:avLst/>
          </a:prstGeom>
          <a:ln w="38100">
            <a:solidFill>
              <a:srgbClr val="0000FF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142335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Funkční generátor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Elektronické obvody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7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Integrátor</a:t>
            </a: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4139952" y="1988840"/>
            <a:ext cx="3557873" cy="256911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  <p:sp>
        <p:nvSpPr>
          <p:cNvPr id="9" name="TextovéPole 8"/>
          <p:cNvSpPr txBox="1"/>
          <p:nvPr/>
        </p:nvSpPr>
        <p:spPr>
          <a:xfrm>
            <a:off x="323528" y="1052736"/>
            <a:ext cx="84969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Když vstup integrátoru je </a:t>
            </a:r>
            <a:r>
              <a:rPr lang="cs-CZ" sz="2400" b="1" dirty="0"/>
              <a:t>nahoře</a:t>
            </a:r>
            <a:r>
              <a:rPr lang="cs-CZ" sz="2400" dirty="0"/>
              <a:t>,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181216" y="5877272"/>
            <a:ext cx="32401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jeho výstup jde </a:t>
            </a:r>
            <a:r>
              <a:rPr lang="cs-CZ" sz="2400" b="1" dirty="0"/>
              <a:t>dolů</a:t>
            </a:r>
            <a:r>
              <a:rPr lang="cs-CZ" sz="2400" dirty="0"/>
              <a:t>.</a:t>
            </a:r>
          </a:p>
        </p:txBody>
      </p:sp>
      <p:pic>
        <p:nvPicPr>
          <p:cNvPr id="14" name="Picture 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947" y="2011578"/>
            <a:ext cx="2742719" cy="1648671"/>
          </a:xfrm>
          <a:prstGeom prst="rect">
            <a:avLst/>
          </a:prstGeom>
          <a:ln>
            <a:noFill/>
          </a:ln>
          <a:effectLst/>
        </p:spPr>
      </p:pic>
      <p:pic>
        <p:nvPicPr>
          <p:cNvPr id="15" name="Picture 7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947" y="3652536"/>
            <a:ext cx="2742720" cy="16486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" name="Picture 6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2627" y="2904644"/>
            <a:ext cx="786293" cy="472647"/>
          </a:xfrm>
          <a:prstGeom prst="rect">
            <a:avLst/>
          </a:prstGeom>
          <a:ln>
            <a:noFill/>
          </a:ln>
          <a:effectLst/>
        </p:spPr>
      </p:pic>
      <p:pic>
        <p:nvPicPr>
          <p:cNvPr id="17" name="Picture 7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90527" y="3128851"/>
            <a:ext cx="792087" cy="4761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7" name="Přímá spojnice se šipkou 6"/>
          <p:cNvCxnSpPr/>
          <p:nvPr/>
        </p:nvCxnSpPr>
        <p:spPr>
          <a:xfrm flipH="1">
            <a:off x="1043608" y="1490512"/>
            <a:ext cx="2880320" cy="786360"/>
          </a:xfrm>
          <a:prstGeom prst="straightConnector1">
            <a:avLst/>
          </a:prstGeom>
          <a:ln w="38100">
            <a:solidFill>
              <a:srgbClr val="0000FF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se šipkou 17"/>
          <p:cNvCxnSpPr/>
          <p:nvPr/>
        </p:nvCxnSpPr>
        <p:spPr>
          <a:xfrm flipH="1">
            <a:off x="2123728" y="1514401"/>
            <a:ext cx="1800200" cy="762471"/>
          </a:xfrm>
          <a:prstGeom prst="straightConnector1">
            <a:avLst/>
          </a:prstGeom>
          <a:ln w="38100">
            <a:solidFill>
              <a:srgbClr val="0000FF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se šipkou 12"/>
          <p:cNvCxnSpPr/>
          <p:nvPr/>
        </p:nvCxnSpPr>
        <p:spPr>
          <a:xfrm flipH="1" flipV="1">
            <a:off x="1043196" y="4557952"/>
            <a:ext cx="1440572" cy="1391328"/>
          </a:xfrm>
          <a:prstGeom prst="straightConnector1">
            <a:avLst/>
          </a:prstGeom>
          <a:ln w="38100">
            <a:solidFill>
              <a:srgbClr val="0000FF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nice se šipkou 22"/>
          <p:cNvCxnSpPr/>
          <p:nvPr/>
        </p:nvCxnSpPr>
        <p:spPr>
          <a:xfrm flipH="1" flipV="1">
            <a:off x="2267744" y="4710352"/>
            <a:ext cx="216024" cy="1238928"/>
          </a:xfrm>
          <a:prstGeom prst="straightConnector1">
            <a:avLst/>
          </a:prstGeom>
          <a:ln w="38100">
            <a:solidFill>
              <a:srgbClr val="0000FF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ovéPole 30"/>
          <p:cNvSpPr txBox="1"/>
          <p:nvPr/>
        </p:nvSpPr>
        <p:spPr>
          <a:xfrm>
            <a:off x="4860032" y="4861609"/>
            <a:ext cx="403244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cs-CZ" sz="2400" dirty="0">
                <a:solidFill>
                  <a:prstClr val="black"/>
                </a:solidFill>
              </a:rPr>
              <a:t>Protože integrátor pochází </a:t>
            </a:r>
          </a:p>
          <a:p>
            <a:pPr lvl="0"/>
            <a:r>
              <a:rPr lang="cs-CZ" sz="2400" dirty="0">
                <a:solidFill>
                  <a:prstClr val="black"/>
                </a:solidFill>
              </a:rPr>
              <a:t>z </a:t>
            </a:r>
            <a:r>
              <a:rPr lang="cs-CZ" sz="2400" b="1" dirty="0">
                <a:solidFill>
                  <a:prstClr val="black"/>
                </a:solidFill>
              </a:rPr>
              <a:t>invertujícího</a:t>
            </a:r>
            <a:r>
              <a:rPr lang="cs-CZ" sz="2400" dirty="0">
                <a:solidFill>
                  <a:prstClr val="black"/>
                </a:solidFill>
              </a:rPr>
              <a:t> zesilovače.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2880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Funkční generátor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Elektronické obvody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8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Integrátor</a:t>
            </a: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4139952" y="1988840"/>
            <a:ext cx="3557873" cy="256911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  <p:sp>
        <p:nvSpPr>
          <p:cNvPr id="9" name="TextovéPole 8"/>
          <p:cNvSpPr txBox="1"/>
          <p:nvPr/>
        </p:nvSpPr>
        <p:spPr>
          <a:xfrm>
            <a:off x="323528" y="1052736"/>
            <a:ext cx="84969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Když vstup integrátoru je </a:t>
            </a:r>
            <a:r>
              <a:rPr lang="cs-CZ" sz="2400" b="1" dirty="0"/>
              <a:t>dole</a:t>
            </a:r>
            <a:r>
              <a:rPr lang="cs-CZ" sz="2400" dirty="0"/>
              <a:t>,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0" y="5877272"/>
            <a:ext cx="9108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jeho výstup jde </a:t>
            </a:r>
            <a:r>
              <a:rPr lang="cs-CZ" sz="2400" b="1" dirty="0"/>
              <a:t>nahoru</a:t>
            </a:r>
            <a:r>
              <a:rPr lang="cs-CZ" sz="2400" dirty="0"/>
              <a:t>. </a:t>
            </a:r>
          </a:p>
        </p:txBody>
      </p:sp>
      <p:pic>
        <p:nvPicPr>
          <p:cNvPr id="14" name="Picture 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947" y="2011578"/>
            <a:ext cx="2742719" cy="1648671"/>
          </a:xfrm>
          <a:prstGeom prst="rect">
            <a:avLst/>
          </a:prstGeom>
          <a:ln>
            <a:noFill/>
          </a:ln>
          <a:effectLst/>
        </p:spPr>
      </p:pic>
      <p:pic>
        <p:nvPicPr>
          <p:cNvPr id="15" name="Picture 7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947" y="3652536"/>
            <a:ext cx="2742720" cy="16486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" name="Picture 6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2627" y="2904644"/>
            <a:ext cx="786293" cy="472647"/>
          </a:xfrm>
          <a:prstGeom prst="rect">
            <a:avLst/>
          </a:prstGeom>
          <a:ln>
            <a:noFill/>
          </a:ln>
          <a:effectLst/>
        </p:spPr>
      </p:pic>
      <p:pic>
        <p:nvPicPr>
          <p:cNvPr id="17" name="Picture 7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90527" y="3128851"/>
            <a:ext cx="792087" cy="4761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7" name="Přímá spojnice se šipkou 6"/>
          <p:cNvCxnSpPr/>
          <p:nvPr/>
        </p:nvCxnSpPr>
        <p:spPr>
          <a:xfrm flipH="1">
            <a:off x="1475656" y="1490512"/>
            <a:ext cx="2520280" cy="1782883"/>
          </a:xfrm>
          <a:prstGeom prst="straightConnector1">
            <a:avLst/>
          </a:prstGeom>
          <a:ln w="38100">
            <a:solidFill>
              <a:srgbClr val="0000FF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se šipkou 17"/>
          <p:cNvCxnSpPr/>
          <p:nvPr/>
        </p:nvCxnSpPr>
        <p:spPr>
          <a:xfrm flipH="1">
            <a:off x="2699792" y="1514401"/>
            <a:ext cx="1296144" cy="1758994"/>
          </a:xfrm>
          <a:prstGeom prst="straightConnector1">
            <a:avLst/>
          </a:prstGeom>
          <a:ln w="38100">
            <a:solidFill>
              <a:srgbClr val="0000FF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se šipkou 12"/>
          <p:cNvCxnSpPr/>
          <p:nvPr/>
        </p:nvCxnSpPr>
        <p:spPr>
          <a:xfrm flipH="1" flipV="1">
            <a:off x="1691680" y="4470798"/>
            <a:ext cx="1296144" cy="1478482"/>
          </a:xfrm>
          <a:prstGeom prst="straightConnector1">
            <a:avLst/>
          </a:prstGeom>
          <a:ln w="38100">
            <a:solidFill>
              <a:srgbClr val="0000FF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nice se šipkou 22"/>
          <p:cNvCxnSpPr/>
          <p:nvPr/>
        </p:nvCxnSpPr>
        <p:spPr>
          <a:xfrm flipH="1" flipV="1">
            <a:off x="2735796" y="4710352"/>
            <a:ext cx="252028" cy="1238928"/>
          </a:xfrm>
          <a:prstGeom prst="straightConnector1">
            <a:avLst/>
          </a:prstGeom>
          <a:ln w="38100">
            <a:solidFill>
              <a:srgbClr val="0000FF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ovéPole 29"/>
          <p:cNvSpPr txBox="1"/>
          <p:nvPr/>
        </p:nvSpPr>
        <p:spPr>
          <a:xfrm>
            <a:off x="4860032" y="4861609"/>
            <a:ext cx="403244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cs-CZ" sz="2400" dirty="0">
                <a:solidFill>
                  <a:prstClr val="black"/>
                </a:solidFill>
              </a:rPr>
              <a:t>Protože integrátor pochází </a:t>
            </a:r>
          </a:p>
          <a:p>
            <a:pPr lvl="0"/>
            <a:r>
              <a:rPr lang="cs-CZ" sz="2400" dirty="0">
                <a:solidFill>
                  <a:prstClr val="black"/>
                </a:solidFill>
              </a:rPr>
              <a:t>z </a:t>
            </a:r>
            <a:r>
              <a:rPr lang="cs-CZ" sz="2400" b="1" dirty="0">
                <a:solidFill>
                  <a:prstClr val="black"/>
                </a:solidFill>
              </a:rPr>
              <a:t>invertujícího</a:t>
            </a:r>
            <a:r>
              <a:rPr lang="cs-CZ" sz="2400" dirty="0">
                <a:solidFill>
                  <a:prstClr val="black"/>
                </a:solidFill>
              </a:rPr>
              <a:t> zesilovače.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229015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Funkční generátor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Elektronické obvody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9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Komparátor</a:t>
            </a: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481" r="-92"/>
          <a:stretch/>
        </p:blipFill>
        <p:spPr bwMode="auto">
          <a:xfrm>
            <a:off x="4682459" y="2011578"/>
            <a:ext cx="4099560" cy="256911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  <p:sp>
        <p:nvSpPr>
          <p:cNvPr id="9" name="TextovéPole 8"/>
          <p:cNvSpPr txBox="1"/>
          <p:nvPr/>
        </p:nvSpPr>
        <p:spPr>
          <a:xfrm>
            <a:off x="323528" y="1052736"/>
            <a:ext cx="84969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Když vstup komparátoru dojde k </a:t>
            </a:r>
            <a:r>
              <a:rPr lang="cs-CZ" sz="2400" b="1" dirty="0"/>
              <a:t>horní</a:t>
            </a:r>
            <a:r>
              <a:rPr lang="cs-CZ" sz="2400" dirty="0"/>
              <a:t> rozhodovací úrovni,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251520" y="5613352"/>
            <a:ext cx="50388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jeho výstup se překlápí </a:t>
            </a:r>
            <a:r>
              <a:rPr lang="cs-CZ" sz="2400" b="1" dirty="0"/>
              <a:t>nahoru</a:t>
            </a:r>
            <a:r>
              <a:rPr lang="cs-CZ" sz="2400" dirty="0"/>
              <a:t>.</a:t>
            </a:r>
          </a:p>
        </p:txBody>
      </p:sp>
      <p:pic>
        <p:nvPicPr>
          <p:cNvPr id="14" name="Picture 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200" y="3646462"/>
            <a:ext cx="2742719" cy="1648671"/>
          </a:xfrm>
          <a:prstGeom prst="rect">
            <a:avLst/>
          </a:prstGeom>
          <a:ln>
            <a:noFill/>
          </a:ln>
          <a:effectLst/>
        </p:spPr>
      </p:pic>
      <p:pic>
        <p:nvPicPr>
          <p:cNvPr id="15" name="Picture 7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200" y="2012400"/>
            <a:ext cx="2742720" cy="16486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" name="Picture 6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3660249"/>
            <a:ext cx="786293" cy="472647"/>
          </a:xfrm>
          <a:prstGeom prst="rect">
            <a:avLst/>
          </a:prstGeom>
          <a:ln>
            <a:noFill/>
          </a:ln>
          <a:effectLst/>
        </p:spPr>
      </p:pic>
      <p:pic>
        <p:nvPicPr>
          <p:cNvPr id="17" name="Picture 7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3428789"/>
            <a:ext cx="792087" cy="4761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7" name="Přímá spojnice se šipkou 6"/>
          <p:cNvCxnSpPr/>
          <p:nvPr/>
        </p:nvCxnSpPr>
        <p:spPr>
          <a:xfrm flipH="1">
            <a:off x="755576" y="1490512"/>
            <a:ext cx="4248472" cy="642344"/>
          </a:xfrm>
          <a:prstGeom prst="straightConnector1">
            <a:avLst/>
          </a:prstGeom>
          <a:ln w="38100">
            <a:solidFill>
              <a:srgbClr val="0000FF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se šipkou 17"/>
          <p:cNvCxnSpPr/>
          <p:nvPr/>
        </p:nvCxnSpPr>
        <p:spPr>
          <a:xfrm flipH="1">
            <a:off x="1907704" y="1490512"/>
            <a:ext cx="3096344" cy="642344"/>
          </a:xfrm>
          <a:prstGeom prst="straightConnector1">
            <a:avLst/>
          </a:prstGeom>
          <a:ln w="38100">
            <a:solidFill>
              <a:srgbClr val="0000FF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se šipkou 12"/>
          <p:cNvCxnSpPr/>
          <p:nvPr/>
        </p:nvCxnSpPr>
        <p:spPr>
          <a:xfrm flipH="1" flipV="1">
            <a:off x="755576" y="4509120"/>
            <a:ext cx="3096344" cy="1141178"/>
          </a:xfrm>
          <a:prstGeom prst="straightConnector1">
            <a:avLst/>
          </a:prstGeom>
          <a:ln w="38100">
            <a:solidFill>
              <a:srgbClr val="0000FF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nice se šipkou 22"/>
          <p:cNvCxnSpPr/>
          <p:nvPr/>
        </p:nvCxnSpPr>
        <p:spPr>
          <a:xfrm flipH="1" flipV="1">
            <a:off x="1907704" y="4437112"/>
            <a:ext cx="1944216" cy="1196312"/>
          </a:xfrm>
          <a:prstGeom prst="straightConnector1">
            <a:avLst/>
          </a:prstGeom>
          <a:ln w="38100">
            <a:solidFill>
              <a:srgbClr val="0000FF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ovéPole 25"/>
          <p:cNvSpPr txBox="1"/>
          <p:nvPr/>
        </p:nvSpPr>
        <p:spPr>
          <a:xfrm>
            <a:off x="5443836" y="5650297"/>
            <a:ext cx="36724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cs-CZ" sz="2400" dirty="0">
                <a:solidFill>
                  <a:prstClr val="black"/>
                </a:solidFill>
              </a:rPr>
              <a:t>Protože tento komparátor</a:t>
            </a:r>
          </a:p>
          <a:p>
            <a:pPr lvl="0"/>
            <a:r>
              <a:rPr lang="cs-CZ" sz="2400" dirty="0">
                <a:solidFill>
                  <a:prstClr val="black"/>
                </a:solidFill>
              </a:rPr>
              <a:t>je </a:t>
            </a:r>
            <a:r>
              <a:rPr lang="cs-CZ" sz="2400" b="1" dirty="0">
                <a:solidFill>
                  <a:prstClr val="black"/>
                </a:solidFill>
              </a:rPr>
              <a:t>neinvertující</a:t>
            </a:r>
            <a:r>
              <a:rPr lang="cs-CZ" sz="2400" dirty="0">
                <a:solidFill>
                  <a:prstClr val="black"/>
                </a:solidFill>
              </a:rPr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711737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Vlastní 1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8464</TotalTime>
  <Words>437</Words>
  <Application>Microsoft Office PowerPoint</Application>
  <PresentationFormat>Předvádění na obrazovce (4:3)</PresentationFormat>
  <Paragraphs>146</Paragraphs>
  <Slides>17</Slides>
  <Notes>16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4" baseType="lpstr">
      <vt:lpstr>Arial</vt:lpstr>
      <vt:lpstr>Calibri</vt:lpstr>
      <vt:lpstr>Lucida Sans Unicode</vt:lpstr>
      <vt:lpstr>Verdana</vt:lpstr>
      <vt:lpstr>Wingdings 2</vt:lpstr>
      <vt:lpstr>Wingdings 3</vt:lpstr>
      <vt:lpstr>Shluk</vt:lpstr>
      <vt:lpstr>Prezentace aplikace PowerPoint</vt:lpstr>
      <vt:lpstr>Úvod</vt:lpstr>
      <vt:lpstr>Osnova</vt:lpstr>
      <vt:lpstr>Signály</vt:lpstr>
      <vt:lpstr>Sestava</vt:lpstr>
      <vt:lpstr>Sestava</vt:lpstr>
      <vt:lpstr>Integrátor</vt:lpstr>
      <vt:lpstr>Integrátor</vt:lpstr>
      <vt:lpstr>Komparátor</vt:lpstr>
      <vt:lpstr>Komparátor</vt:lpstr>
      <vt:lpstr> </vt:lpstr>
      <vt:lpstr>Spolupráce</vt:lpstr>
      <vt:lpstr>Spolupráce</vt:lpstr>
      <vt:lpstr>Spolupráce</vt:lpstr>
      <vt:lpstr>Spolupráce</vt:lpstr>
      <vt:lpstr>Sinus</vt:lpstr>
      <vt:lpstr>Použité zdroje</vt:lpstr>
    </vt:vector>
  </TitlesOfParts>
  <Company>SPS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SPS</dc:creator>
  <cp:lastModifiedBy>Jaroslav Bernkopf</cp:lastModifiedBy>
  <cp:revision>396</cp:revision>
  <dcterms:created xsi:type="dcterms:W3CDTF">2011-08-12T09:23:29Z</dcterms:created>
  <dcterms:modified xsi:type="dcterms:W3CDTF">2024-03-20T14:17:21Z</dcterms:modified>
</cp:coreProperties>
</file>