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1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3" r:id="rId4"/>
    <p:sldId id="285" r:id="rId5"/>
    <p:sldId id="272" r:id="rId6"/>
    <p:sldId id="270" r:id="rId7"/>
    <p:sldId id="266" r:id="rId8"/>
    <p:sldId id="273" r:id="rId9"/>
    <p:sldId id="279" r:id="rId10"/>
    <p:sldId id="281" r:id="rId11"/>
    <p:sldId id="275" r:id="rId12"/>
    <p:sldId id="274" r:id="rId13"/>
    <p:sldId id="268" r:id="rId14"/>
    <p:sldId id="276" r:id="rId15"/>
    <p:sldId id="282" r:id="rId16"/>
    <p:sldId id="269" r:id="rId17"/>
    <p:sldId id="283" r:id="rId18"/>
    <p:sldId id="284" r:id="rId19"/>
    <p:sldId id="278" r:id="rId20"/>
    <p:sldId id="286" r:id="rId21"/>
    <p:sldId id="258" r:id="rId22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D251DC-769B-40AD-8210-AD3DFE4DFA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84859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AC84A55-88FD-4ADB-88C8-63508CED63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54215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4BEB3B-855D-472D-857F-04FB231D2C82}" type="slidenum">
              <a:rPr lang="cs-CZ" smtClean="0"/>
              <a:pPr eaLnBrk="1" hangingPunct="1"/>
              <a:t>1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608208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E82A44-BDCF-4AE3-8810-EAD85BDC439E}" type="slidenum">
              <a:rPr lang="cs-CZ" smtClean="0"/>
              <a:pPr eaLnBrk="1" hangingPunct="1"/>
              <a:t>10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66891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161DFD9-B0E9-488A-9DE7-9CD4509B5A10}" type="slidenum">
              <a:rPr lang="cs-CZ" smtClean="0"/>
              <a:pPr eaLnBrk="1" hangingPunct="1"/>
              <a:t>11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55761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6193649-4796-4B16-A1E3-E5CD49C0D31E}" type="slidenum">
              <a:rPr lang="cs-CZ" smtClean="0"/>
              <a:pPr eaLnBrk="1" hangingPunct="1"/>
              <a:t>12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559036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F8262BB-EDC0-4D11-BF20-BE55AD22643C}" type="slidenum">
              <a:rPr lang="cs-CZ" smtClean="0"/>
              <a:pPr eaLnBrk="1" hangingPunct="1"/>
              <a:t>13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025070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ADA8B1-B109-4E5D-818E-9AD65130251E}" type="slidenum">
              <a:rPr lang="cs-CZ" smtClean="0"/>
              <a:pPr eaLnBrk="1" hangingPunct="1"/>
              <a:t>14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1671531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70348A-A8F6-43D9-A5B3-7E31F4DE443C}" type="slidenum">
              <a:rPr lang="cs-CZ" smtClean="0"/>
              <a:pPr eaLnBrk="1" hangingPunct="1"/>
              <a:t>15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577769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D3E126-83E4-4479-8749-0EF0CE446BC0}" type="slidenum">
              <a:rPr lang="cs-CZ" smtClean="0"/>
              <a:pPr eaLnBrk="1" hangingPunct="1"/>
              <a:t>16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4663421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D3E126-83E4-4479-8749-0EF0CE446BC0}" type="slidenum">
              <a:rPr lang="cs-CZ" smtClean="0"/>
              <a:pPr eaLnBrk="1" hangingPunct="1"/>
              <a:t>17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0738577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35FEC2-8F88-48AB-BC7C-E8B1FF385680}" type="slidenum">
              <a:rPr lang="cs-CZ" smtClean="0"/>
              <a:pPr eaLnBrk="1" hangingPunct="1"/>
              <a:t>18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569054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C2100-2D8A-25F9-979B-9CC363D5F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>
            <a:extLst>
              <a:ext uri="{FF2B5EF4-FFF2-40B4-BE49-F238E27FC236}">
                <a16:creationId xmlns:a16="http://schemas.microsoft.com/office/drawing/2014/main" id="{995560A2-2830-19FA-62B9-AC50F485E1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>
            <a:extLst>
              <a:ext uri="{FF2B5EF4-FFF2-40B4-BE49-F238E27FC236}">
                <a16:creationId xmlns:a16="http://schemas.microsoft.com/office/drawing/2014/main" id="{03352743-4293-4D89-8BA8-F3721ADA1C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8283D9E5-827B-E36A-4264-1CEBA91D31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35FEC2-8F88-48AB-BC7C-E8B1FF385680}" type="slidenum">
              <a:rPr lang="cs-CZ" smtClean="0"/>
              <a:pPr eaLnBrk="1" hangingPunct="1"/>
              <a:t>19</a:t>
            </a:fld>
            <a:endParaRPr lang="cs-CZ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B571BF-6EE9-F478-C3E8-BE9873D398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7CD75B-66BF-B7AA-AA22-DD106E2A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4AC18057-F6A7-2233-3CA3-B8DB85AFDE87}"/>
              </a:ext>
            </a:extLst>
          </p:cNvPr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258821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F928EFA-B23F-4383-A4C5-DD6EABABD40E}" type="slidenum">
              <a:rPr lang="cs-CZ" smtClean="0"/>
              <a:pPr eaLnBrk="1" hangingPunct="1"/>
              <a:t>2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1979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1F8E06-B28E-4C3C-AB2A-1238CC968CD3}" type="slidenum">
              <a:rPr lang="cs-CZ" smtClean="0"/>
              <a:pPr eaLnBrk="1" hangingPunct="1"/>
              <a:t>20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754909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F928EFA-B23F-4383-A4C5-DD6EABABD40E}" type="slidenum">
              <a:rPr lang="cs-CZ" smtClean="0"/>
              <a:pPr eaLnBrk="1" hangingPunct="1"/>
              <a:t>3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53726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924B42B-22C6-4BC5-AC11-B3326625BBBC}" type="slidenum">
              <a:rPr lang="cs-CZ" smtClean="0"/>
              <a:pPr eaLnBrk="1" hangingPunct="1"/>
              <a:t>4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370221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6716448-B19F-4EE8-8930-82075CA18B38}" type="slidenum">
              <a:rPr lang="cs-CZ" smtClean="0"/>
              <a:pPr eaLnBrk="1" hangingPunct="1"/>
              <a:t>5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685091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B0A1FB-B7B1-4891-B18E-E8FF161434C2}" type="slidenum">
              <a:rPr lang="cs-CZ" smtClean="0"/>
              <a:pPr eaLnBrk="1" hangingPunct="1"/>
              <a:t>6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810727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8E92A7-9CF3-48BF-BE7F-808A6025751F}" type="slidenum">
              <a:rPr lang="cs-CZ" smtClean="0"/>
              <a:pPr eaLnBrk="1" hangingPunct="1"/>
              <a:t>7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375809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F58F8D7-D2E7-4E36-9A31-E8025DBE579A}" type="slidenum">
              <a:rPr lang="cs-CZ" smtClean="0"/>
              <a:pPr eaLnBrk="1" hangingPunct="1"/>
              <a:t>8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590817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0DD9344-E1E7-4B80-9A32-55284028417F}" type="slidenum">
              <a:rPr lang="cs-CZ" smtClean="0">
                <a:solidFill>
                  <a:srgbClr val="000000"/>
                </a:solidFill>
              </a:rPr>
              <a:pPr eaLnBrk="1" hangingPunct="1"/>
              <a:t>9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6999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2147483647 w 4697"/>
                <a:gd name="T1" fmla="*/ 0 h 367"/>
                <a:gd name="T2" fmla="*/ 2147483647 w 4697"/>
                <a:gd name="T3" fmla="*/ 2147483647 h 367"/>
                <a:gd name="T4" fmla="*/ 0 w 4697"/>
                <a:gd name="T5" fmla="*/ 2147483647 h 367"/>
                <a:gd name="T6" fmla="*/ 214748364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4DCB53-6B7E-41B2-B7EF-CFA79ACC0264}" type="datetimeFigureOut">
              <a:rPr lang="cs-CZ"/>
              <a:pPr>
                <a:defRPr/>
              </a:pPr>
              <a:t>14.04.2025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E187B5B-481E-45FC-B581-10982C8CD2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46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62997"/>
            <a:ext cx="8229600" cy="369332"/>
          </a:xfrm>
        </p:spPr>
        <p:txBody>
          <a:bodyPr rtlCol="0">
            <a:spAutoFit/>
          </a:bodyPr>
          <a:lstStyle>
            <a:lvl1pPr algn="ctr"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cs-CZ" dirty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AE1518-3DB5-46E1-B448-470D2281825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23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2147483647 w 4697"/>
                <a:gd name="T1" fmla="*/ 0 h 367"/>
                <a:gd name="T2" fmla="*/ 2147483647 w 4697"/>
                <a:gd name="T3" fmla="*/ 2147483647 h 367"/>
                <a:gd name="T4" fmla="*/ 0 w 4697"/>
                <a:gd name="T5" fmla="*/ 2147483647 h 367"/>
                <a:gd name="T6" fmla="*/ 214748364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FD45216-2F1B-41F2-8609-9DF236023DE9}" type="datetimeFigureOut">
              <a:rPr lang="cs-CZ"/>
              <a:pPr>
                <a:defRPr/>
              </a:pPr>
              <a:t>14.04.2025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F81BD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C2B0F2A-AC70-489A-88CF-00325404D2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9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62997"/>
            <a:ext cx="8229600" cy="369332"/>
          </a:xfrm>
        </p:spPr>
        <p:txBody>
          <a:bodyPr rtlCol="0">
            <a:spAutoFit/>
          </a:bodyPr>
          <a:lstStyle>
            <a:lvl1pPr algn="ctr"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cs-CZ" dirty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E7737A-3E97-49C4-A0A4-6597A195BD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43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139E029-7818-4E26-8B61-3945BB3549D2}" type="datetimeFigureOut">
              <a:rPr lang="cs-CZ"/>
              <a:pPr>
                <a:defRPr/>
              </a:pPr>
              <a:t>14.04.2025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9E6A85-3020-46E5-AF64-BE9024A966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0AF4D4C-6A15-4C9C-AC12-A56415FDE0B6}" type="datetimeFigureOut">
              <a:rPr lang="cs-CZ"/>
              <a:pPr>
                <a:defRPr/>
              </a:pPr>
              <a:t>14.04.2025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7ADF91D-02DD-4565-BFE1-71E810C698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Obrazky/oa_basics_3.opj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Obrazky/oa_basics_3.opj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Obrazky/oa_basics_2.opj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Obrazky/oa_basics_2.opj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Obrazky/oa_basics_2.opj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Obrazky/oa_basics_2.opj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Obrazky/oa_basics_2.opj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.uoa.gr/applets/AppletOpAmps/Appl_OpAmps2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eu/provadeci-dokument-k-op-vzdelavani-pro-konkurenceschopnost" TargetMode="External"/><Relationship Id="rId4" Type="http://schemas.openxmlformats.org/officeDocument/2006/relationships/hyperlink" Target="http://www.thefreedictionary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  <a:effectLst/>
              </a:rPr>
              <a:t>Anglicky v odborných předmětech</a:t>
            </a:r>
            <a:br>
              <a:rPr lang="cs-CZ" sz="3200" dirty="0">
                <a:solidFill>
                  <a:srgbClr val="0D296F"/>
                </a:solidFill>
              </a:rPr>
            </a:br>
            <a:r>
              <a:rPr lang="cs-CZ" sz="2200" dirty="0">
                <a:solidFill>
                  <a:srgbClr val="0D296F"/>
                </a:solidFill>
              </a:rPr>
              <a:t>"Support </a:t>
            </a:r>
            <a:r>
              <a:rPr lang="cs-CZ" sz="2200" dirty="0" err="1">
                <a:solidFill>
                  <a:srgbClr val="0D296F"/>
                </a:solidFill>
              </a:rPr>
              <a:t>of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teaching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technical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subjects</a:t>
            </a:r>
            <a:r>
              <a:rPr lang="cs-CZ" sz="2200" dirty="0">
                <a:solidFill>
                  <a:srgbClr val="0D296F"/>
                </a:solidFill>
              </a:rPr>
              <a:t> in </a:t>
            </a:r>
            <a:r>
              <a:rPr lang="cs-CZ" sz="2200" dirty="0" err="1">
                <a:solidFill>
                  <a:srgbClr val="0D296F"/>
                </a:solidFill>
              </a:rPr>
              <a:t>English</a:t>
            </a:r>
            <a:r>
              <a:rPr lang="cs-CZ" sz="2200" dirty="0">
                <a:solidFill>
                  <a:srgbClr val="0D296F"/>
                </a:solidFill>
              </a:rPr>
              <a:t>“</a:t>
            </a:r>
          </a:p>
        </p:txBody>
      </p:sp>
      <p:sp>
        <p:nvSpPr>
          <p:cNvPr id="7172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Název programu: 	Elektronika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  <a:r>
              <a:rPr lang="cs-CZ" sz="1500" b="1" dirty="0" err="1">
                <a:solidFill>
                  <a:srgbClr val="0D296F"/>
                </a:solidFill>
              </a:rPr>
              <a:t>II.ročník</a:t>
            </a: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Operační zesilovače - základy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Vypracoval</a:t>
            </a:r>
            <a:r>
              <a:rPr lang="cs-CZ" sz="1900" b="1" dirty="0">
                <a:solidFill>
                  <a:srgbClr val="0D296F"/>
                </a:solidFill>
              </a:rPr>
              <a:t>: Ing. Jaroslav Bernkopf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900" b="1" dirty="0">
              <a:solidFill>
                <a:srgbClr val="0D296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cs-CZ" sz="1900" b="1">
                <a:solidFill>
                  <a:srgbClr val="0D296F"/>
                </a:solidFill>
              </a:rPr>
              <a:t>AVOP-ELEKTRO-Ber-001</a:t>
            </a:r>
            <a:endParaRPr lang="cs-CZ" sz="1900" b="1" dirty="0">
              <a:solidFill>
                <a:srgbClr val="0D296F"/>
              </a:solidFill>
            </a:endParaRPr>
          </a:p>
        </p:txBody>
      </p:sp>
      <p:pic>
        <p:nvPicPr>
          <p:cNvPr id="717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BC10E364-D2ED-4C32-8CC0-630EE784F8EA}" type="slidenum">
              <a:rPr lang="cs-CZ"/>
              <a:pPr/>
              <a:t>10</a:t>
            </a:fld>
            <a:endParaRPr lang="en-US"/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95288" y="981075"/>
            <a:ext cx="83534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dirty="0">
                <a:solidFill>
                  <a:srgbClr val="000000"/>
                </a:solidFill>
              </a:rPr>
              <a:t>Jestliže je na výstupu „rozumné“ napětí, řekněme 3 V jako na tomto obrázku, jediné možné vysvětlení je:</a:t>
            </a:r>
          </a:p>
          <a:p>
            <a:pPr algn="ctr" eaLnBrk="1" hangingPunct="1"/>
            <a:endParaRPr lang="cs-CZ" dirty="0">
              <a:solidFill>
                <a:srgbClr val="000000"/>
              </a:solidFill>
            </a:endParaRPr>
          </a:p>
          <a:p>
            <a:pPr algn="ctr" eaLnBrk="1" hangingPunct="1"/>
            <a:r>
              <a:rPr lang="cs-CZ" b="1" dirty="0"/>
              <a:t>Napětí </a:t>
            </a:r>
            <a:r>
              <a:rPr lang="cs-CZ" b="1" dirty="0" err="1"/>
              <a:t>V</a:t>
            </a:r>
            <a:r>
              <a:rPr lang="cs-CZ" b="1" baseline="-25000" dirty="0" err="1"/>
              <a:t>i</a:t>
            </a:r>
            <a:r>
              <a:rPr lang="cs-CZ" b="1" dirty="0"/>
              <a:t> mezi vstupy musí být nulové</a:t>
            </a:r>
            <a:r>
              <a:rPr lang="cs-CZ" dirty="0"/>
              <a:t>!</a:t>
            </a:r>
            <a:endParaRPr lang="en-US" dirty="0"/>
          </a:p>
        </p:txBody>
      </p:sp>
      <p:pic>
        <p:nvPicPr>
          <p:cNvPr id="15365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01" y="2636912"/>
            <a:ext cx="6942583" cy="385675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A65285C7-9B09-4C37-BF2A-8F95496CFEAF}" type="slidenum">
              <a:rPr lang="cs-CZ"/>
              <a:pPr/>
              <a:t>11</a:t>
            </a:fld>
            <a:endParaRPr lang="en-US"/>
          </a:p>
        </p:txBody>
      </p:sp>
      <p:sp>
        <p:nvSpPr>
          <p:cNvPr id="16388" name="TextovéPole 4"/>
          <p:cNvSpPr txBox="1">
            <a:spLocks noChangeArrowheads="1"/>
          </p:cNvSpPr>
          <p:nvPr/>
        </p:nvSpPr>
        <p:spPr bwMode="auto">
          <a:xfrm>
            <a:off x="382588" y="981075"/>
            <a:ext cx="83534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Co nutí OZ, aby se choval tak </a:t>
            </a:r>
            <a:r>
              <a:rPr lang="en-US" dirty="0"/>
              <a:t>„</a:t>
            </a:r>
            <a:r>
              <a:rPr lang="cs-CZ" dirty="0"/>
              <a:t>rozumně</a:t>
            </a:r>
            <a:r>
              <a:rPr lang="en-US" dirty="0"/>
              <a:t>“?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b="1" u="sng" dirty="0"/>
              <a:t>Záporná zpětná vazba </a:t>
            </a:r>
            <a:r>
              <a:rPr lang="cs-CZ" u="sng" dirty="0"/>
              <a:t>vždy </a:t>
            </a:r>
            <a:r>
              <a:rPr lang="cs-CZ" b="1" u="sng" dirty="0"/>
              <a:t>nastavuje </a:t>
            </a:r>
            <a:r>
              <a:rPr lang="cs-CZ" u="sng" dirty="0"/>
              <a:t>výstupní napětí na takovou hodnotu, že </a:t>
            </a:r>
            <a:r>
              <a:rPr lang="cs-CZ" b="1" u="sng" dirty="0"/>
              <a:t>napětí mezi vstupy </a:t>
            </a:r>
            <a:r>
              <a:rPr lang="cs-CZ" u="sng" dirty="0"/>
              <a:t>je</a:t>
            </a:r>
            <a:r>
              <a:rPr lang="cs-CZ" b="1" u="sng" dirty="0"/>
              <a:t> nulové</a:t>
            </a:r>
            <a:r>
              <a:rPr lang="en-US" u="sng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Tento poznatek nám pomůže řešit všechny obvody založené na OZ.</a:t>
            </a:r>
            <a:endParaRPr lang="en-US" dirty="0"/>
          </a:p>
        </p:txBody>
      </p:sp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  <p:pic>
        <p:nvPicPr>
          <p:cNvPr id="6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21856"/>
            <a:ext cx="6942583" cy="385675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9486A461-6B42-4BB4-B86F-780EB0FDEB14}" type="slidenum">
              <a:rPr lang="cs-CZ"/>
              <a:pPr/>
              <a:t>12</a:t>
            </a:fld>
            <a:endParaRPr lang="en-US"/>
          </a:p>
        </p:txBody>
      </p:sp>
      <p:sp>
        <p:nvSpPr>
          <p:cNvPr id="17412" name="TextovéPole 7"/>
          <p:cNvSpPr txBox="1">
            <a:spLocks noChangeArrowheads="1"/>
          </p:cNvSpPr>
          <p:nvPr/>
        </p:nvSpPr>
        <p:spPr bwMode="auto">
          <a:xfrm>
            <a:off x="611188" y="908050"/>
            <a:ext cx="82819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Příklad</a:t>
            </a:r>
            <a:r>
              <a:rPr lang="en-US" b="1" dirty="0"/>
              <a:t>: </a:t>
            </a:r>
            <a:endParaRPr lang="cs-CZ" b="1" dirty="0"/>
          </a:p>
          <a:p>
            <a:pPr eaLnBrk="1" hangingPunct="1"/>
            <a:endParaRPr lang="en-US" b="1" dirty="0"/>
          </a:p>
          <a:p>
            <a:pPr eaLnBrk="1" hangingPunct="1"/>
            <a:r>
              <a:rPr lang="cs-CZ" dirty="0"/>
              <a:t>Na vstupu </a:t>
            </a:r>
            <a:r>
              <a:rPr lang="en-US" dirty="0"/>
              <a:t>V+</a:t>
            </a:r>
            <a:r>
              <a:rPr lang="cs-CZ" dirty="0"/>
              <a:t> je napětí </a:t>
            </a:r>
            <a:r>
              <a:rPr lang="en-US" dirty="0"/>
              <a:t>+5.001 V, </a:t>
            </a:r>
            <a:r>
              <a:rPr lang="cs-CZ" dirty="0"/>
              <a:t>na vstupu</a:t>
            </a:r>
            <a:r>
              <a:rPr lang="en-US" dirty="0"/>
              <a:t> V- </a:t>
            </a:r>
            <a:r>
              <a:rPr lang="cs-CZ" dirty="0"/>
              <a:t>je </a:t>
            </a:r>
            <a:r>
              <a:rPr lang="en-US" dirty="0"/>
              <a:t>+5.000 V.  </a:t>
            </a:r>
          </a:p>
          <a:p>
            <a:pPr eaLnBrk="1" hangingPunct="1"/>
            <a:r>
              <a:rPr lang="cs-CZ" b="1" dirty="0"/>
              <a:t>Operační zesilovač zesiluje rozdílové napětí </a:t>
            </a:r>
            <a:r>
              <a:rPr lang="en-US" dirty="0"/>
              <a:t>0.001 V </a:t>
            </a:r>
            <a:endParaRPr lang="cs-CZ" dirty="0"/>
          </a:p>
          <a:p>
            <a:pPr eaLnBrk="1" hangingPunct="1"/>
            <a:r>
              <a:rPr lang="cs-CZ" b="1" dirty="0"/>
              <a:t>a ignoruje </a:t>
            </a:r>
            <a:r>
              <a:rPr lang="en-US" b="1" dirty="0"/>
              <a:t>„</a:t>
            </a:r>
            <a:r>
              <a:rPr lang="cs-CZ" b="1" dirty="0"/>
              <a:t>společné</a:t>
            </a:r>
            <a:r>
              <a:rPr lang="en-US" b="1" dirty="0"/>
              <a:t>“ </a:t>
            </a:r>
            <a:r>
              <a:rPr lang="cs-CZ" b="1" dirty="0"/>
              <a:t>napětí </a:t>
            </a:r>
            <a:r>
              <a:rPr lang="en-US" dirty="0"/>
              <a:t>5 V.</a:t>
            </a:r>
          </a:p>
          <a:p>
            <a:pPr eaLnBrk="1" hangingPunct="1"/>
            <a:endParaRPr lang="en-US" dirty="0"/>
          </a:p>
        </p:txBody>
      </p:sp>
      <p:pic>
        <p:nvPicPr>
          <p:cNvPr id="17413" name="Picture 5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692400"/>
            <a:ext cx="5518150" cy="351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0224AAA3-5815-454D-A980-355D4AD82855}" type="slidenum">
              <a:rPr lang="cs-CZ"/>
              <a:pPr/>
              <a:t>13</a:t>
            </a:fld>
            <a:endParaRPr lang="en-US"/>
          </a:p>
        </p:txBody>
      </p:sp>
      <p:sp>
        <p:nvSpPr>
          <p:cNvPr id="18436" name="TextovéPole 7"/>
          <p:cNvSpPr txBox="1">
            <a:spLocks noChangeArrowheads="1"/>
          </p:cNvSpPr>
          <p:nvPr/>
        </p:nvSpPr>
        <p:spPr bwMode="auto">
          <a:xfrm>
            <a:off x="611188" y="908050"/>
            <a:ext cx="8281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Otázka</a:t>
            </a:r>
            <a:r>
              <a:rPr lang="en-US" dirty="0"/>
              <a:t>: 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Jakou polaritu má výstupní napětí</a:t>
            </a:r>
            <a:r>
              <a:rPr lang="en-US" dirty="0"/>
              <a:t>?</a:t>
            </a:r>
            <a:endParaRPr lang="cs-CZ" dirty="0"/>
          </a:p>
          <a:p>
            <a:pPr eaLnBrk="1" hangingPunct="1"/>
            <a:endParaRPr lang="en-US" dirty="0"/>
          </a:p>
        </p:txBody>
      </p:sp>
      <p:pic>
        <p:nvPicPr>
          <p:cNvPr id="18437" name="Picture 5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692400"/>
            <a:ext cx="5518150" cy="351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41C8CDD9-EAC9-4A24-A3D4-EC917C75F064}" type="slidenum">
              <a:rPr lang="cs-CZ"/>
              <a:pPr/>
              <a:t>14</a:t>
            </a:fld>
            <a:endParaRPr lang="en-US"/>
          </a:p>
        </p:txBody>
      </p:sp>
      <p:sp>
        <p:nvSpPr>
          <p:cNvPr id="19460" name="TextovéPole 7"/>
          <p:cNvSpPr txBox="1">
            <a:spLocks noChangeArrowheads="1"/>
          </p:cNvSpPr>
          <p:nvPr/>
        </p:nvSpPr>
        <p:spPr bwMode="auto">
          <a:xfrm>
            <a:off x="611188" y="908050"/>
            <a:ext cx="82819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>
                <a:solidFill>
                  <a:srgbClr val="0000FF"/>
                </a:solidFill>
              </a:rPr>
              <a:t>Odpověď</a:t>
            </a:r>
            <a:r>
              <a:rPr lang="en-US" dirty="0">
                <a:solidFill>
                  <a:srgbClr val="0000FF"/>
                </a:solidFill>
              </a:rPr>
              <a:t>: </a:t>
            </a:r>
            <a:endParaRPr lang="cs-CZ" dirty="0">
              <a:solidFill>
                <a:srgbClr val="0000FF"/>
              </a:solidFill>
            </a:endParaRPr>
          </a:p>
          <a:p>
            <a:pPr eaLnBrk="1" hangingPunct="1"/>
            <a:endParaRPr lang="cs-CZ" dirty="0">
              <a:solidFill>
                <a:srgbClr val="0000FF"/>
              </a:solidFill>
            </a:endParaRP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Výstupní napětí je kladné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cs-CZ" dirty="0">
                <a:solidFill>
                  <a:srgbClr val="0000FF"/>
                </a:solidFill>
              </a:rPr>
              <a:t>protože vstup </a:t>
            </a:r>
            <a:r>
              <a:rPr lang="en-US" dirty="0">
                <a:solidFill>
                  <a:srgbClr val="0000FF"/>
                </a:solidFill>
              </a:rPr>
              <a:t>V+ </a:t>
            </a:r>
            <a:r>
              <a:rPr lang="cs-CZ" dirty="0">
                <a:solidFill>
                  <a:srgbClr val="0000FF"/>
                </a:solidFill>
              </a:rPr>
              <a:t>je kladnější než V-</a:t>
            </a:r>
            <a:r>
              <a:rPr lang="en-US" dirty="0">
                <a:solidFill>
                  <a:srgbClr val="0000FF"/>
                </a:solidFill>
              </a:rPr>
              <a:t>.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19461" name="Picture 5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692400"/>
            <a:ext cx="5518150" cy="351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353987B0-651B-42C4-B79F-843F2B4EAB20}" type="slidenum">
              <a:rPr lang="cs-CZ"/>
              <a:pPr/>
              <a:t>15</a:t>
            </a:fld>
            <a:endParaRPr lang="en-US"/>
          </a:p>
        </p:txBody>
      </p:sp>
      <p:sp>
        <p:nvSpPr>
          <p:cNvPr id="20484" name="TextovéPole 7"/>
          <p:cNvSpPr txBox="1">
            <a:spLocks noChangeArrowheads="1"/>
          </p:cNvSpPr>
          <p:nvPr/>
        </p:nvSpPr>
        <p:spPr bwMode="auto">
          <a:xfrm>
            <a:off x="592138" y="908050"/>
            <a:ext cx="8281987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Otázka</a:t>
            </a:r>
            <a:r>
              <a:rPr lang="en-US" dirty="0"/>
              <a:t>: 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Jak velké je výstupní napětí</a:t>
            </a:r>
            <a:r>
              <a:rPr lang="en-US" dirty="0"/>
              <a:t>? </a:t>
            </a:r>
            <a:endParaRPr lang="cs-CZ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dirty="0"/>
          </a:p>
        </p:txBody>
      </p:sp>
      <p:pic>
        <p:nvPicPr>
          <p:cNvPr id="20485" name="Picture 5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692400"/>
            <a:ext cx="5518150" cy="351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22951801-2CD3-46F5-B7B7-E9D047430B00}" type="slidenum">
              <a:rPr lang="cs-CZ"/>
              <a:pPr/>
              <a:t>16</a:t>
            </a:fld>
            <a:endParaRPr lang="en-US"/>
          </a:p>
        </p:txBody>
      </p:sp>
      <p:sp>
        <p:nvSpPr>
          <p:cNvPr id="21508" name="TextovéPole 7"/>
          <p:cNvSpPr txBox="1">
            <a:spLocks noChangeArrowheads="1"/>
          </p:cNvSpPr>
          <p:nvPr/>
        </p:nvSpPr>
        <p:spPr bwMode="auto">
          <a:xfrm>
            <a:off x="592138" y="908050"/>
            <a:ext cx="8281987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>
                <a:solidFill>
                  <a:srgbClr val="0000FF"/>
                </a:solidFill>
              </a:rPr>
              <a:t>Odpověď</a:t>
            </a:r>
            <a:r>
              <a:rPr lang="en-US" dirty="0">
                <a:solidFill>
                  <a:srgbClr val="0000FF"/>
                </a:solidFill>
              </a:rPr>
              <a:t>: </a:t>
            </a:r>
            <a:endParaRPr lang="cs-CZ" dirty="0">
              <a:solidFill>
                <a:srgbClr val="0000FF"/>
              </a:solidFill>
            </a:endParaRPr>
          </a:p>
          <a:p>
            <a:pPr eaLnBrk="1" hangingPunct="1"/>
            <a:endParaRPr lang="cs-CZ" dirty="0">
              <a:solidFill>
                <a:srgbClr val="0000FF"/>
              </a:solidFill>
            </a:endParaRP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Napěťové zesílení je nekonečné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cs-CZ" dirty="0">
                <a:solidFill>
                  <a:srgbClr val="0000FF"/>
                </a:solidFill>
              </a:rPr>
              <a:t>není zde žádná záporná zpětná vazba.</a:t>
            </a: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OZ se snaží vytvořit na svém výstupu nekonečné kladné napětí. </a:t>
            </a: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Ale nemůže vytvořit víc než +15V.</a:t>
            </a:r>
            <a:endParaRPr 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sz="1400" dirty="0">
                <a:solidFill>
                  <a:srgbClr val="0000FF"/>
                </a:solidFill>
              </a:rPr>
              <a:t> </a:t>
            </a:r>
          </a:p>
          <a:p>
            <a:pPr eaLnBrk="1" hangingPunct="1"/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21509" name="Picture 5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692400"/>
            <a:ext cx="5518150" cy="351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ovéPole 1"/>
          <p:cNvSpPr txBox="1">
            <a:spLocks noChangeArrowheads="1"/>
          </p:cNvSpPr>
          <p:nvPr/>
        </p:nvSpPr>
        <p:spPr bwMode="auto">
          <a:xfrm>
            <a:off x="179388" y="3068638"/>
            <a:ext cx="23050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>
                <a:solidFill>
                  <a:srgbClr val="0000FF"/>
                </a:solidFill>
              </a:rPr>
              <a:t>Výstupní napětí je blízké +15V.</a:t>
            </a:r>
            <a:endParaRPr lang="en-US" b="1" dirty="0">
              <a:solidFill>
                <a:srgbClr val="0000FF"/>
              </a:solidFill>
            </a:endParaRPr>
          </a:p>
          <a:p>
            <a:pPr eaLnBrk="1" hangingPunct="1"/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22951801-2CD3-46F5-B7B7-E9D047430B00}" type="slidenum">
              <a:rPr lang="cs-CZ"/>
              <a:pPr/>
              <a:t>17</a:t>
            </a:fld>
            <a:endParaRPr lang="en-US"/>
          </a:p>
        </p:txBody>
      </p:sp>
      <p:sp>
        <p:nvSpPr>
          <p:cNvPr id="21508" name="TextovéPole 7"/>
          <p:cNvSpPr txBox="1">
            <a:spLocks noChangeArrowheads="1"/>
          </p:cNvSpPr>
          <p:nvPr/>
        </p:nvSpPr>
        <p:spPr bwMode="auto">
          <a:xfrm>
            <a:off x="592138" y="908050"/>
            <a:ext cx="828198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Operational Amplifiers: Applets</a:t>
            </a:r>
            <a:endParaRPr lang="en-US" b="1" dirty="0">
              <a:hlinkClick r:id="rId3"/>
            </a:endParaRPr>
          </a:p>
          <a:p>
            <a:pPr eaLnBrk="1" hangingPunct="1"/>
            <a:r>
              <a:rPr lang="cs-CZ" b="1" dirty="0">
                <a:hlinkClick r:id="rId3"/>
              </a:rPr>
              <a:t>http://www.chem.uoa.gr/applets/AppletOpAmps/Appl_OpAmps2.html</a:t>
            </a:r>
            <a:endParaRPr lang="cs-CZ" b="1" dirty="0"/>
          </a:p>
          <a:p>
            <a:pPr eaLnBrk="1" hangingPunct="1"/>
            <a:r>
              <a:rPr lang="en-US" sz="1400" dirty="0"/>
              <a:t> </a:t>
            </a:r>
          </a:p>
          <a:p>
            <a:pPr eaLnBrk="1" hangingPunct="1"/>
            <a:endParaRPr lang="en-US" dirty="0"/>
          </a:p>
        </p:txBody>
      </p:sp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116" y="1706141"/>
            <a:ext cx="6039300" cy="467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434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7667A4B9-AF48-40A1-9D5B-43791E3B089D}" type="slidenum">
              <a:rPr lang="cs-CZ"/>
              <a:pPr/>
              <a:t>18</a:t>
            </a:fld>
            <a:endParaRPr lang="en-US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502081"/>
              </p:ext>
            </p:extLst>
          </p:nvPr>
        </p:nvGraphicFramePr>
        <p:xfrm>
          <a:off x="107950" y="2349500"/>
          <a:ext cx="89296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Vlastnost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Napěťové</a:t>
                      </a:r>
                      <a:r>
                        <a:rPr lang="cs-CZ" sz="1400" b="0" baseline="0" dirty="0">
                          <a:solidFill>
                            <a:schemeClr val="tx1"/>
                          </a:solidFill>
                        </a:rPr>
                        <a:t> zesílení </a:t>
                      </a:r>
                      <a:r>
                        <a:rPr lang="cs-CZ" sz="1400" b="0" baseline="0" dirty="0" err="1">
                          <a:solidFill>
                            <a:schemeClr val="tx1"/>
                          </a:solidFill>
                        </a:rPr>
                        <a:t>Av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∞</a:t>
                      </a:r>
                      <a:r>
                        <a:rPr lang="cs-CZ" sz="1400" dirty="0"/>
                        <a:t>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1M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1k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</a:t>
                      </a:r>
                      <a:endParaRPr lang="cs-CZ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∞</a:t>
                      </a:r>
                      <a:r>
                        <a:rPr lang="cs-CZ" sz="1400" dirty="0"/>
                        <a:t>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1M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1k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Vstupní odpor</a:t>
                      </a:r>
                      <a:r>
                        <a:rPr lang="cs-CZ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400" b="0" dirty="0" err="1">
                          <a:solidFill>
                            <a:schemeClr val="tx1"/>
                          </a:solidFill>
                        </a:rPr>
                        <a:t>Ri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∞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1M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0.0</a:t>
                      </a:r>
                      <a:r>
                        <a:rPr lang="el-GR" sz="1400" dirty="0"/>
                        <a:t>Ω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∞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1M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0.0</a:t>
                      </a:r>
                      <a:r>
                        <a:rPr lang="el-GR" sz="1400" dirty="0"/>
                        <a:t>Ω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  <a:r>
                        <a:rPr lang="cs-CZ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Ro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∞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50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0.0</a:t>
                      </a:r>
                      <a:r>
                        <a:rPr lang="el-GR" sz="1400" dirty="0"/>
                        <a:t>Ω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∞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50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0.0</a:t>
                      </a:r>
                      <a:r>
                        <a:rPr lang="el-GR" sz="1400" dirty="0"/>
                        <a:t>Ω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Vstupní proud </a:t>
                      </a:r>
                      <a:r>
                        <a:rPr lang="cs-CZ" sz="1400" b="0" dirty="0" err="1">
                          <a:solidFill>
                            <a:schemeClr val="tx1"/>
                          </a:solidFill>
                        </a:rPr>
                        <a:t>Ii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∞</a:t>
                      </a:r>
                      <a:r>
                        <a:rPr lang="cs-CZ" sz="1400" dirty="0"/>
                        <a:t>A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50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0.0nA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∞</a:t>
                      </a:r>
                      <a:r>
                        <a:rPr lang="cs-CZ" sz="1400" dirty="0"/>
                        <a:t>A  10</a:t>
                      </a:r>
                      <a:r>
                        <a:rPr lang="cs-CZ" sz="1400" baseline="30000" dirty="0"/>
                        <a:t>6   </a:t>
                      </a:r>
                      <a:r>
                        <a:rPr lang="cs-CZ" sz="1400" baseline="0" dirty="0"/>
                        <a:t>10   12V  50</a:t>
                      </a:r>
                      <a:r>
                        <a:rPr lang="el-GR" sz="1400" dirty="0"/>
                        <a:t>Ω</a:t>
                      </a:r>
                      <a:r>
                        <a:rPr lang="cs-CZ" sz="1400" dirty="0"/>
                        <a:t>   1nA  0.0nA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558" name="TextovéPole 2"/>
          <p:cNvSpPr txBox="1">
            <a:spLocks noChangeArrowheads="1"/>
          </p:cNvSpPr>
          <p:nvPr/>
        </p:nvSpPr>
        <p:spPr bwMode="auto">
          <a:xfrm>
            <a:off x="107950" y="908050"/>
            <a:ext cx="8818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Test: Co může být pravda?</a:t>
            </a:r>
          </a:p>
          <a:p>
            <a:pPr eaLnBrk="1" hangingPunct="1"/>
            <a:endParaRPr lang="cs-CZ" b="1" dirty="0"/>
          </a:p>
          <a:p>
            <a:pPr eaLnBrk="1" hangingPunct="1"/>
            <a:r>
              <a:rPr lang="cs-CZ" dirty="0"/>
              <a:t>Zakroužkujte správné odpovědi!</a:t>
            </a:r>
          </a:p>
        </p:txBody>
      </p:sp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96337" y="4437112"/>
            <a:ext cx="115212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10 – nx2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E4299C-6A44-FCF5-9508-B253C2DB5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Obdélník 5">
            <a:extLst>
              <a:ext uri="{FF2B5EF4-FFF2-40B4-BE49-F238E27FC236}">
                <a16:creationId xmlns:a16="http://schemas.microsoft.com/office/drawing/2014/main" id="{FBB03C04-035C-033F-8175-A244B8909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9788" y="6567155"/>
            <a:ext cx="3000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7667A4B9-AF48-40A1-9D5B-43791E3B089D}" type="slidenum">
              <a:rPr lang="cs-CZ" sz="800"/>
              <a:pPr/>
              <a:t>19</a:t>
            </a:fld>
            <a:endParaRPr lang="en-US" sz="80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52BEF98-6769-DABB-4F60-4BB00EC06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4749"/>
              </p:ext>
            </p:extLst>
          </p:nvPr>
        </p:nvGraphicFramePr>
        <p:xfrm>
          <a:off x="107157" y="188640"/>
          <a:ext cx="7777211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0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0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 gridSpan="3"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Jméno: 					Třída:		Datum: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428918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Vlastnost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Napěťové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zesílení </a:t>
                      </a:r>
                      <a:r>
                        <a:rPr lang="cs-CZ" sz="1200" b="0" baseline="0" dirty="0" err="1">
                          <a:solidFill>
                            <a:schemeClr val="tx1"/>
                          </a:solidFill>
                        </a:rPr>
                        <a:t>Av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1k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</a:t>
                      </a:r>
                      <a:endParaRPr lang="cs-CZ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1k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Vstupní odpor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Ri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Ro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Vstupní proud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Ii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A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0.0nA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A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0.0nA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0B472518-8CF8-34B4-9B3A-58177F307288}"/>
              </a:ext>
            </a:extLst>
          </p:cNvPr>
          <p:cNvSpPr txBox="1"/>
          <p:nvPr/>
        </p:nvSpPr>
        <p:spPr>
          <a:xfrm>
            <a:off x="7307661" y="6567155"/>
            <a:ext cx="1152127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rgbClr val="FF0000"/>
                </a:solidFill>
              </a:rPr>
              <a:t>10 – nx2</a:t>
            </a:r>
          </a:p>
        </p:txBody>
      </p:sp>
      <p:graphicFrame>
        <p:nvGraphicFramePr>
          <p:cNvPr id="6" name="Tabulka 1">
            <a:extLst>
              <a:ext uri="{FF2B5EF4-FFF2-40B4-BE49-F238E27FC236}">
                <a16:creationId xmlns:a16="http://schemas.microsoft.com/office/drawing/2014/main" id="{B1EEC198-9550-2D6A-5E0F-26016378C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339630"/>
              </p:ext>
            </p:extLst>
          </p:nvPr>
        </p:nvGraphicFramePr>
        <p:xfrm>
          <a:off x="107156" y="4680397"/>
          <a:ext cx="7777211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0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0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Jméno: 					Třída:		Datum: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36282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Vlastnost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Ro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Vstupní odpor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Ri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Vstupní proud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Ii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A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0.0nA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A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0.0nA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Napěťové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zesílení </a:t>
                      </a:r>
                      <a:r>
                        <a:rPr lang="cs-CZ" sz="1200" b="0" baseline="0" dirty="0" err="1">
                          <a:solidFill>
                            <a:schemeClr val="tx1"/>
                          </a:solidFill>
                        </a:rPr>
                        <a:t>Av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1k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</a:t>
                      </a:r>
                      <a:endParaRPr lang="cs-CZ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1k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ulka 1">
            <a:extLst>
              <a:ext uri="{FF2B5EF4-FFF2-40B4-BE49-F238E27FC236}">
                <a16:creationId xmlns:a16="http://schemas.microsoft.com/office/drawing/2014/main" id="{FB33AE91-3CB6-C788-9CF8-88500CE89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839276"/>
              </p:ext>
            </p:extLst>
          </p:nvPr>
        </p:nvGraphicFramePr>
        <p:xfrm>
          <a:off x="107156" y="2448149"/>
          <a:ext cx="7777211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0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0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Jméno: 					Třída:		Datum: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20313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Vlastnost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Vstupní odpor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Ri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Napěťové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zesílení </a:t>
                      </a:r>
                      <a:r>
                        <a:rPr lang="cs-CZ" sz="1200" b="0" baseline="0" dirty="0" err="1">
                          <a:solidFill>
                            <a:schemeClr val="tx1"/>
                          </a:solidFill>
                        </a:rPr>
                        <a:t>Av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1k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1M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1k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</a:t>
                      </a:r>
                      <a:endParaRPr lang="cs-CZ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Ro</a:t>
                      </a: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</a:t>
                      </a:r>
                      <a:r>
                        <a:rPr lang="el-GR" sz="1200" dirty="0"/>
                        <a:t>Ω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Vstupní proud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Ii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A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0.0nA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∞</a:t>
                      </a:r>
                      <a:r>
                        <a:rPr lang="cs-CZ" sz="1200" dirty="0"/>
                        <a:t>A  10</a:t>
                      </a:r>
                      <a:r>
                        <a:rPr lang="cs-CZ" sz="1200" baseline="30000" dirty="0"/>
                        <a:t>6   </a:t>
                      </a:r>
                      <a:r>
                        <a:rPr lang="cs-CZ" sz="1200" baseline="0" dirty="0"/>
                        <a:t>10   12V  50</a:t>
                      </a:r>
                      <a:r>
                        <a:rPr lang="el-GR" sz="1200" dirty="0"/>
                        <a:t>Ω</a:t>
                      </a:r>
                      <a:r>
                        <a:rPr lang="cs-CZ" sz="1200" dirty="0"/>
                        <a:t>   1nA  0.0nA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0A42229-DD45-10A5-B8A4-4EA8C3667562}"/>
              </a:ext>
            </a:extLst>
          </p:cNvPr>
          <p:cNvSpPr txBox="1"/>
          <p:nvPr/>
        </p:nvSpPr>
        <p:spPr>
          <a:xfrm rot="16506932">
            <a:off x="5210799" y="3096082"/>
            <a:ext cx="65072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Po </a:t>
            </a:r>
            <a:r>
              <a:rPr lang="en-US" sz="2100" dirty="0" err="1"/>
              <a:t>rozstříhání</a:t>
            </a:r>
            <a:r>
              <a:rPr lang="en-US" sz="2100" dirty="0"/>
              <a:t> </a:t>
            </a:r>
            <a:r>
              <a:rPr lang="en-US" sz="2100" dirty="0" err="1"/>
              <a:t>rozházet</a:t>
            </a:r>
            <a:r>
              <a:rPr lang="en-US" sz="2100" dirty="0"/>
              <a:t>, aby </a:t>
            </a:r>
            <a:r>
              <a:rPr lang="en-US" sz="2100" dirty="0" err="1"/>
              <a:t>nebyly</a:t>
            </a:r>
            <a:r>
              <a:rPr lang="en-US" sz="2100" dirty="0"/>
              <a:t> </a:t>
            </a:r>
            <a:r>
              <a:rPr lang="en-US" sz="2100" dirty="0" err="1"/>
              <a:t>stejné</a:t>
            </a:r>
            <a:r>
              <a:rPr lang="en-US" sz="2100" dirty="0"/>
              <a:t> za </a:t>
            </a:r>
            <a:r>
              <a:rPr lang="en-US" sz="2100" dirty="0" err="1"/>
              <a:t>sebou</a:t>
            </a:r>
            <a:r>
              <a:rPr lang="en-US" sz="2100" dirty="0"/>
              <a:t>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87474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  <p:sp>
        <p:nvSpPr>
          <p:cNvPr id="8195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D5C4052D-E44A-4E53-8ABF-553374877CF3}" type="slidenum">
              <a:rPr lang="cs-CZ"/>
              <a:pPr/>
              <a:t>2</a:t>
            </a:fld>
            <a:endParaRPr lang="en-US"/>
          </a:p>
        </p:txBody>
      </p:sp>
      <p:sp>
        <p:nvSpPr>
          <p:cNvPr id="8196" name="TextovéPole 7"/>
          <p:cNvSpPr txBox="1">
            <a:spLocks noChangeArrowheads="1"/>
          </p:cNvSpPr>
          <p:nvPr/>
        </p:nvSpPr>
        <p:spPr bwMode="auto">
          <a:xfrm>
            <a:off x="463352" y="2011487"/>
            <a:ext cx="8281987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4400" b="1" dirty="0"/>
              <a:t>Operační zesilovače – základy</a:t>
            </a:r>
          </a:p>
          <a:p>
            <a:pPr algn="ctr" eaLnBrk="1" hangingPunct="1"/>
            <a:endParaRPr lang="cs-CZ" sz="4400" b="1" dirty="0"/>
          </a:p>
          <a:p>
            <a:pPr algn="ctr" eaLnBrk="1" hangingPunct="1"/>
            <a:r>
              <a:rPr lang="cs-CZ" sz="2800" b="1" dirty="0"/>
              <a:t>Ing. Jaroslav Bernkopf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1"/>
          <p:cNvSpPr>
            <a:spLocks noGrp="1"/>
          </p:cNvSpPr>
          <p:nvPr>
            <p:ph idx="4294967295"/>
          </p:nvPr>
        </p:nvSpPr>
        <p:spPr>
          <a:xfrm>
            <a:off x="457200" y="1481138"/>
            <a:ext cx="8229600" cy="3387725"/>
          </a:xfrm>
        </p:spPr>
        <p:txBody>
          <a:bodyPr/>
          <a:lstStyle/>
          <a:p>
            <a:pPr eaLnBrk="1" hangingPunct="1"/>
            <a:r>
              <a:rPr lang="cs-CZ" sz="1400">
                <a:hlinkClick r:id="rId3"/>
              </a:rPr>
              <a:t>http://www.wikipedia.com</a:t>
            </a:r>
            <a:endParaRPr lang="cs-CZ" sz="1400"/>
          </a:p>
          <a:p>
            <a:pPr eaLnBrk="1" hangingPunct="1"/>
            <a:r>
              <a:rPr lang="cs-CZ" sz="1400">
                <a:hlinkClick r:id="rId4"/>
              </a:rPr>
              <a:t>http://www.thefreedictionary.com</a:t>
            </a:r>
            <a:endParaRPr lang="cs-CZ" sz="1400"/>
          </a:p>
          <a:p>
            <a:pPr eaLnBrk="1" hangingPunct="1"/>
            <a:r>
              <a:rPr lang="cs-CZ" sz="1400"/>
              <a:t>Operační program Vzdělávání pro konkurenceschopnost, ESF 2007 – 2013.</a:t>
            </a:r>
          </a:p>
          <a:p>
            <a:pPr eaLnBrk="1" hangingPunct="1"/>
            <a:r>
              <a:rPr lang="cs-CZ" sz="1400"/>
              <a:t>Link: </a:t>
            </a:r>
            <a:r>
              <a:rPr lang="cs-CZ" sz="1400" u="sng">
                <a:hlinkClick r:id="rId5"/>
              </a:rPr>
              <a:t>http://www.msmt.cz/eu/provadeci-dokument-k-op-vzdelavani-pro-konkurenceschopnost</a:t>
            </a:r>
            <a:endParaRPr lang="cs-CZ" sz="1400" u="sng"/>
          </a:p>
          <a:p>
            <a:pPr eaLnBrk="1" hangingPunct="1"/>
            <a:r>
              <a:rPr lang="cs-CZ" sz="1400"/>
              <a:t>Technical Information - National Semiconductor LM741CN Datasheet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effectLst/>
              </a:rPr>
              <a:t>Odkazy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  <p:sp>
        <p:nvSpPr>
          <p:cNvPr id="8195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D5C4052D-E44A-4E53-8ABF-553374877CF3}" type="slidenum">
              <a:rPr lang="cs-CZ"/>
              <a:pPr/>
              <a:t>3</a:t>
            </a:fld>
            <a:endParaRPr lang="en-US"/>
          </a:p>
        </p:txBody>
      </p:sp>
      <p:sp>
        <p:nvSpPr>
          <p:cNvPr id="8196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Definice</a:t>
            </a:r>
            <a:r>
              <a:rPr lang="en-US" b="1" dirty="0"/>
              <a:t>:</a:t>
            </a:r>
            <a:endParaRPr lang="cs-CZ" b="1" dirty="0"/>
          </a:p>
          <a:p>
            <a:pPr eaLnBrk="1" hangingPunct="1"/>
            <a:endParaRPr lang="en-US" b="1" dirty="0"/>
          </a:p>
          <a:p>
            <a:pPr eaLnBrk="1" hangingPunct="1"/>
            <a:r>
              <a:rPr lang="cs-CZ" b="1" u="sng" dirty="0"/>
              <a:t>Operační zesilovač </a:t>
            </a:r>
            <a:r>
              <a:rPr lang="cs-CZ" u="sng" dirty="0"/>
              <a:t>(OZ)</a:t>
            </a:r>
            <a:r>
              <a:rPr lang="en-US" u="sng" dirty="0"/>
              <a:t> </a:t>
            </a:r>
            <a:r>
              <a:rPr lang="cs-CZ" b="1" u="sng" dirty="0"/>
              <a:t>je integrovaný obvod, </a:t>
            </a:r>
            <a:r>
              <a:rPr lang="cs-CZ" u="sng" dirty="0"/>
              <a:t>který zesiluje malé napěťové signály</a:t>
            </a:r>
            <a:r>
              <a:rPr lang="en-US" dirty="0"/>
              <a:t>.</a:t>
            </a:r>
            <a:endParaRPr lang="cs-CZ" dirty="0"/>
          </a:p>
          <a:p>
            <a:pPr eaLnBrk="1" hangingPunct="1"/>
            <a:r>
              <a:rPr lang="cs-CZ" dirty="0"/>
              <a:t>OZ obsahuje mnoho tranzistorů: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422525"/>
            <a:ext cx="6337300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911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B09E6C40-4790-4539-B846-83EDD7C1329A}" type="slidenum">
              <a:rPr lang="cs-CZ"/>
              <a:pPr/>
              <a:t>4</a:t>
            </a:fld>
            <a:endParaRPr lang="en-US"/>
          </a:p>
        </p:txBody>
      </p:sp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323528" y="587169"/>
            <a:ext cx="8281987" cy="224676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/>
              <a:t>Popis:</a:t>
            </a:r>
          </a:p>
          <a:p>
            <a:pPr eaLnBrk="1" hangingPunct="1">
              <a:defRPr/>
            </a:pPr>
            <a:endParaRPr lang="cs-CZ" sz="2000" b="1" dirty="0"/>
          </a:p>
          <a:p>
            <a:pPr eaLnBrk="1" hangingPunct="1">
              <a:defRPr/>
            </a:pPr>
            <a:r>
              <a:rPr lang="cs-CZ" sz="2000" b="1" dirty="0"/>
              <a:t>Operační zesilovač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b="1" dirty="0"/>
              <a:t>má dva vstupy </a:t>
            </a:r>
            <a:r>
              <a:rPr lang="cs-CZ" sz="2000" dirty="0"/>
              <a:t>opačné</a:t>
            </a:r>
            <a:r>
              <a:rPr lang="cs-CZ" sz="2000" b="1" dirty="0"/>
              <a:t> </a:t>
            </a:r>
            <a:r>
              <a:rPr lang="en-US" sz="2000" dirty="0"/>
              <a:t>polarity</a:t>
            </a:r>
            <a:endParaRPr lang="cs-CZ" sz="2000" dirty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b="1" dirty="0"/>
              <a:t>zesiluje pouze napěťový rozdíl </a:t>
            </a:r>
            <a:r>
              <a:rPr lang="cs-CZ" sz="2000" dirty="0"/>
              <a:t>mezi</a:t>
            </a:r>
            <a:r>
              <a:rPr lang="cs-CZ" sz="2000" b="1" dirty="0"/>
              <a:t> </a:t>
            </a:r>
            <a:r>
              <a:rPr lang="cs-CZ" sz="2000" dirty="0"/>
              <a:t>oběma vstupy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nezesiluje příslušná napětí na obou vstupech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b="1" dirty="0"/>
              <a:t>má jediný výstup</a:t>
            </a:r>
          </a:p>
        </p:txBody>
      </p:sp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43258" y="2941637"/>
            <a:ext cx="6065046" cy="370907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AAAFF7CA-A456-4935-9C74-5614319571BD}" type="slidenum">
              <a:rPr lang="cs-CZ"/>
              <a:pPr/>
              <a:t>5</a:t>
            </a:fld>
            <a:endParaRPr lang="en-US"/>
          </a:p>
        </p:txBody>
      </p:sp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981075"/>
            <a:ext cx="8281987" cy="25545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/>
              <a:t>Popis:</a:t>
            </a:r>
          </a:p>
          <a:p>
            <a:pPr eaLnBrk="1" hangingPunct="1">
              <a:defRPr/>
            </a:pPr>
            <a:endParaRPr lang="cs-CZ" sz="2000" b="1" dirty="0"/>
          </a:p>
          <a:p>
            <a:pPr eaLnBrk="1" hangingPunct="1">
              <a:defRPr/>
            </a:pPr>
            <a:r>
              <a:rPr lang="cs-CZ" sz="2000" dirty="0"/>
              <a:t>Operační zesilovač </a:t>
            </a:r>
            <a:r>
              <a:rPr lang="cs-CZ" sz="2000" b="1" dirty="0"/>
              <a:t>má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velmi </a:t>
            </a:r>
            <a:r>
              <a:rPr lang="cs-CZ" sz="2000" b="1" dirty="0"/>
              <a:t>vysoké napěťové zesílení </a:t>
            </a:r>
            <a:r>
              <a:rPr lang="cs-CZ" sz="2000" dirty="0" err="1"/>
              <a:t>A</a:t>
            </a:r>
            <a:r>
              <a:rPr lang="cs-CZ" sz="2000" baseline="-25000" dirty="0" err="1"/>
              <a:t>v</a:t>
            </a:r>
            <a:endParaRPr lang="cs-CZ" sz="2000" baseline="-25000" dirty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velmi </a:t>
            </a:r>
            <a:r>
              <a:rPr lang="cs-CZ" sz="2000" b="1" dirty="0"/>
              <a:t>vysoký vstupní odpor </a:t>
            </a:r>
            <a:r>
              <a:rPr lang="cs-CZ" sz="2000" dirty="0" err="1"/>
              <a:t>R</a:t>
            </a:r>
            <a:r>
              <a:rPr lang="cs-CZ" sz="2000" baseline="-25000" dirty="0" err="1"/>
              <a:t>i</a:t>
            </a:r>
            <a:endParaRPr lang="cs-CZ" sz="2000" baseline="-25000" dirty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velmi </a:t>
            </a:r>
            <a:r>
              <a:rPr lang="cs-CZ" sz="2000" b="1" dirty="0"/>
              <a:t>nízký vstupní proud </a:t>
            </a:r>
            <a:r>
              <a:rPr lang="cs-CZ" sz="2000" dirty="0" err="1">
                <a:latin typeface="Times New Roman" pitchFamily="18" charset="0"/>
              </a:rPr>
              <a:t>I</a:t>
            </a:r>
            <a:r>
              <a:rPr lang="cs-CZ" sz="2000" baseline="-25000" dirty="0" err="1"/>
              <a:t>i</a:t>
            </a:r>
            <a:endParaRPr lang="cs-CZ" sz="2000" baseline="-25000" dirty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velmi </a:t>
            </a:r>
            <a:r>
              <a:rPr lang="cs-CZ" sz="2000" b="1" dirty="0"/>
              <a:t>nízký výstupní odpor </a:t>
            </a:r>
            <a:r>
              <a:rPr lang="cs-CZ" sz="2000" dirty="0"/>
              <a:t>R</a:t>
            </a:r>
            <a:r>
              <a:rPr lang="cs-CZ" sz="2000" baseline="-25000" dirty="0"/>
              <a:t>o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1470DC9E-8880-43D7-9044-9C3CF62EDC5D}" type="slidenum">
              <a:rPr lang="cs-CZ"/>
              <a:pPr/>
              <a:t>6</a:t>
            </a:fld>
            <a:endParaRPr lang="en-US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87609"/>
              </p:ext>
            </p:extLst>
          </p:nvPr>
        </p:nvGraphicFramePr>
        <p:xfrm>
          <a:off x="457200" y="3429000"/>
          <a:ext cx="797242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6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Ideální OZ by měl: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Skutečný OZ má:</a:t>
                      </a:r>
                      <a:endParaRPr lang="en-US" sz="1800" b="1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Nekonečné napěťové zesílení </a:t>
                      </a:r>
                      <a:r>
                        <a:rPr lang="cs-CZ" sz="1800" u="none" dirty="0" err="1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cs-CZ" sz="1800" u="none" baseline="-25000" dirty="0" err="1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en-US" sz="1800" b="0" u="none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Vysoké napěťové zesílení </a:t>
                      </a:r>
                      <a:r>
                        <a:rPr lang="cs-CZ" sz="1800" b="0" u="none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cs-CZ" sz="1800" b="0" u="none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1800" b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např. 10</a:t>
                      </a:r>
                      <a:r>
                        <a:rPr lang="cs-CZ" sz="1800" b="0" u="none" baseline="30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800" b="0" u="none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Nekonečný vstupní</a:t>
                      </a:r>
                      <a:r>
                        <a:rPr lang="cs-CZ" sz="1800" u="none" baseline="0" dirty="0">
                          <a:latin typeface="Arial" pitchFamily="34" charset="0"/>
                          <a:cs typeface="Arial" pitchFamily="34" charset="0"/>
                        </a:rPr>
                        <a:t> odpor </a:t>
                      </a:r>
                      <a:r>
                        <a:rPr lang="cs-CZ" sz="1800" u="none" dirty="0" err="1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800" u="none" baseline="-25000" dirty="0" err="1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800" b="0" u="none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Vysoký</a:t>
                      </a:r>
                      <a:r>
                        <a:rPr lang="cs-CZ" sz="1800" u="none" baseline="0" dirty="0">
                          <a:latin typeface="Arial" pitchFamily="34" charset="0"/>
                          <a:cs typeface="Arial" pitchFamily="34" charset="0"/>
                        </a:rPr>
                        <a:t> vstupní odpor </a:t>
                      </a:r>
                      <a:r>
                        <a:rPr lang="cs-CZ" sz="1800" u="none" dirty="0" err="1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800" u="none" baseline="-25000" dirty="0" err="1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800" b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např</a:t>
                      </a: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. 1 M</a:t>
                      </a:r>
                      <a:r>
                        <a:rPr lang="el-GR" sz="1800" u="none" dirty="0">
                          <a:latin typeface="Arial" pitchFamily="34" charset="0"/>
                          <a:cs typeface="Arial" pitchFamily="34" charset="0"/>
                        </a:rPr>
                        <a:t>Ω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Nulový</a:t>
                      </a:r>
                      <a:r>
                        <a:rPr lang="cs-CZ" sz="1800" u="none" baseline="0" dirty="0">
                          <a:latin typeface="Arial" pitchFamily="34" charset="0"/>
                          <a:cs typeface="Arial" pitchFamily="34" charset="0"/>
                        </a:rPr>
                        <a:t> vstupní proud </a:t>
                      </a:r>
                      <a:r>
                        <a:rPr lang="cs-CZ" sz="1800" u="none" dirty="0" err="1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1800" u="none" baseline="-25000" dirty="0" err="1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800" b="0" u="none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Nízký vstupní proud </a:t>
                      </a:r>
                      <a:r>
                        <a:rPr lang="cs-CZ" sz="1800" u="none" dirty="0" err="1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1800" u="none" baseline="-25000" dirty="0" err="1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800" b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např</a:t>
                      </a: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. 1 </a:t>
                      </a:r>
                      <a:r>
                        <a:rPr lang="cs-CZ" sz="1800" u="none" dirty="0" err="1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Nulový výstupní odpor R</a:t>
                      </a:r>
                      <a:r>
                        <a:rPr lang="cs-CZ" sz="1800" u="none" baseline="-25000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en-US" sz="1800" b="0" u="none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Nízký výstupní odpor R</a:t>
                      </a:r>
                      <a:r>
                        <a:rPr lang="cs-CZ" sz="1800" u="none" baseline="-25000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800" b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např</a:t>
                      </a:r>
                      <a:r>
                        <a:rPr lang="cs-CZ" sz="1800" u="none" dirty="0">
                          <a:latin typeface="Arial" pitchFamily="34" charset="0"/>
                          <a:cs typeface="Arial" pitchFamily="34" charset="0"/>
                        </a:rPr>
                        <a:t>. 50 </a:t>
                      </a:r>
                      <a:r>
                        <a:rPr lang="el-GR" sz="1800" u="none" dirty="0">
                          <a:latin typeface="Arial" pitchFamily="34" charset="0"/>
                          <a:cs typeface="Arial" pitchFamily="34" charset="0"/>
                        </a:rPr>
                        <a:t>Ω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288" name="TextovéPole 4"/>
          <p:cNvSpPr txBox="1">
            <a:spLocks noChangeArrowheads="1"/>
          </p:cNvSpPr>
          <p:nvPr/>
        </p:nvSpPr>
        <p:spPr bwMode="auto">
          <a:xfrm>
            <a:off x="461963" y="1125538"/>
            <a:ext cx="813593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Chceme, aby operační zesilovače byly co nejlepší: </a:t>
            </a:r>
          </a:p>
          <a:p>
            <a:pPr eaLnBrk="1" hangingPunct="1"/>
            <a:r>
              <a:rPr lang="cs-CZ" dirty="0"/>
              <a:t>Chceme, aby byly ideální.</a:t>
            </a:r>
            <a:endParaRPr lang="en-US" dirty="0"/>
          </a:p>
          <a:p>
            <a:pPr eaLnBrk="1" hangingPunct="1"/>
            <a:r>
              <a:rPr lang="en-US" dirty="0"/>
              <a:t>To </a:t>
            </a:r>
            <a:r>
              <a:rPr lang="en-US" dirty="0" err="1"/>
              <a:t>nikdy</a:t>
            </a:r>
            <a:r>
              <a:rPr lang="en-US" dirty="0"/>
              <a:t> </a:t>
            </a:r>
            <a:r>
              <a:rPr lang="en-US" dirty="0" err="1"/>
              <a:t>nebudou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Ale s</a:t>
            </a:r>
            <a:r>
              <a:rPr lang="cs-CZ" dirty="0" err="1"/>
              <a:t>kutečné</a:t>
            </a:r>
            <a:r>
              <a:rPr lang="cs-CZ" dirty="0"/>
              <a:t> OZ jsou tak dobré, že obvykle můžeme náš OZ považovat za ideální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</p:txBody>
      </p:sp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EFD4868D-F23B-4151-9F2E-948272C25DDC}" type="slidenum">
              <a:rPr lang="cs-CZ"/>
              <a:pPr/>
              <a:t>7</a:t>
            </a:fld>
            <a:endParaRPr lang="en-US"/>
          </a:p>
        </p:txBody>
      </p:sp>
      <p:sp>
        <p:nvSpPr>
          <p:cNvPr id="12292" name="TextovéPole 4"/>
          <p:cNvSpPr txBox="1">
            <a:spLocks noChangeArrowheads="1"/>
          </p:cNvSpPr>
          <p:nvPr/>
        </p:nvSpPr>
        <p:spPr bwMode="auto">
          <a:xfrm>
            <a:off x="395288" y="1125538"/>
            <a:ext cx="8353425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Jestliže napěťové zesílení </a:t>
            </a:r>
            <a:r>
              <a:rPr lang="en-US" dirty="0"/>
              <a:t>A</a:t>
            </a:r>
            <a:r>
              <a:rPr lang="en-US" baseline="-25000" dirty="0"/>
              <a:t>v</a:t>
            </a:r>
            <a:r>
              <a:rPr lang="en-US" dirty="0"/>
              <a:t> </a:t>
            </a:r>
            <a:r>
              <a:rPr lang="cs-CZ" dirty="0"/>
              <a:t>je nekonečné</a:t>
            </a:r>
            <a:r>
              <a:rPr lang="en-US" dirty="0"/>
              <a:t>, </a:t>
            </a:r>
            <a:r>
              <a:rPr lang="cs-CZ" dirty="0"/>
              <a:t>pak s libovolně malým napětím</a:t>
            </a:r>
            <a:r>
              <a:rPr lang="en-US" dirty="0"/>
              <a:t> V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cs-CZ" dirty="0"/>
              <a:t>mezi vstupy musí být výstupní napětí </a:t>
            </a:r>
            <a:r>
              <a:rPr lang="en-US" dirty="0"/>
              <a:t>Vo </a:t>
            </a:r>
            <a:r>
              <a:rPr lang="cs-CZ" dirty="0"/>
              <a:t>také nekonečné</a:t>
            </a:r>
            <a:r>
              <a:rPr lang="en-US" dirty="0"/>
              <a:t>:</a:t>
            </a:r>
          </a:p>
          <a:p>
            <a:pPr eaLnBrk="1" hangingPunct="1"/>
            <a:endParaRPr lang="en-US" dirty="0"/>
          </a:p>
          <a:p>
            <a:pPr algn="ctr" eaLnBrk="1" hangingPunct="1"/>
            <a:r>
              <a:rPr lang="en-US" dirty="0"/>
              <a:t>Vi * Av = Vo</a:t>
            </a:r>
          </a:p>
          <a:p>
            <a:pPr algn="ctr" eaLnBrk="1" hangingPunct="1"/>
            <a:r>
              <a:rPr lang="en-US" dirty="0"/>
              <a:t>0.001 V * </a:t>
            </a:r>
            <a:r>
              <a:rPr lang="en-US" sz="2400" dirty="0"/>
              <a:t>∞</a:t>
            </a:r>
            <a:r>
              <a:rPr lang="en-US" dirty="0"/>
              <a:t> = </a:t>
            </a:r>
            <a:r>
              <a:rPr lang="en-US" sz="2400" dirty="0"/>
              <a:t>∞ </a:t>
            </a:r>
            <a:r>
              <a:rPr lang="en-US" dirty="0"/>
              <a:t>V</a:t>
            </a:r>
          </a:p>
          <a:p>
            <a:pPr algn="ctr" eaLnBrk="1" hangingPunct="1"/>
            <a:r>
              <a:rPr lang="en-US" dirty="0"/>
              <a:t>0.0001 V * </a:t>
            </a:r>
            <a:r>
              <a:rPr lang="en-US" sz="2400" dirty="0"/>
              <a:t>∞</a:t>
            </a:r>
            <a:r>
              <a:rPr lang="en-US" dirty="0"/>
              <a:t> = </a:t>
            </a:r>
            <a:r>
              <a:rPr lang="en-US" sz="2400" dirty="0"/>
              <a:t>∞ </a:t>
            </a:r>
            <a:r>
              <a:rPr lang="en-US" dirty="0"/>
              <a:t>V</a:t>
            </a:r>
          </a:p>
          <a:p>
            <a:pPr algn="ctr" eaLnBrk="1" hangingPunct="1"/>
            <a:r>
              <a:rPr lang="en-US" dirty="0"/>
              <a:t>0.00001 V * </a:t>
            </a:r>
            <a:r>
              <a:rPr lang="en-US" sz="2400" dirty="0"/>
              <a:t>∞</a:t>
            </a:r>
            <a:r>
              <a:rPr lang="en-US" dirty="0"/>
              <a:t> = </a:t>
            </a:r>
            <a:r>
              <a:rPr lang="en-US" sz="2400" dirty="0"/>
              <a:t>∞ </a:t>
            </a:r>
            <a:r>
              <a:rPr lang="en-US" dirty="0"/>
              <a:t>V</a:t>
            </a:r>
          </a:p>
          <a:p>
            <a:pPr algn="ctr" eaLnBrk="1" hangingPunct="1"/>
            <a:r>
              <a:rPr lang="en-US" dirty="0"/>
              <a:t>0.000001 V * </a:t>
            </a:r>
            <a:r>
              <a:rPr lang="en-US" sz="2400" dirty="0"/>
              <a:t>∞</a:t>
            </a:r>
            <a:r>
              <a:rPr lang="en-US" dirty="0"/>
              <a:t> = </a:t>
            </a:r>
            <a:r>
              <a:rPr lang="en-US" sz="2400" dirty="0"/>
              <a:t>∞ </a:t>
            </a:r>
            <a:r>
              <a:rPr lang="en-US" dirty="0"/>
              <a:t>V</a:t>
            </a:r>
          </a:p>
          <a:p>
            <a:pPr algn="ctr" eaLnBrk="1" hangingPunct="1"/>
            <a:r>
              <a:rPr lang="en-US" dirty="0">
                <a:solidFill>
                  <a:srgbClr val="000000"/>
                </a:solidFill>
              </a:rPr>
              <a:t>0.0000001 V * </a:t>
            </a:r>
            <a:r>
              <a:rPr lang="en-US" sz="2400" dirty="0">
                <a:solidFill>
                  <a:srgbClr val="000000"/>
                </a:solidFill>
              </a:rPr>
              <a:t>∞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sz="2400" dirty="0">
                <a:solidFill>
                  <a:srgbClr val="000000"/>
                </a:solidFill>
              </a:rPr>
              <a:t>∞ </a:t>
            </a:r>
            <a:r>
              <a:rPr lang="en-US" dirty="0">
                <a:solidFill>
                  <a:srgbClr val="000000"/>
                </a:solidFill>
              </a:rPr>
              <a:t>V</a:t>
            </a:r>
          </a:p>
          <a:p>
            <a:pPr algn="ctr" eaLnBrk="1" hangingPunct="1"/>
            <a:endParaRPr lang="en-US" dirty="0">
              <a:solidFill>
                <a:srgbClr val="000000"/>
              </a:solidFill>
            </a:endParaRPr>
          </a:p>
          <a:p>
            <a:pPr algn="ctr" eaLnBrk="1" hangingPunct="1"/>
            <a:r>
              <a:rPr lang="cs-CZ" dirty="0">
                <a:solidFill>
                  <a:srgbClr val="000000"/>
                </a:solidFill>
              </a:rPr>
              <a:t>a tak dále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algn="ctr" eaLnBrk="1" hangingPunct="1"/>
            <a:endParaRPr lang="en-US" dirty="0">
              <a:solidFill>
                <a:srgbClr val="000000"/>
              </a:solidFill>
            </a:endParaRPr>
          </a:p>
          <a:p>
            <a:pPr algn="ctr" eaLnBrk="1" hangingPunct="1"/>
            <a:r>
              <a:rPr lang="cs-CZ" dirty="0">
                <a:solidFill>
                  <a:srgbClr val="000000"/>
                </a:solidFill>
              </a:rPr>
              <a:t>Ale nekonečné napětí na výstupu by bylo strašlivě nebezpečné, </a:t>
            </a:r>
          </a:p>
          <a:p>
            <a:pPr algn="ctr" eaLnBrk="1" hangingPunct="1"/>
            <a:r>
              <a:rPr lang="cs-CZ" dirty="0">
                <a:solidFill>
                  <a:srgbClr val="000000"/>
                </a:solidFill>
              </a:rPr>
              <a:t>a úplně nepoužitelné!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algn="ctr" eaLnBrk="1" hangingPunct="1"/>
            <a:endParaRPr lang="en-US" dirty="0">
              <a:solidFill>
                <a:srgbClr val="000000"/>
              </a:solidFill>
            </a:endParaRPr>
          </a:p>
          <a:p>
            <a:pPr algn="ctr" eaLnBrk="1" hangingPunct="1"/>
            <a:r>
              <a:rPr lang="cs-CZ" dirty="0">
                <a:solidFill>
                  <a:srgbClr val="000000"/>
                </a:solidFill>
              </a:rPr>
              <a:t>Je opravdu nekonečné? Ne, není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ctr" eaLnBrk="1" hangingPunct="1"/>
            <a:endParaRPr lang="en-US" dirty="0">
              <a:solidFill>
                <a:srgbClr val="000000"/>
              </a:solidFill>
            </a:endParaRPr>
          </a:p>
          <a:p>
            <a:pPr algn="ctr" eaLnBrk="1" hangingPunct="1"/>
            <a:r>
              <a:rPr lang="cs-CZ" b="1" dirty="0">
                <a:solidFill>
                  <a:srgbClr val="000000"/>
                </a:solidFill>
              </a:rPr>
              <a:t>Proč</a:t>
            </a:r>
            <a:r>
              <a:rPr lang="en-US" b="1" dirty="0">
                <a:solidFill>
                  <a:srgbClr val="000000"/>
                </a:solidFill>
              </a:rPr>
              <a:t>?</a:t>
            </a:r>
          </a:p>
          <a:p>
            <a:pPr algn="ctr" eaLnBrk="1" hangingPunct="1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5221D40E-B326-4BEF-8C95-A9D350EA05F6}" type="slidenum">
              <a:rPr lang="cs-CZ"/>
              <a:pPr/>
              <a:t>8</a:t>
            </a:fld>
            <a:endParaRPr lang="en-US"/>
          </a:p>
        </p:txBody>
      </p:sp>
      <p:sp>
        <p:nvSpPr>
          <p:cNvPr id="2" name="TextovéPole 1"/>
          <p:cNvSpPr txBox="1"/>
          <p:nvPr/>
        </p:nvSpPr>
        <p:spPr>
          <a:xfrm>
            <a:off x="395288" y="1125538"/>
            <a:ext cx="8424862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b="1" dirty="0"/>
              <a:t>Proč </a:t>
            </a:r>
            <a:r>
              <a:rPr lang="cs-CZ" dirty="0"/>
              <a:t>není výstupní napětí nekonečné</a:t>
            </a:r>
            <a:r>
              <a:rPr lang="en-US" dirty="0"/>
              <a:t>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cs-CZ" dirty="0"/>
              <a:t>Jsou dva dobré důvody</a:t>
            </a:r>
            <a:r>
              <a:rPr lang="en-US" dirty="0"/>
              <a:t>:</a:t>
            </a:r>
          </a:p>
          <a:p>
            <a:pPr>
              <a:defRPr/>
            </a:pPr>
            <a:endParaRPr lang="en-US" dirty="0"/>
          </a:p>
          <a:p>
            <a:pPr marL="342900" indent="-342900">
              <a:buFont typeface="+mj-lt"/>
              <a:buAutoNum type="arabicParenR"/>
              <a:defRPr/>
            </a:pPr>
            <a:r>
              <a:rPr lang="cs-CZ" b="1" dirty="0"/>
              <a:t>Nekonečné napětí </a:t>
            </a:r>
            <a:r>
              <a:rPr lang="cs-CZ" dirty="0"/>
              <a:t>jednoduše </a:t>
            </a:r>
            <a:r>
              <a:rPr lang="cs-CZ" b="1" dirty="0"/>
              <a:t>není </a:t>
            </a:r>
            <a:r>
              <a:rPr lang="cs-CZ" dirty="0"/>
              <a:t>fyzikálně </a:t>
            </a:r>
            <a:r>
              <a:rPr lang="cs-CZ" b="1" dirty="0"/>
              <a:t>možné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arenR"/>
              <a:defRPr/>
            </a:pPr>
            <a:r>
              <a:rPr lang="cs-CZ" b="1" dirty="0"/>
              <a:t>Pracuje pro nás záporná zpětná vazba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arenR"/>
              <a:defRPr/>
            </a:pPr>
            <a:endParaRPr lang="en-US" dirty="0"/>
          </a:p>
          <a:p>
            <a:pPr>
              <a:defRPr/>
            </a:pPr>
            <a:r>
              <a:rPr lang="cs-CZ" dirty="0"/>
              <a:t>Vysvětlíme to na následujících snímcích</a:t>
            </a:r>
            <a:r>
              <a:rPr lang="en-US" dirty="0"/>
              <a:t>.</a:t>
            </a:r>
          </a:p>
        </p:txBody>
      </p:sp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bdélník 5"/>
          <p:cNvSpPr>
            <a:spLocks noChangeArrowheads="1"/>
          </p:cNvSpPr>
          <p:nvPr/>
        </p:nvSpPr>
        <p:spPr bwMode="auto">
          <a:xfrm>
            <a:off x="8459788" y="630872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724193AC-4801-429B-8F1B-B51A79583080}" type="slidenum">
              <a:rPr lang="cs-CZ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4340" name="TextovéPole 5"/>
          <p:cNvSpPr txBox="1">
            <a:spLocks noChangeArrowheads="1"/>
          </p:cNvSpPr>
          <p:nvPr/>
        </p:nvSpPr>
        <p:spPr bwMode="auto">
          <a:xfrm>
            <a:off x="539750" y="836613"/>
            <a:ext cx="72009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0000"/>
                </a:solidFill>
              </a:rPr>
              <a:t>Proč výstupní napětí nemůže být nekonečné</a:t>
            </a:r>
            <a:r>
              <a:rPr lang="en-US" dirty="0">
                <a:solidFill>
                  <a:srgbClr val="000000"/>
                </a:solidFill>
              </a:rPr>
              <a:t>?</a:t>
            </a:r>
          </a:p>
          <a:p>
            <a:pPr eaLnBrk="1" hangingPunct="1"/>
            <a:endParaRPr lang="en-US" sz="1200" dirty="0">
              <a:solidFill>
                <a:srgbClr val="000000"/>
              </a:solidFill>
            </a:endParaRPr>
          </a:p>
          <a:p>
            <a:pPr eaLnBrk="1" hangingPunct="1"/>
            <a:r>
              <a:rPr lang="cs-CZ" dirty="0">
                <a:solidFill>
                  <a:srgbClr val="000000"/>
                </a:solidFill>
              </a:rPr>
              <a:t>Tvůj OZ ti nemůže dát víc, než dostane od tebe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eaLnBrk="1" hangingPunct="1"/>
            <a:r>
              <a:rPr lang="cs-CZ" dirty="0">
                <a:solidFill>
                  <a:srgbClr val="000000"/>
                </a:solidFill>
              </a:rPr>
              <a:t>A co od tebe dostává</a:t>
            </a:r>
            <a:r>
              <a:rPr lang="en-US" dirty="0">
                <a:solidFill>
                  <a:srgbClr val="000000"/>
                </a:solidFill>
              </a:rPr>
              <a:t>? </a:t>
            </a:r>
          </a:p>
          <a:p>
            <a:pPr eaLnBrk="1" hangingPunct="1"/>
            <a:r>
              <a:rPr lang="cs-CZ" dirty="0">
                <a:solidFill>
                  <a:srgbClr val="000000"/>
                </a:solidFill>
              </a:rPr>
              <a:t>Dostává napájecí napětí řekněme </a:t>
            </a:r>
            <a:r>
              <a:rPr lang="en-US" dirty="0">
                <a:solidFill>
                  <a:srgbClr val="000000"/>
                </a:solidFill>
              </a:rPr>
              <a:t>+15V a -15V. </a:t>
            </a:r>
          </a:p>
          <a:p>
            <a:pPr eaLnBrk="1" hangingPunct="1"/>
            <a:r>
              <a:rPr lang="cs-CZ" dirty="0">
                <a:solidFill>
                  <a:srgbClr val="000000"/>
                </a:solidFill>
              </a:rPr>
              <a:t>Proto ti nemůže dát víc než </a:t>
            </a:r>
            <a:r>
              <a:rPr lang="en-US" dirty="0">
                <a:solidFill>
                  <a:srgbClr val="000000"/>
                </a:solidFill>
              </a:rPr>
              <a:t>+15V </a:t>
            </a:r>
            <a:r>
              <a:rPr lang="cs-CZ" dirty="0">
                <a:solidFill>
                  <a:srgbClr val="000000"/>
                </a:solidFill>
              </a:rPr>
              <a:t>nebo méně než </a:t>
            </a:r>
            <a:r>
              <a:rPr lang="en-US" dirty="0">
                <a:solidFill>
                  <a:srgbClr val="000000"/>
                </a:solidFill>
              </a:rPr>
              <a:t>-15V.</a:t>
            </a:r>
          </a:p>
          <a:p>
            <a:pPr eaLnBrk="1" hangingPunct="1"/>
            <a:endParaRPr lang="en-US" sz="1200" dirty="0">
              <a:solidFill>
                <a:srgbClr val="000000"/>
              </a:solidFill>
            </a:endParaRPr>
          </a:p>
          <a:p>
            <a:pPr eaLnBrk="1" hangingPunct="1"/>
            <a:r>
              <a:rPr lang="cs-CZ" b="1" u="sng" dirty="0">
                <a:solidFill>
                  <a:srgbClr val="000000"/>
                </a:solidFill>
              </a:rPr>
              <a:t>Výstupní napětí nemůže přesáhnout </a:t>
            </a:r>
            <a:r>
              <a:rPr lang="en-US" b="1" u="sng" dirty="0" err="1">
                <a:solidFill>
                  <a:srgbClr val="000000"/>
                </a:solidFill>
              </a:rPr>
              <a:t>napájecí</a:t>
            </a:r>
            <a:r>
              <a:rPr lang="en-US" b="1" u="sng" dirty="0">
                <a:solidFill>
                  <a:srgbClr val="000000"/>
                </a:solidFill>
              </a:rPr>
              <a:t> </a:t>
            </a:r>
            <a:r>
              <a:rPr lang="en-US" b="1" u="sng" dirty="0" err="1">
                <a:solidFill>
                  <a:srgbClr val="000000"/>
                </a:solidFill>
              </a:rPr>
              <a:t>napětí</a:t>
            </a:r>
            <a:r>
              <a:rPr lang="en-US" b="1" u="sng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např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</a:rPr>
              <a:t>+15V</a:t>
            </a:r>
            <a:r>
              <a:rPr lang="cs-CZ" dirty="0">
                <a:solidFill>
                  <a:srgbClr val="000000"/>
                </a:solidFill>
              </a:rPr>
              <a:t> nebo -15V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55027"/>
            <a:ext cx="4004171" cy="36073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Operační zesilovače - základy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2408</TotalTime>
  <Words>1521</Words>
  <Application>Microsoft Office PowerPoint</Application>
  <PresentationFormat>Předvádění na obrazovce (4:3)</PresentationFormat>
  <Paragraphs>304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Shluk</vt:lpstr>
      <vt:lpstr>1_Shluk</vt:lpstr>
      <vt:lpstr>Anglicky v odborných předmětech "Support of teaching technical subjects in English“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Operační zesilovače - základy</vt:lpstr>
      <vt:lpstr>Prezentace aplikace PowerPoint</vt:lpstr>
      <vt:lpstr>Odkazy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172</cp:revision>
  <cp:lastPrinted>2025-04-14T10:00:01Z</cp:lastPrinted>
  <dcterms:created xsi:type="dcterms:W3CDTF">2011-08-12T09:23:29Z</dcterms:created>
  <dcterms:modified xsi:type="dcterms:W3CDTF">2025-04-14T10:04:22Z</dcterms:modified>
</cp:coreProperties>
</file>