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89" r:id="rId2"/>
    <p:sldId id="290" r:id="rId3"/>
    <p:sldId id="294" r:id="rId4"/>
    <p:sldId id="293" r:id="rId5"/>
    <p:sldId id="299" r:id="rId6"/>
    <p:sldId id="292" r:id="rId7"/>
  </p:sldIdLst>
  <p:sldSz cx="9144000" cy="6858000" type="screen4x3"/>
  <p:notesSz cx="7102475" cy="93884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17" d="100"/>
          <a:sy n="117" d="100"/>
        </p:scale>
        <p:origin x="108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694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3093" y="1"/>
            <a:ext cx="3077739" cy="4694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01.04.2025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917423"/>
            <a:ext cx="3077739" cy="4694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694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694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4694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01.04.2025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917423"/>
            <a:ext cx="3077739" cy="4694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694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203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302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8DDB16-EC8E-F615-AA10-496E89515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6347EBB-C236-56AC-FB88-0201EA5D23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CDAD755-7210-42FF-54C3-703C7AF481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9BC85D-2507-60E5-1CC1-3F25656653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842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902036-7AAD-7188-9250-99B3796EBF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8CC09C4-A370-CA62-8AED-734814B3CC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20A2D7A-7A3F-451B-CFA5-3FFFF0E82F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E4DB4D-450E-9DF6-2E9D-B8C365F44B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523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A18650-96CE-AF39-5A23-46F4215B0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15EBFAC-035D-B397-31E5-25CE4C31F7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889D7FE-C352-1F43-9D17-31DF85FE10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76AA9E-E93D-38AB-5C1B-C317EA00A6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953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893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4" y="4935540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Parametry operačních zesilovačů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Parametry operačních zesilovačů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4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1" y="6486229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5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6" y="6408740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Parametry operačních zesilovačů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4" y="6408740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4" y="6408740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linskedumy.cz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0" y="332656"/>
            <a:ext cx="5976620" cy="145923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69233"/>
              </p:ext>
            </p:extLst>
          </p:nvPr>
        </p:nvGraphicFramePr>
        <p:xfrm>
          <a:off x="1187624" y="1988840"/>
          <a:ext cx="6696744" cy="182363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74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6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CZ.1.07/1.5.00/34.0514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Číslo a název šablony klíčové aktivity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III/2 Inovace a zkvalitnění výuky prostřednictvím ICT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Tematická oblast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Elektronické obvody, </a:t>
                      </a:r>
                      <a:r>
                        <a:rPr lang="cs-CZ" sz="1100" dirty="0">
                          <a:effectLst/>
                        </a:rPr>
                        <a:t>vy_32_inovace_MA_42_12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Autor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Ing. Jaroslav Bernkopf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Ročník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2, 3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– 41 – L/01 </a:t>
                      </a:r>
                      <a:r>
                        <a:rPr lang="cs-CZ" sz="1100" dirty="0">
                          <a:effectLst/>
                        </a:rPr>
                        <a:t>Mechanik  elektrotechnik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Anotace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 list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určený </a:t>
                      </a: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 procvičení hodnot a významu jednotlivých parametrů operačních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zesilovačů</a:t>
                      </a:r>
                      <a:endParaRPr lang="cs-CZ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rázek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8" y="5803359"/>
            <a:ext cx="578485" cy="431800"/>
          </a:xfrm>
          <a:prstGeom prst="rect">
            <a:avLst/>
          </a:prstGeom>
        </p:spPr>
      </p:pic>
      <p:pic>
        <p:nvPicPr>
          <p:cNvPr id="8" name="Obrázek 7" descr="https://encrypted-tbn3.google.com/images?q=tbn:ANd9GcT7wLoGNaVZUxqyzsY44S6VPPDwqx14gJmiTpg-r8oG3DyJvNEB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805264"/>
            <a:ext cx="1272540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3165685" y="5867732"/>
            <a:ext cx="2860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hlinkClick r:id="rId6"/>
              </a:rPr>
              <a:t>http://www.zlinskedumy.cz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123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Parametry operačních zesilovačů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Tabulka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81941" y="980728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cs-CZ" dirty="0"/>
              <a:t>Vyplňte hodnoty parametrů ideálního a skutečného operačního zesilovače. </a:t>
            </a:r>
          </a:p>
          <a:p>
            <a:pPr fontAlgn="t"/>
            <a:r>
              <a:rPr lang="cs-CZ" dirty="0"/>
              <a:t>Použijte k tomu hodnoty z následující tabulky.</a:t>
            </a:r>
          </a:p>
          <a:p>
            <a:pPr fontAlgn="t"/>
            <a:r>
              <a:rPr lang="cs-CZ" dirty="0"/>
              <a:t>Některé hodnoty nepoužijete vůbec, všechny ostatní použijete pouze jednou.</a:t>
            </a:r>
          </a:p>
          <a:p>
            <a:pPr fontAlgn="t"/>
            <a:r>
              <a:rPr lang="cs-CZ" dirty="0"/>
              <a:t>Pozor na správný rozměr (jednotku) u každé hodnoty.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730555"/>
              </p:ext>
            </p:extLst>
          </p:nvPr>
        </p:nvGraphicFramePr>
        <p:xfrm>
          <a:off x="683567" y="2276872"/>
          <a:ext cx="7589637" cy="807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5.6k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cs-CZ" b="0" baseline="30000" dirty="0">
                          <a:solidFill>
                            <a:schemeClr val="tx1"/>
                          </a:solidFill>
                        </a:rPr>
                        <a:t>6 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∞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470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0.0nA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0.0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1k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333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∞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/>
                        <a:t>19V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12V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0.0V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1nA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1M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24161"/>
              </p:ext>
            </p:extLst>
          </p:nvPr>
        </p:nvGraphicFramePr>
        <p:xfrm>
          <a:off x="1778085" y="3798860"/>
          <a:ext cx="5400600" cy="2116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Parametr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Ideální OZ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Skutečný OZ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333">
                <a:tc>
                  <a:txBody>
                    <a:bodyPr/>
                    <a:lstStyle/>
                    <a:p>
                      <a:pPr algn="l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Vstupní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</a:rPr>
                        <a:t> odpor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bg1"/>
                          </a:solidFill>
                        </a:rPr>
                        <a:t>∞</a:t>
                      </a:r>
                      <a:r>
                        <a:rPr lang="el-GR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bg1"/>
                          </a:solidFill>
                        </a:rPr>
                        <a:t>1M</a:t>
                      </a:r>
                      <a:r>
                        <a:rPr lang="el-GR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333">
                <a:tc>
                  <a:txBody>
                    <a:bodyPr/>
                    <a:lstStyle/>
                    <a:p>
                      <a:pPr algn="l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Výstupní odpor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bg1"/>
                          </a:solidFill>
                        </a:rPr>
                        <a:t>0.0</a:t>
                      </a:r>
                      <a:r>
                        <a:rPr lang="el-GR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bg1"/>
                          </a:solidFill>
                        </a:rPr>
                        <a:t>50</a:t>
                      </a:r>
                      <a:r>
                        <a:rPr lang="el-GR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333">
                <a:tc>
                  <a:txBody>
                    <a:bodyPr/>
                    <a:lstStyle/>
                    <a:p>
                      <a:pPr algn="l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Zesílení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</a:rPr>
                        <a:t>∞</a:t>
                      </a:r>
                      <a:endParaRPr lang="cs-CZ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cs-CZ" b="0" baseline="30000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333">
                <a:tc>
                  <a:txBody>
                    <a:bodyPr/>
                    <a:lstStyle/>
                    <a:p>
                      <a:pPr algn="l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Vstupní proud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bg1"/>
                          </a:solidFill>
                        </a:rPr>
                        <a:t>0.0nA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bg1"/>
                          </a:solidFill>
                        </a:rPr>
                        <a:t>1nA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9A21F1-B7A2-17B3-29B5-B579F118A1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EF11CD9-8FF7-DCBA-5AC8-B6DF70C18F1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DD328AFD-42C7-C1BA-FAA3-A12C39A16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702773"/>
              </p:ext>
            </p:extLst>
          </p:nvPr>
        </p:nvGraphicFramePr>
        <p:xfrm>
          <a:off x="539552" y="548680"/>
          <a:ext cx="3312368" cy="1312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138">
                <a:tc>
                  <a:txBody>
                    <a:bodyPr/>
                    <a:lstStyle/>
                    <a:p>
                      <a:pPr algn="l"/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Parametr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Ideální OZ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Skutečný OZ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Vstupní</a:t>
                      </a:r>
                      <a:r>
                        <a:rPr lang="cs-CZ" sz="1000" b="0" baseline="0" dirty="0">
                          <a:solidFill>
                            <a:schemeClr val="tx1"/>
                          </a:solidFill>
                        </a:rPr>
                        <a:t> odpor</a:t>
                      </a:r>
                      <a:endParaRPr lang="cs-CZ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∞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1M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Výstupní odpor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0.0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50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Zesílení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∞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cs-CZ" sz="1000" b="0" baseline="30000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Vstupní proud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0.0nA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Tabulka 8">
            <a:extLst>
              <a:ext uri="{FF2B5EF4-FFF2-40B4-BE49-F238E27FC236}">
                <a16:creationId xmlns:a16="http://schemas.microsoft.com/office/drawing/2014/main" id="{7E52FB92-BF4F-9222-2A29-4A758EEBC7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909930"/>
              </p:ext>
            </p:extLst>
          </p:nvPr>
        </p:nvGraphicFramePr>
        <p:xfrm>
          <a:off x="5210182" y="548680"/>
          <a:ext cx="3312368" cy="1312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138">
                <a:tc>
                  <a:txBody>
                    <a:bodyPr/>
                    <a:lstStyle/>
                    <a:p>
                      <a:pPr algn="l"/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Parametr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Ideální OZ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Skutečný OZ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Vstupní</a:t>
                      </a:r>
                      <a:r>
                        <a:rPr lang="cs-CZ" sz="1000" b="0" baseline="0" dirty="0">
                          <a:solidFill>
                            <a:schemeClr val="tx1"/>
                          </a:solidFill>
                        </a:rPr>
                        <a:t> odpor</a:t>
                      </a:r>
                      <a:endParaRPr lang="cs-CZ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∞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1M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Výstupní odpor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0.0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50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Zesílení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∞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cs-CZ" sz="1000" b="0" baseline="30000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Vstupní proud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0.0nA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" name="Tabulka 8">
            <a:extLst>
              <a:ext uri="{FF2B5EF4-FFF2-40B4-BE49-F238E27FC236}">
                <a16:creationId xmlns:a16="http://schemas.microsoft.com/office/drawing/2014/main" id="{4D3C31D6-C98F-DF30-819F-ADEF9BF073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426886"/>
              </p:ext>
            </p:extLst>
          </p:nvPr>
        </p:nvGraphicFramePr>
        <p:xfrm>
          <a:off x="539552" y="2620212"/>
          <a:ext cx="3312368" cy="1312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138">
                <a:tc>
                  <a:txBody>
                    <a:bodyPr/>
                    <a:lstStyle/>
                    <a:p>
                      <a:pPr algn="l"/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Parametr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Ideální OZ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Skutečný OZ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Vstupní</a:t>
                      </a:r>
                      <a:r>
                        <a:rPr lang="cs-CZ" sz="1000" b="0" baseline="0" dirty="0">
                          <a:solidFill>
                            <a:schemeClr val="tx1"/>
                          </a:solidFill>
                        </a:rPr>
                        <a:t> odpor</a:t>
                      </a:r>
                      <a:endParaRPr lang="cs-CZ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∞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1M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Výstupní odpor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0.0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50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Zesílení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∞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cs-CZ" sz="1000" b="0" baseline="30000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Vstupní proud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0.0nA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6" name="Tabulka 8">
            <a:extLst>
              <a:ext uri="{FF2B5EF4-FFF2-40B4-BE49-F238E27FC236}">
                <a16:creationId xmlns:a16="http://schemas.microsoft.com/office/drawing/2014/main" id="{43DD6B34-B17C-18DD-187C-3253B67F7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225349"/>
              </p:ext>
            </p:extLst>
          </p:nvPr>
        </p:nvGraphicFramePr>
        <p:xfrm>
          <a:off x="5210182" y="2620212"/>
          <a:ext cx="3312368" cy="1312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138">
                <a:tc>
                  <a:txBody>
                    <a:bodyPr/>
                    <a:lstStyle/>
                    <a:p>
                      <a:pPr algn="l"/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Parametr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Ideální OZ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Skutečný OZ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Vstupní</a:t>
                      </a:r>
                      <a:r>
                        <a:rPr lang="cs-CZ" sz="1000" b="0" baseline="0" dirty="0">
                          <a:solidFill>
                            <a:schemeClr val="tx1"/>
                          </a:solidFill>
                        </a:rPr>
                        <a:t> odpor</a:t>
                      </a:r>
                      <a:endParaRPr lang="cs-CZ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∞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1M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Výstupní odpor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0.0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50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Zesílení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∞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cs-CZ" sz="1000" b="0" baseline="30000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Vstupní proud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0.0nA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" name="Tabulka 8">
            <a:extLst>
              <a:ext uri="{FF2B5EF4-FFF2-40B4-BE49-F238E27FC236}">
                <a16:creationId xmlns:a16="http://schemas.microsoft.com/office/drawing/2014/main" id="{2CE3C4B2-181D-3CE3-ACB3-D028850CB6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308647"/>
              </p:ext>
            </p:extLst>
          </p:nvPr>
        </p:nvGraphicFramePr>
        <p:xfrm>
          <a:off x="539552" y="4820673"/>
          <a:ext cx="3312368" cy="1312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138">
                <a:tc>
                  <a:txBody>
                    <a:bodyPr/>
                    <a:lstStyle/>
                    <a:p>
                      <a:pPr algn="l"/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Parametr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Ideální OZ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Skutečný OZ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Vstupní</a:t>
                      </a:r>
                      <a:r>
                        <a:rPr lang="cs-CZ" sz="1000" b="0" baseline="0" dirty="0">
                          <a:solidFill>
                            <a:schemeClr val="tx1"/>
                          </a:solidFill>
                        </a:rPr>
                        <a:t> odpor</a:t>
                      </a:r>
                      <a:endParaRPr lang="cs-CZ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∞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1M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Výstupní odpor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0.0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50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Zesílení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∞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cs-CZ" sz="1000" b="0" baseline="30000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Vstupní proud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0.0nA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8" name="Tabulka 8">
            <a:extLst>
              <a:ext uri="{FF2B5EF4-FFF2-40B4-BE49-F238E27FC236}">
                <a16:creationId xmlns:a16="http://schemas.microsoft.com/office/drawing/2014/main" id="{9E3AAEE8-016C-2D42-0F4B-E27D92ACD0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324705"/>
              </p:ext>
            </p:extLst>
          </p:nvPr>
        </p:nvGraphicFramePr>
        <p:xfrm>
          <a:off x="5210182" y="4820673"/>
          <a:ext cx="3312368" cy="1312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138">
                <a:tc>
                  <a:txBody>
                    <a:bodyPr/>
                    <a:lstStyle/>
                    <a:p>
                      <a:pPr algn="l"/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Parametr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Ideální OZ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1" dirty="0">
                          <a:solidFill>
                            <a:schemeClr val="tx1"/>
                          </a:solidFill>
                        </a:rPr>
                        <a:t>Skutečný OZ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Vstupní</a:t>
                      </a:r>
                      <a:r>
                        <a:rPr lang="cs-CZ" sz="1000" b="0" baseline="0" dirty="0">
                          <a:solidFill>
                            <a:schemeClr val="tx1"/>
                          </a:solidFill>
                        </a:rPr>
                        <a:t> odpor</a:t>
                      </a:r>
                      <a:endParaRPr lang="cs-CZ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∞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1M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Výstupní odpor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0.0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50</a:t>
                      </a:r>
                      <a:r>
                        <a:rPr lang="el-GR" sz="1000" b="0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Zesílení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∞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cs-CZ" sz="1000" b="0" baseline="30000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cs-C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251">
                <a:tc>
                  <a:txBody>
                    <a:bodyPr/>
                    <a:lstStyle/>
                    <a:p>
                      <a:pPr algn="l"/>
                      <a:r>
                        <a:rPr lang="cs-CZ" sz="1000" b="0" dirty="0">
                          <a:solidFill>
                            <a:schemeClr val="tx1"/>
                          </a:solidFill>
                        </a:rPr>
                        <a:t>Vstupní proud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0.0nA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dirty="0">
                          <a:solidFill>
                            <a:schemeClr val="bg1"/>
                          </a:solidFill>
                        </a:rPr>
                        <a:t>1nA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160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FB734A-E618-8031-E077-5F57DB8676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58DEE83-B385-D3E4-0D52-AAF4C328CB5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Parametry operačních zesilovačů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700D96D-FE9C-5021-4814-D4E906AA8F0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8EABEA-FC1B-D1C3-6CD3-6A5C69AF0B7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97AD5175-7D72-3D8A-C632-B0A75FFEF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Tabulka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06EFA15-C644-3B33-D780-C0F04740CBFE}"/>
              </a:ext>
            </a:extLst>
          </p:cNvPr>
          <p:cNvSpPr txBox="1"/>
          <p:nvPr/>
        </p:nvSpPr>
        <p:spPr>
          <a:xfrm>
            <a:off x="481941" y="980728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cs-CZ" dirty="0"/>
              <a:t>Vyplňte hodnoty parametrů ideálního a skutečného operačního zesilovače. </a:t>
            </a:r>
          </a:p>
          <a:p>
            <a:pPr fontAlgn="t"/>
            <a:r>
              <a:rPr lang="cs-CZ" dirty="0"/>
              <a:t>Použijte k tomu hodnoty z následující tabulky.</a:t>
            </a:r>
          </a:p>
          <a:p>
            <a:pPr fontAlgn="t"/>
            <a:r>
              <a:rPr lang="cs-CZ" dirty="0"/>
              <a:t>Některé hodnoty nepoužijete vůbec, všechny ostatní použijete pouze jednou.</a:t>
            </a:r>
          </a:p>
          <a:p>
            <a:pPr fontAlgn="t"/>
            <a:r>
              <a:rPr lang="cs-CZ" dirty="0"/>
              <a:t>Pozor na správný rozměr (jednotku) u každé hodnoty.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6D432722-C43E-9422-24BC-DD0FB8410115}"/>
              </a:ext>
            </a:extLst>
          </p:cNvPr>
          <p:cNvGraphicFramePr>
            <a:graphicFrameLocks noGrp="1"/>
          </p:cNvGraphicFramePr>
          <p:nvPr/>
        </p:nvGraphicFramePr>
        <p:xfrm>
          <a:off x="683567" y="2276872"/>
          <a:ext cx="7589637" cy="807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5.6k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cs-CZ" b="0" baseline="30000" dirty="0">
                          <a:solidFill>
                            <a:schemeClr val="tx1"/>
                          </a:solidFill>
                        </a:rPr>
                        <a:t>6 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∞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470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0.0nA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0.0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1k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333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∞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/>
                        <a:t>19V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12V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0.0V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1nA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1M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Ω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CDC4386D-5AF0-B872-3337-95BB20CC8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968620"/>
              </p:ext>
            </p:extLst>
          </p:nvPr>
        </p:nvGraphicFramePr>
        <p:xfrm>
          <a:off x="1778085" y="3798860"/>
          <a:ext cx="5400600" cy="2116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Parametr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Ideální OZ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Skutečný OZ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333">
                <a:tc>
                  <a:txBody>
                    <a:bodyPr/>
                    <a:lstStyle/>
                    <a:p>
                      <a:pPr algn="l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Vstupní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</a:rPr>
                        <a:t> odpor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FF"/>
                          </a:solidFill>
                        </a:rPr>
                        <a:t>∞</a:t>
                      </a:r>
                      <a:r>
                        <a:rPr lang="el-GR" b="0" dirty="0">
                          <a:solidFill>
                            <a:srgbClr val="0000FF"/>
                          </a:solidFill>
                        </a:rPr>
                        <a:t>Ω</a:t>
                      </a:r>
                      <a:endParaRPr lang="cs-CZ" b="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rgbClr val="0000FF"/>
                          </a:solidFill>
                        </a:rPr>
                        <a:t>11M</a:t>
                      </a:r>
                      <a:r>
                        <a:rPr lang="el-GR" b="0" dirty="0">
                          <a:solidFill>
                            <a:srgbClr val="0000FF"/>
                          </a:solidFill>
                        </a:rPr>
                        <a:t>ΩΩ</a:t>
                      </a:r>
                      <a:endParaRPr lang="cs-CZ" b="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333">
                <a:tc>
                  <a:txBody>
                    <a:bodyPr/>
                    <a:lstStyle/>
                    <a:p>
                      <a:pPr algn="l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Výstupní odpor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rgbClr val="0000FF"/>
                          </a:solidFill>
                        </a:rPr>
                        <a:t>00.0</a:t>
                      </a:r>
                      <a:r>
                        <a:rPr lang="el-GR" b="0" dirty="0">
                          <a:solidFill>
                            <a:srgbClr val="0000FF"/>
                          </a:solidFill>
                        </a:rPr>
                        <a:t>ΩΩ</a:t>
                      </a:r>
                      <a:endParaRPr lang="cs-CZ" b="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rgbClr val="0000FF"/>
                          </a:solidFill>
                        </a:rPr>
                        <a:t>50</a:t>
                      </a:r>
                      <a:r>
                        <a:rPr lang="el-GR" b="0" dirty="0">
                          <a:solidFill>
                            <a:srgbClr val="0000FF"/>
                          </a:solidFill>
                        </a:rPr>
                        <a:t>Ω</a:t>
                      </a:r>
                      <a:endParaRPr lang="cs-CZ" b="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333">
                <a:tc>
                  <a:txBody>
                    <a:bodyPr/>
                    <a:lstStyle/>
                    <a:p>
                      <a:pPr algn="l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Zesílení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0000FF"/>
                          </a:solidFill>
                        </a:rPr>
                        <a:t>∞</a:t>
                      </a:r>
                      <a:endParaRPr lang="cs-CZ" b="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0000FF"/>
                          </a:solidFill>
                        </a:rPr>
                        <a:t>110</a:t>
                      </a:r>
                      <a:r>
                        <a:rPr lang="cs-CZ" b="0" baseline="30000" dirty="0">
                          <a:solidFill>
                            <a:srgbClr val="0000FF"/>
                          </a:solidFill>
                        </a:rPr>
                        <a:t>6</a:t>
                      </a:r>
                      <a:endParaRPr lang="cs-CZ" b="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333">
                <a:tc>
                  <a:txBody>
                    <a:bodyPr/>
                    <a:lstStyle/>
                    <a:p>
                      <a:pPr algn="l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Vstupní proud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rgbClr val="0000FF"/>
                          </a:solidFill>
                        </a:rPr>
                        <a:t>0.0nA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0000FF"/>
                          </a:solidFill>
                        </a:rPr>
                        <a:t>1nA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59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F37201-BAB7-34D9-08EF-699D213A9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C623BBC-84BC-1AB3-F6FD-D1A18CFBF1A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Parametry operačních zesilovačů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E52A609-5E27-DA26-2FCB-8C627A0242A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6422D20-A37A-B0A3-2218-9CBEA4743D8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FE0B2E5D-93FF-16FA-FE65-268B58F11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Chyták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D9F5455-5075-8326-3F31-A610EB583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546" y="1916832"/>
            <a:ext cx="6226500" cy="37549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432C75DF-4C92-67CD-18C8-70EFF71E792C}"/>
              </a:ext>
            </a:extLst>
          </p:cNvPr>
          <p:cNvSpPr txBox="1"/>
          <p:nvPr/>
        </p:nvSpPr>
        <p:spPr>
          <a:xfrm>
            <a:off x="4572000" y="32129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9k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517B3C0-10AE-9FF4-A050-EC9D39C99E5D}"/>
              </a:ext>
            </a:extLst>
          </p:cNvPr>
          <p:cNvSpPr txBox="1"/>
          <p:nvPr/>
        </p:nvSpPr>
        <p:spPr>
          <a:xfrm>
            <a:off x="3237660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1k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21E750A-B6FA-EB22-30AA-F3A97D9885A7}"/>
              </a:ext>
            </a:extLst>
          </p:cNvPr>
          <p:cNvSpPr txBox="1"/>
          <p:nvPr/>
        </p:nvSpPr>
        <p:spPr>
          <a:xfrm>
            <a:off x="467544" y="908720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V obvodu podle obrázku je V</a:t>
            </a:r>
            <a:r>
              <a:rPr lang="cs-CZ" sz="1600" baseline="-25000" dirty="0"/>
              <a:t>in</a:t>
            </a:r>
            <a:r>
              <a:rPr lang="cs-CZ" sz="1600" dirty="0"/>
              <a:t> = -0.45V, </a:t>
            </a:r>
            <a:r>
              <a:rPr lang="cs-CZ" sz="1600" dirty="0" err="1"/>
              <a:t>V</a:t>
            </a:r>
            <a:r>
              <a:rPr lang="cs-CZ" sz="1600" baseline="-25000" dirty="0" err="1"/>
              <a:t>out</a:t>
            </a:r>
            <a:r>
              <a:rPr lang="cs-CZ" sz="1600" dirty="0"/>
              <a:t> = -4.5V. Napájecí napětí je ±15V. Tolerance </a:t>
            </a:r>
            <a:r>
              <a:rPr lang="cs-CZ" sz="1600"/>
              <a:t>hodnot odporu použitých </a:t>
            </a:r>
            <a:r>
              <a:rPr lang="cs-CZ" sz="1600" dirty="0"/>
              <a:t>rezistorů je ±5%. Vliv okolní teploty zanedbejte.</a:t>
            </a:r>
          </a:p>
          <a:p>
            <a:r>
              <a:rPr lang="cs-CZ" sz="1600" dirty="0"/>
              <a:t>Vypočtěte a zdůvodněte rozdílové napětí </a:t>
            </a:r>
            <a:r>
              <a:rPr lang="cs-CZ" sz="1600" dirty="0" err="1"/>
              <a:t>V</a:t>
            </a:r>
            <a:r>
              <a:rPr lang="cs-CZ" sz="1600" baseline="-25000" dirty="0" err="1"/>
              <a:t>r</a:t>
            </a:r>
            <a:r>
              <a:rPr lang="cs-CZ" sz="1600" dirty="0"/>
              <a:t> mezi oběma vstupy operačního zesilovače. </a:t>
            </a:r>
          </a:p>
        </p:txBody>
      </p:sp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49A9556C-48B7-D345-4D15-A0E3DB97B63B}"/>
              </a:ext>
            </a:extLst>
          </p:cNvPr>
          <p:cNvGraphicFramePr>
            <a:graphicFrameLocks noGrp="1"/>
          </p:cNvGraphicFramePr>
          <p:nvPr/>
        </p:nvGraphicFramePr>
        <p:xfrm>
          <a:off x="143508" y="5805264"/>
          <a:ext cx="8856983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687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6333">
                <a:tc>
                  <a:txBody>
                    <a:bodyPr/>
                    <a:lstStyle/>
                    <a:p>
                      <a:pPr algn="l"/>
                      <a:r>
                        <a:rPr kumimoji="0" lang="cs-CZ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</a:t>
                      </a:r>
                      <a:r>
                        <a:rPr kumimoji="0" lang="cs-CZ" sz="1400" b="0" i="0" u="none" strike="noStrike" kern="1200" cap="none" spc="0" normalizeH="0" baseline="-2500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</a:t>
                      </a: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=  0V</a:t>
                      </a:r>
                      <a:endParaRPr lang="cs-CZ" sz="1400" b="0" baseline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Zdůvodnění:</a:t>
                      </a:r>
                      <a:r>
                        <a:rPr lang="cs-CZ" sz="14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cs-CZ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Je-li na výstupu „rozumné“ napětí, tak napětí </a:t>
                      </a:r>
                      <a:r>
                        <a:rPr kumimoji="0" lang="cs-CZ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</a:t>
                      </a:r>
                      <a:r>
                        <a:rPr kumimoji="0" lang="cs-CZ" sz="1400" b="0" i="0" u="none" strike="noStrike" kern="1200" cap="none" spc="0" normalizeH="0" baseline="-2500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</a:t>
                      </a:r>
                      <a:r>
                        <a:rPr lang="cs-CZ" sz="1400" b="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mezi vstupy musí být nulové, protože zesílení OZ je (skoro) nekonečné.</a:t>
                      </a:r>
                      <a:endParaRPr lang="cs-CZ" sz="14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F659A8C7-61BA-A657-20FD-414ACC38555D}"/>
              </a:ext>
            </a:extLst>
          </p:cNvPr>
          <p:cNvSpPr txBox="1"/>
          <p:nvPr/>
        </p:nvSpPr>
        <p:spPr>
          <a:xfrm>
            <a:off x="2843808" y="220486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/>
              <a:t>V</a:t>
            </a:r>
            <a:r>
              <a:rPr lang="cs-CZ" sz="2400" b="1" baseline="-25000" dirty="0" err="1"/>
              <a:t>r</a:t>
            </a:r>
            <a:r>
              <a:rPr lang="cs-CZ" sz="2400" b="1" baseline="-25000" dirty="0"/>
              <a:t> </a:t>
            </a:r>
            <a:r>
              <a:rPr lang="cs-CZ" sz="2400" b="1" dirty="0"/>
              <a:t>= ?</a:t>
            </a:r>
          </a:p>
        </p:txBody>
      </p:sp>
    </p:spTree>
    <p:extLst>
      <p:ext uri="{BB962C8B-B14F-4D97-AF65-F5344CB8AC3E}">
        <p14:creationId xmlns:p14="http://schemas.microsoft.com/office/powerpoint/2010/main" val="2259979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Parametry operačních zesilovačů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Metodický list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1268760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Před tiskem pro žáky nastavit barvu písma modrých odpovědí na bílou (neviditelnou).</a:t>
            </a:r>
          </a:p>
          <a:p>
            <a:endParaRPr lang="cs-CZ" dirty="0"/>
          </a:p>
          <a:p>
            <a:r>
              <a:rPr lang="cs-CZ" dirty="0"/>
              <a:t>Před tiskem pro sebe nastavit barvu písma odpovědí na jinou (viditelnou).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917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7894</TotalTime>
  <Words>541</Words>
  <Application>Microsoft Office PowerPoint</Application>
  <PresentationFormat>On-screen Show (4:3)</PresentationFormat>
  <Paragraphs>213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PowerPoint Presentation</vt:lpstr>
      <vt:lpstr>Tabulka</vt:lpstr>
      <vt:lpstr>PowerPoint Presentation</vt:lpstr>
      <vt:lpstr>Tabulka</vt:lpstr>
      <vt:lpstr>Chyták</vt:lpstr>
      <vt:lpstr>Metodický list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369</cp:revision>
  <cp:lastPrinted>2025-04-01T18:49:30Z</cp:lastPrinted>
  <dcterms:created xsi:type="dcterms:W3CDTF">2011-08-12T09:23:29Z</dcterms:created>
  <dcterms:modified xsi:type="dcterms:W3CDTF">2025-04-01T18:58:25Z</dcterms:modified>
</cp:coreProperties>
</file>