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89" r:id="rId2"/>
    <p:sldId id="294" r:id="rId3"/>
    <p:sldId id="297" r:id="rId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14" y="-11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25.4.2014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25.4.2014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118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525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00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Základní pojmy z operačních zesilovačů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Elektronické obvody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Základní pojmy z operačních zesilovačů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Elektronické obvody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Základní pojmy z operačních zesilovačů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Elektronické obvody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en.puzzle-mak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linskedumy.cz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101164"/>
              </p:ext>
            </p:extLst>
          </p:nvPr>
        </p:nvGraphicFramePr>
        <p:xfrm>
          <a:off x="1187624" y="1988840"/>
          <a:ext cx="6696744" cy="182991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/>
                <a:gridCol w="4946806"/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Elektronické obvody, </a:t>
                      </a:r>
                      <a:r>
                        <a:rPr lang="cs-CZ" sz="1100" dirty="0" smtClean="0">
                          <a:effectLst/>
                        </a:rPr>
                        <a:t>vy_32_inovace_MA_42_14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 smtClean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pojmů z operačních</a:t>
                      </a:r>
                      <a:r>
                        <a:rPr lang="cs-CZ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1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zesilovačů – křížovka</a:t>
                      </a:r>
                      <a:endParaRPr lang="cs-CZ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6"/>
              </a:rPr>
              <a:t>http://www.zlinskedumy.cz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23528" y="3980964"/>
            <a:ext cx="8136904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cs-CZ" sz="1100" i="1" dirty="0"/>
              <a:t>Použité zdroje a odkazy</a:t>
            </a:r>
            <a:r>
              <a:rPr lang="cs-CZ" sz="1100" i="1" dirty="0" smtClean="0"/>
              <a:t>:</a:t>
            </a:r>
          </a:p>
          <a:p>
            <a:r>
              <a:rPr lang="pt-BR" sz="1100" dirty="0"/>
              <a:t>AUTOR NEUVEDEN. </a:t>
            </a:r>
            <a:r>
              <a:rPr lang="pt-BR" sz="1100" i="1" dirty="0"/>
              <a:t>http://en.puzzle-maker.com/</a:t>
            </a:r>
            <a:r>
              <a:rPr lang="pt-BR" sz="1100" dirty="0"/>
              <a:t> [online]. [cit. 1.2.2014]. Dostupný na WWW: </a:t>
            </a:r>
            <a:r>
              <a:rPr lang="pt-BR" sz="1100" dirty="0">
                <a:hlinkClick r:id="rId7"/>
              </a:rPr>
              <a:t>http://en.puzzle-maker.com</a:t>
            </a:r>
            <a:r>
              <a:rPr lang="pt-BR" sz="1100" dirty="0" smtClean="0">
                <a:hlinkClick r:id="rId7"/>
              </a:rPr>
              <a:t>/</a:t>
            </a:r>
            <a:endParaRPr lang="cs-CZ" sz="1100" dirty="0" smtClean="0"/>
          </a:p>
          <a:p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Základní pojmy z operačních zesilovačů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Křížovka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530805"/>
              </p:ext>
            </p:extLst>
          </p:nvPr>
        </p:nvGraphicFramePr>
        <p:xfrm>
          <a:off x="2843808" y="980728"/>
          <a:ext cx="609599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Č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62743"/>
              </p:ext>
            </p:extLst>
          </p:nvPr>
        </p:nvGraphicFramePr>
        <p:xfrm>
          <a:off x="4614393" y="170080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649493"/>
              </p:ext>
            </p:extLst>
          </p:nvPr>
        </p:nvGraphicFramePr>
        <p:xfrm>
          <a:off x="6774633" y="9807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99553"/>
              </p:ext>
            </p:extLst>
          </p:nvPr>
        </p:nvGraphicFramePr>
        <p:xfrm>
          <a:off x="6039313" y="17084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304"/>
              </p:ext>
            </p:extLst>
          </p:nvPr>
        </p:nvGraphicFramePr>
        <p:xfrm>
          <a:off x="6744153" y="133124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425078"/>
              </p:ext>
            </p:extLst>
          </p:nvPr>
        </p:nvGraphicFramePr>
        <p:xfrm>
          <a:off x="8412149" y="96548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21926"/>
              </p:ext>
            </p:extLst>
          </p:nvPr>
        </p:nvGraphicFramePr>
        <p:xfrm>
          <a:off x="3147513" y="205514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48145"/>
              </p:ext>
            </p:extLst>
          </p:nvPr>
        </p:nvGraphicFramePr>
        <p:xfrm>
          <a:off x="2804613" y="355628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241512"/>
              </p:ext>
            </p:extLst>
          </p:nvPr>
        </p:nvGraphicFramePr>
        <p:xfrm>
          <a:off x="3151373" y="3174876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65854"/>
              </p:ext>
            </p:extLst>
          </p:nvPr>
        </p:nvGraphicFramePr>
        <p:xfrm>
          <a:off x="4214313" y="28095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11095"/>
              </p:ext>
            </p:extLst>
          </p:nvPr>
        </p:nvGraphicFramePr>
        <p:xfrm>
          <a:off x="539552" y="1124744"/>
          <a:ext cx="2016224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70"/>
                <a:gridCol w="1798254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Vodorovně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Vstupní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proud ideálního operačního zesilovače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Vstupní odpor ideálního opera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čního zesilovače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Zesilovač, který z kladného napětí na vstupu dělá kladné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 výstupu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... porovnává dvě napětí.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10002"/>
              </p:ext>
            </p:extLst>
          </p:nvPr>
        </p:nvGraphicFramePr>
        <p:xfrm>
          <a:off x="107504" y="5589240"/>
          <a:ext cx="8913817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808312"/>
                <a:gridCol w="216024"/>
                <a:gridCol w="2664296"/>
                <a:gridCol w="216024"/>
                <a:gridCol w="2793137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Svisle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Operační zesilovač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má ... vstupy.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... přičítá další a další malé kousky.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Zesilovač, který z kladného napětí na vstupu dělá záporné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 výstupu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Napájecí napětí operačního zesilovače je obvykle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Operační zesilovač zesiluje ... napětí mezi svými vstupy.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5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Základní pojmy z operačních zesilovačů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Elektronické obvody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Křížovka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009202"/>
              </p:ext>
            </p:extLst>
          </p:nvPr>
        </p:nvGraphicFramePr>
        <p:xfrm>
          <a:off x="2843808" y="980728"/>
          <a:ext cx="6095996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  <a:gridCol w="35858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Ý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Č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Á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É</a:t>
                      </a:r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793113"/>
              </p:ext>
            </p:extLst>
          </p:nvPr>
        </p:nvGraphicFramePr>
        <p:xfrm>
          <a:off x="4614393" y="170080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221272"/>
              </p:ext>
            </p:extLst>
          </p:nvPr>
        </p:nvGraphicFramePr>
        <p:xfrm>
          <a:off x="6774633" y="9807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66128"/>
              </p:ext>
            </p:extLst>
          </p:nvPr>
        </p:nvGraphicFramePr>
        <p:xfrm>
          <a:off x="6039313" y="17084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768741"/>
              </p:ext>
            </p:extLst>
          </p:nvPr>
        </p:nvGraphicFramePr>
        <p:xfrm>
          <a:off x="6744153" y="133124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89322"/>
              </p:ext>
            </p:extLst>
          </p:nvPr>
        </p:nvGraphicFramePr>
        <p:xfrm>
          <a:off x="8412149" y="96548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78022"/>
              </p:ext>
            </p:extLst>
          </p:nvPr>
        </p:nvGraphicFramePr>
        <p:xfrm>
          <a:off x="3147513" y="205514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71621"/>
              </p:ext>
            </p:extLst>
          </p:nvPr>
        </p:nvGraphicFramePr>
        <p:xfrm>
          <a:off x="2804613" y="355628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737296"/>
              </p:ext>
            </p:extLst>
          </p:nvPr>
        </p:nvGraphicFramePr>
        <p:xfrm>
          <a:off x="3151373" y="3174876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17550"/>
              </p:ext>
            </p:extLst>
          </p:nvPr>
        </p:nvGraphicFramePr>
        <p:xfrm>
          <a:off x="4214313" y="2809528"/>
          <a:ext cx="208280" cy="21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960"/>
                        </a:lnSpc>
                      </a:pPr>
                      <a:r>
                        <a:rPr lang="cs-CZ" sz="10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0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51581"/>
              </p:ext>
            </p:extLst>
          </p:nvPr>
        </p:nvGraphicFramePr>
        <p:xfrm>
          <a:off x="539552" y="1124744"/>
          <a:ext cx="2016224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70"/>
                <a:gridCol w="1798254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Vodorovně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Vstupní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proud ideálního operačního zesilovače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Vstupní odpor ideálního opera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čního zesilovače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Zesilovač, který z kladného napětí na vstupu dělá kladné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 výstupu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... porovnává dvě napětí.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798985"/>
              </p:ext>
            </p:extLst>
          </p:nvPr>
        </p:nvGraphicFramePr>
        <p:xfrm>
          <a:off x="107504" y="5589240"/>
          <a:ext cx="8913817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  <a:gridCol w="2808312"/>
                <a:gridCol w="216024"/>
                <a:gridCol w="2664296"/>
                <a:gridCol w="216024"/>
                <a:gridCol w="2793137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Svisle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cs-CZ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Operační zesilovač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má ... vstupy.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... přičítá další a další malé kousky.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Zesilovač, který z kladného napětí na vstupu dělá záporné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 výstupu je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Napájecí napětí operačního zesilovače je obvykle</a:t>
                      </a:r>
                      <a:r>
                        <a:rPr lang="cs-CZ" sz="1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...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Operační zesilovač zesiluje ... napětí mezi svými vstupy.</a:t>
                      </a:r>
                      <a:endParaRPr lang="cs-CZ" sz="1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09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8017</TotalTime>
  <Words>433</Words>
  <Application>Microsoft Office PowerPoint</Application>
  <PresentationFormat>Předvádění na obrazovce (4:3)</PresentationFormat>
  <Paragraphs>222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Shluk</vt:lpstr>
      <vt:lpstr>Prezentace aplikace PowerPoint</vt:lpstr>
      <vt:lpstr>Křížovka</vt:lpstr>
      <vt:lpstr>Křížovka</vt:lpstr>
    </vt:vector>
  </TitlesOfParts>
  <Company>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JB</cp:lastModifiedBy>
  <cp:revision>379</cp:revision>
  <cp:lastPrinted>2013-04-13T15:25:00Z</cp:lastPrinted>
  <dcterms:created xsi:type="dcterms:W3CDTF">2011-08-12T09:23:29Z</dcterms:created>
  <dcterms:modified xsi:type="dcterms:W3CDTF">2014-04-25T07:26:38Z</dcterms:modified>
</cp:coreProperties>
</file>