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89" r:id="rId2"/>
    <p:sldId id="295" r:id="rId3"/>
    <p:sldId id="290" r:id="rId4"/>
    <p:sldId id="291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8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08421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32918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249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60671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07216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69517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7930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917597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040306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794152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16106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084210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16173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19876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36" indent="-2857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24" indent="-2285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53" indent="-2285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083" indent="-2285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213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342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472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601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13519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75294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08754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452074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19.4.2025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7210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Zesílení operačních zesilovačů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Elektronické obvody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Zesílení operačních zesilovačů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Elektronické obvody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en-us/images/results.aspx?qu=girl%20amplifier&amp;ex=2#ai:MP900184932|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yourepeat.com/watch/?v=GqXlsUAKZi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linskedumy.cz/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office.microsoft.com/en-us/images/results.aspx?qu=amplifier&amp;ex=2&amp;AxInstalled=copy&amp;Download=MP900184932&amp;ext=JPG&amp;c=0#ai:MC900034234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office.microsoft.com/en-us/images/results.aspx?qu=amplifier&amp;ex=2&amp;AxInstalled=copy&amp;Download=MP900184932&amp;ext=JPG&amp;c=0#ai:MC900034232|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dreaming#ai:MC900200427|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hyperlink" Target="http://office.microsoft.com/en-us/images/results.aspx?qu=confused&amp;ex=1#ai:MC900293468|" TargetMode="Externa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office.microsoft.com/en-us/images/results.aspx?qu=headphone+woman&amp;ex=1#ai:MC900446384|" TargetMode="External"/><Relationship Id="rId7" Type="http://schemas.openxmlformats.org/officeDocument/2006/relationships/hyperlink" Target="http://office.microsoft.com/en-us/images/results.aspx?qu=home+stereo&amp;ex=1#ai:MC900331572|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office.microsoft.com/en-us/images/results.aspx?qu=disco&amp;ex=1#ai:MP900431237|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volume+control&amp;ex=1#ai:MP900387825|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ffice.microsoft.com/en-us/images/results.aspx?qu=dreaming#ai:MC900200427|" TargetMode="External"/><Relationship Id="rId13" Type="http://schemas.openxmlformats.org/officeDocument/2006/relationships/hyperlink" Target="http://office.microsoft.com/en-us/images/results.aspx?qu=disco&amp;ex=1#ai:MP900431237|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office.microsoft.com/en-us/images/results.aspx?qu=ear&amp;ex=1&amp;AxInstalled=copy&amp;Download=MP900184932&amp;ext=JPG&amp;c=0#ai:MC900283303|" TargetMode="External"/><Relationship Id="rId12" Type="http://schemas.openxmlformats.org/officeDocument/2006/relationships/hyperlink" Target="http://office.microsoft.com/en-us/images/results.aspx?qu=home+stereo&amp;ex=1#ai:MC900331572|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linskedumy.cz/" TargetMode="External"/><Relationship Id="rId11" Type="http://schemas.openxmlformats.org/officeDocument/2006/relationships/hyperlink" Target="http://office.microsoft.com/en-us/images/results.aspx?qu=headphone+woman&amp;ex=1#ai:MC900446384|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office.microsoft.com/en-us/images/results.aspx?qu=confused&amp;ex=1#ai:MS900388506|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office.microsoft.com/en-us/images/results.aspx?qu=confused&amp;ex=1#ai:MC900293468|" TargetMode="External"/><Relationship Id="rId14" Type="http://schemas.openxmlformats.org/officeDocument/2006/relationships/hyperlink" Target="http://office.microsoft.com/en-us/images/results.aspx?qu=volume+control&amp;ex=1#ai:MP900387825|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qXlsUAKZig" TargetMode="Externa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GqXlsUAKZi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girl%20amplifier&amp;ex=2#ai:MP900184932|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amplifier&amp;ex=2&amp;AxInstalled=copy&amp;Download=MP900184932&amp;ext=JPG&amp;c=0#ai:MC900034232|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amplifier&amp;ex=2&amp;AxInstalled=copy&amp;Download=MP900184932&amp;ext=JPG&amp;c=0#ai:MC900034234|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ear&amp;ex=1&amp;AxInstalled=copy&amp;Download=MP900184932&amp;ext=JPG&amp;c=0#ai:MC900283303|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90" y="332656"/>
            <a:ext cx="5976620" cy="14592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92963"/>
              </p:ext>
            </p:extLst>
          </p:nvPr>
        </p:nvGraphicFramePr>
        <p:xfrm>
          <a:off x="1187624" y="1988840"/>
          <a:ext cx="6696744" cy="182363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74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Číslo projektu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CZ.1.07/1.5.00/34.0514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Číslo a název šablony klíčové aktivity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III/2 Inovace a zkvalitnění výuky prostřednictvím ICT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Tematická oblast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Elektronické obvody, </a:t>
                      </a:r>
                      <a:r>
                        <a:rPr lang="cs-CZ" sz="1100" dirty="0">
                          <a:effectLst/>
                        </a:rPr>
                        <a:t>vy_32_inovace_MA_42_11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Autor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Ing. Jaroslav Bernkopf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Ročník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2, 3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Obor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– 41 – L/01 </a:t>
                      </a:r>
                      <a:r>
                        <a:rPr lang="cs-CZ" sz="1100" dirty="0">
                          <a:effectLst/>
                        </a:rPr>
                        <a:t>Mechanik  elektrotechnik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Anotace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 určená k objasnění významu zesílení operačních</a:t>
                      </a:r>
                      <a:r>
                        <a:rPr lang="cs-CZ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zesilovačů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8" y="5803359"/>
            <a:ext cx="578485" cy="431800"/>
          </a:xfrm>
          <a:prstGeom prst="rect">
            <a:avLst/>
          </a:prstGeom>
        </p:spPr>
      </p:pic>
      <p:pic>
        <p:nvPicPr>
          <p:cNvPr id="8" name="Obrázek 7" descr="https://encrypted-tbn3.google.com/images?q=tbn:ANd9GcT7wLoGNaVZUxqyzsY44S6VPPDwqx14gJmiTpg-r8oG3DyJvNE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5264"/>
            <a:ext cx="127254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3165685" y="5867732"/>
            <a:ext cx="2740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hlinkClick r:id="rId6"/>
              </a:rPr>
              <a:t>http://www.zlinskedumy.cz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23528" y="3933056"/>
            <a:ext cx="8136904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100" i="1" dirty="0"/>
              <a:t>Použité zdroje a odkazy:</a:t>
            </a:r>
          </a:p>
          <a:p>
            <a:r>
              <a:rPr lang="pt-BR" sz="1100" dirty="0"/>
              <a:t>AUTOR NEUVEDEN. </a:t>
            </a:r>
            <a:r>
              <a:rPr lang="pt-BR" sz="1100" i="1" dirty="0"/>
              <a:t>www.yourepeat.com</a:t>
            </a:r>
            <a:r>
              <a:rPr lang="pt-BR" sz="1100" dirty="0"/>
              <a:t> [online]. [cit. 1.2.2014]. Dostupný na WWW: </a:t>
            </a:r>
            <a:r>
              <a:rPr lang="pt-BR" sz="1100" dirty="0">
                <a:hlinkClick r:id="rId7"/>
              </a:rPr>
              <a:t>http://www.yourepeat.com/watch/?v=GqXlsUAKZig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8"/>
              </a:rPr>
              <a:t>http://office.microsoft.com/en-us/images/results.aspx?qu=girl%20amplifier&amp;ex=2#ai:MP900184932|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9"/>
              </a:rPr>
              <a:t>http://office.microsoft.com/en-us/images/results.aspx?qu=amplifier&amp;ex=2&amp;AxInstalled=copy&amp;Download=MP900184932&amp;ext=JPG&amp;c=0#ai:MC900034232|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10"/>
              </a:rPr>
              <a:t>http://office.microsoft.com/en-us/images/results.aspx?qu=amplifier&amp;ex=2&amp;AxInstalled=copy&amp;Download=MP900184932&amp;ext=JPG&amp;c=0#ai:MC900034234</a:t>
            </a:r>
            <a:r>
              <a:rPr lang="cs-CZ" sz="1100" dirty="0">
                <a:hlinkClick r:id="rId9"/>
              </a:rPr>
              <a:t>|</a:t>
            </a:r>
            <a:endParaRPr lang="cs-CZ" sz="1100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1712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Asi se vrátíme k možnosti b</a:t>
            </a:r>
            <a:r>
              <a:rPr lang="cs-CZ" sz="2800"/>
              <a:t>) „Tak akorát“.</a:t>
            </a:r>
            <a:endParaRPr lang="cs-CZ" sz="2800" dirty="0"/>
          </a:p>
          <a:p>
            <a:r>
              <a:rPr lang="cs-CZ" sz="2800" dirty="0"/>
              <a:t>Chceme přece mít možnost nastavit si hlasitost podle nálady.</a:t>
            </a:r>
          </a:p>
        </p:txBody>
      </p:sp>
      <p:pic>
        <p:nvPicPr>
          <p:cNvPr id="6146" name="Picture 2" descr="http://office.microsoft.com/en-us/images/results.aspx?qu=dreaming#ai:MC900200427|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6386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7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Proč tedy operační zesilovač nezesiluje „tak akorát“, ale „co nejvíce“?</a:t>
            </a:r>
          </a:p>
          <a:p>
            <a:r>
              <a:rPr lang="cs-CZ" sz="2800" dirty="0"/>
              <a:t>Co s tím?</a:t>
            </a:r>
          </a:p>
        </p:txBody>
      </p:sp>
      <p:pic>
        <p:nvPicPr>
          <p:cNvPr id="7170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8261"/>
          <a:stretch/>
        </p:blipFill>
        <p:spPr bwMode="auto">
          <a:xfrm>
            <a:off x="2279653" y="3211121"/>
            <a:ext cx="6477736" cy="2945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5285813" y="1889249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A</a:t>
            </a:r>
            <a:r>
              <a:rPr lang="cs-CZ" sz="4400" baseline="-25000" dirty="0"/>
              <a:t>u</a:t>
            </a:r>
            <a:r>
              <a:rPr lang="cs-CZ" sz="4400" dirty="0"/>
              <a:t> = ∞ </a:t>
            </a:r>
          </a:p>
          <a:p>
            <a:pPr algn="ctr"/>
            <a:r>
              <a:rPr lang="cs-CZ" sz="4400" dirty="0"/>
              <a:t>!!!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5292080" y="3009149"/>
            <a:ext cx="1296144" cy="1514729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5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ffice.microsoft.com/en-us/images/results.aspx?qu=confused&amp;ex=1#ai:MC900293468|&#10;&#10;Zvuk:&#10;http://office.microsoft.com/en-us/images/results.aspx?qu=confused&amp;ex=1#ai:MS900388506|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8" y="1830818"/>
            <a:ext cx="2900480" cy="43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Výrobce nemůže vyrábět operační zesilovače</a:t>
            </a:r>
          </a:p>
          <a:p>
            <a:r>
              <a:rPr lang="cs-CZ" sz="2800" dirty="0"/>
              <a:t>se zesílením „tak akorát“, </a:t>
            </a:r>
          </a:p>
          <a:p>
            <a:r>
              <a:rPr lang="cs-CZ" sz="2800" dirty="0"/>
              <a:t>protože nemůže vědět,</a:t>
            </a:r>
          </a:p>
          <a:p>
            <a:r>
              <a:rPr lang="cs-CZ" sz="2800" dirty="0"/>
              <a:t>co my budeme od zesilovače chtít.</a:t>
            </a:r>
          </a:p>
        </p:txBody>
      </p:sp>
      <p:pic>
        <p:nvPicPr>
          <p:cNvPr id="7" name="MS9003885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5365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Do sluchátek potřebujeme pár desítek miliwattů.</a:t>
            </a:r>
          </a:p>
          <a:p>
            <a:r>
              <a:rPr lang="cs-CZ" sz="2800" dirty="0"/>
              <a:t>Doma pár wattů.</a:t>
            </a:r>
          </a:p>
          <a:p>
            <a:r>
              <a:rPr lang="cs-CZ" sz="2800" dirty="0"/>
              <a:t>Na diskotéce pár stovek wattů.</a:t>
            </a:r>
          </a:p>
          <a:p>
            <a:endParaRPr lang="cs-CZ" sz="2800" dirty="0"/>
          </a:p>
          <a:p>
            <a:r>
              <a:rPr lang="cs-CZ" sz="2800" dirty="0"/>
              <a:t>Pokaždé jiné zesílení,</a:t>
            </a:r>
          </a:p>
          <a:p>
            <a:r>
              <a:rPr lang="cs-CZ" sz="2800" dirty="0"/>
              <a:t>jiný výkon.</a:t>
            </a:r>
          </a:p>
        </p:txBody>
      </p:sp>
      <p:pic>
        <p:nvPicPr>
          <p:cNvPr id="9218" name="Picture 2" descr="http://office.microsoft.com/en-us/images/results.aspx?qu=headphone+woman&amp;ex=1#ai:MC900446384|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53" y="133530"/>
            <a:ext cx="243798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03" y="2529260"/>
            <a:ext cx="34385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4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2" y="2631634"/>
            <a:ext cx="6226500" cy="3754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5120" y="853475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Kdyby měl operační zesilovač zesílení malé, nedal by se z něj udělat zesilovač se zesílením velkým.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76056" y="1862193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A</a:t>
            </a:r>
            <a:r>
              <a:rPr lang="cs-CZ" sz="4400" baseline="-25000" dirty="0"/>
              <a:t>u</a:t>
            </a:r>
            <a:r>
              <a:rPr lang="cs-CZ" sz="4400" dirty="0"/>
              <a:t> = 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364088" y="5013176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/>
              <a:t>A</a:t>
            </a:r>
            <a:r>
              <a:rPr lang="cs-CZ" sz="4400" baseline="-25000" dirty="0" err="1"/>
              <a:t>z</a:t>
            </a:r>
            <a:r>
              <a:rPr lang="cs-CZ" sz="4400" dirty="0"/>
              <a:t> = 10 ??? Nejde !!!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580112" y="2564904"/>
            <a:ext cx="576064" cy="504057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076056" y="1862193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A</a:t>
            </a:r>
            <a:r>
              <a:rPr lang="cs-CZ" sz="4400" baseline="-25000" dirty="0"/>
              <a:t>u</a:t>
            </a:r>
            <a:r>
              <a:rPr lang="cs-CZ" sz="4400" dirty="0"/>
              <a:t> = ∞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0860" y="842151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Má-li operační zesilovač zesílení velké,</a:t>
            </a:r>
          </a:p>
          <a:p>
            <a:r>
              <a:rPr lang="cs-CZ" sz="2800" dirty="0"/>
              <a:t>dokonce „co největší“,</a:t>
            </a:r>
          </a:p>
          <a:p>
            <a:r>
              <a:rPr lang="cs-CZ" sz="2800" dirty="0"/>
              <a:t>můžeme jeho zesílení</a:t>
            </a:r>
          </a:p>
          <a:p>
            <a:r>
              <a:rPr lang="cs-CZ" sz="2800" dirty="0"/>
              <a:t>podle potřeby zmenšit. </a:t>
            </a:r>
          </a:p>
          <a:p>
            <a:r>
              <a:rPr lang="cs-CZ" sz="2800" dirty="0"/>
              <a:t>To jde.</a:t>
            </a:r>
          </a:p>
          <a:p>
            <a:endParaRPr lang="cs-CZ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2" y="2631634"/>
            <a:ext cx="6226500" cy="3754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5364088" y="5013176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/>
              <a:t>A</a:t>
            </a:r>
            <a:r>
              <a:rPr lang="cs-CZ" sz="4400" baseline="-25000" dirty="0" err="1"/>
              <a:t>z</a:t>
            </a:r>
            <a:r>
              <a:rPr lang="cs-CZ" sz="4400" dirty="0"/>
              <a:t> = 10? Klidně !!!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580112" y="2564904"/>
            <a:ext cx="576064" cy="504057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16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0860" y="797522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Jak, čím zmenšíme zesílení zesilovače?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Zpětnou vazbou.</a:t>
            </a:r>
          </a:p>
          <a:p>
            <a:r>
              <a:rPr lang="cs-CZ" sz="2800" dirty="0"/>
              <a:t>A protože se má zesílení zmenšit, tak zápornou.</a:t>
            </a:r>
          </a:p>
        </p:txBody>
      </p:sp>
      <p:pic>
        <p:nvPicPr>
          <p:cNvPr id="11266" name="Picture 2" descr="http://office.microsoft.com/en-us/images/results.aspx?qu=volume+control&amp;ex=1#ai:MP900387825|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328592" cy="380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41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0860" y="80936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Jak zavedeme zápornou zpětnou vazbu?</a:t>
            </a:r>
          </a:p>
          <a:p>
            <a:r>
              <a:rPr lang="cs-CZ" sz="2800" dirty="0"/>
              <a:t>Je to vazba zpětná, povede tedy zpět.</a:t>
            </a:r>
          </a:p>
          <a:p>
            <a:r>
              <a:rPr lang="cs-CZ" sz="2800" dirty="0"/>
              <a:t>Z výstupu do vstupu.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2" y="2631634"/>
            <a:ext cx="6226500" cy="3754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Volný tvar 8"/>
          <p:cNvSpPr/>
          <p:nvPr/>
        </p:nvSpPr>
        <p:spPr>
          <a:xfrm rot="21096234">
            <a:off x="4832680" y="3476353"/>
            <a:ext cx="1920216" cy="752593"/>
          </a:xfrm>
          <a:custGeom>
            <a:avLst/>
            <a:gdLst>
              <a:gd name="connsiteX0" fmla="*/ 1920216 w 1920216"/>
              <a:gd name="connsiteY0" fmla="*/ 0 h 336481"/>
              <a:gd name="connsiteX1" fmla="*/ 212186 w 1920216"/>
              <a:gd name="connsiteY1" fmla="*/ 336430 h 336481"/>
              <a:gd name="connsiteX2" fmla="*/ 5152 w 1920216"/>
              <a:gd name="connsiteY2" fmla="*/ 25879 h 3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0216" h="336481">
                <a:moveTo>
                  <a:pt x="1920216" y="0"/>
                </a:moveTo>
                <a:cubicBezTo>
                  <a:pt x="1225789" y="166058"/>
                  <a:pt x="531363" y="332117"/>
                  <a:pt x="212186" y="336430"/>
                </a:cubicBezTo>
                <a:cubicBezTo>
                  <a:pt x="-106991" y="340743"/>
                  <a:pt x="38220" y="74762"/>
                  <a:pt x="5152" y="25879"/>
                </a:cubicBezTo>
              </a:path>
            </a:pathLst>
          </a:custGeom>
          <a:noFill/>
          <a:ln cmpd="sng">
            <a:solidFill>
              <a:srgbClr val="0000F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51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76211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to vazba záporná, povede do invertujícího, tj. „záporného“ vstupu operačního zesilovače.</a:t>
            </a:r>
          </a:p>
          <a:p>
            <a:r>
              <a:rPr lang="cs-CZ" sz="2800" dirty="0"/>
              <a:t>Do toho, který se označuje znaménkem „-“, tj. mínus.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2" y="2631634"/>
            <a:ext cx="6226500" cy="3754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Ovál 7"/>
          <p:cNvSpPr/>
          <p:nvPr/>
        </p:nvSpPr>
        <p:spPr>
          <a:xfrm>
            <a:off x="4893359" y="3108506"/>
            <a:ext cx="864096" cy="792088"/>
          </a:xfrm>
          <a:prstGeom prst="ellipse">
            <a:avLst/>
          </a:prstGeom>
          <a:noFill/>
          <a:ln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 rot="21096234">
            <a:off x="4832680" y="3476353"/>
            <a:ext cx="1920216" cy="752593"/>
          </a:xfrm>
          <a:custGeom>
            <a:avLst/>
            <a:gdLst>
              <a:gd name="connsiteX0" fmla="*/ 1920216 w 1920216"/>
              <a:gd name="connsiteY0" fmla="*/ 0 h 336481"/>
              <a:gd name="connsiteX1" fmla="*/ 212186 w 1920216"/>
              <a:gd name="connsiteY1" fmla="*/ 336430 h 336481"/>
              <a:gd name="connsiteX2" fmla="*/ 5152 w 1920216"/>
              <a:gd name="connsiteY2" fmla="*/ 25879 h 3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0216" h="336481">
                <a:moveTo>
                  <a:pt x="1920216" y="0"/>
                </a:moveTo>
                <a:cubicBezTo>
                  <a:pt x="1225789" y="166058"/>
                  <a:pt x="531363" y="332117"/>
                  <a:pt x="212186" y="336430"/>
                </a:cubicBezTo>
                <a:cubicBezTo>
                  <a:pt x="-106991" y="340743"/>
                  <a:pt x="38220" y="74762"/>
                  <a:pt x="5152" y="25879"/>
                </a:cubicBezTo>
              </a:path>
            </a:pathLst>
          </a:custGeom>
          <a:noFill/>
          <a:ln cmpd="sng">
            <a:solidFill>
              <a:srgbClr val="0000F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0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0860" y="69248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Čím silnější záporná zpětná vazba, tím menší výsledné zesílení.</a:t>
            </a:r>
          </a:p>
          <a:p>
            <a:r>
              <a:rPr lang="cs-CZ" sz="2800" dirty="0"/>
              <a:t>Je-li záporná zpětná vazba stoprocentní, tj. všechno z výstupu se přivede do </a:t>
            </a:r>
            <a:r>
              <a:rPr lang="cs-CZ" sz="2800" dirty="0" err="1"/>
              <a:t>invertujícího</a:t>
            </a:r>
            <a:r>
              <a:rPr lang="cs-CZ" sz="2800" dirty="0"/>
              <a:t> vstupu, je zesílení nejmenší.</a:t>
            </a:r>
          </a:p>
          <a:p>
            <a:r>
              <a:rPr lang="cs-CZ" sz="2800" dirty="0"/>
              <a:t>Zesílení je teď jen 1, tj. co na vstupu, to na výstupu.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43" y="3501008"/>
            <a:ext cx="7657765" cy="280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7307288" y="4635806"/>
            <a:ext cx="183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/>
              <a:t>A</a:t>
            </a:r>
            <a:r>
              <a:rPr lang="cs-CZ" sz="4400" baseline="-25000" dirty="0" err="1"/>
              <a:t>z</a:t>
            </a:r>
            <a:r>
              <a:rPr lang="cs-CZ" sz="4400" dirty="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407013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90" y="332656"/>
            <a:ext cx="5976620" cy="14592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8" y="5803359"/>
            <a:ext cx="578485" cy="431800"/>
          </a:xfrm>
          <a:prstGeom prst="rect">
            <a:avLst/>
          </a:prstGeom>
        </p:spPr>
      </p:pic>
      <p:pic>
        <p:nvPicPr>
          <p:cNvPr id="8" name="Obrázek 7" descr="https://encrypted-tbn3.google.com/images?q=tbn:ANd9GcT7wLoGNaVZUxqyzsY44S6VPPDwqx14gJmiTpg-r8oG3DyJvNE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5264"/>
            <a:ext cx="127254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3165685" y="5867732"/>
            <a:ext cx="2740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hlinkClick r:id="rId6"/>
              </a:rPr>
              <a:t>http://www.zlinskedumy.cz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23528" y="1988840"/>
            <a:ext cx="8136904" cy="33085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cs-CZ" sz="1100" i="1" dirty="0"/>
              <a:t>Použité zdroje a odkazy:</a:t>
            </a:r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7"/>
              </a:rPr>
              <a:t>http://office.microsoft.com/en-us/images/results.aspx?qu=ear&amp;ex=1&amp;AxInstalled=copy&amp;Download=MP900184932&amp;ext=JPG&amp;c=0#ai:MC900283303|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8"/>
              </a:rPr>
              <a:t>http://office.microsoft.com/en-us/images/results.aspx?qu=dreaming#ai:MC900200427|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9"/>
              </a:rPr>
              <a:t>http://office.microsoft.com/en-us/images/results.aspx?qu=confused&amp;ex=1#ai:MC900293468|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10"/>
              </a:rPr>
              <a:t>http://office.microsoft.com/en-us/images/results.aspx?qu=confused&amp;ex=1#ai:MS900388506|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11"/>
              </a:rPr>
              <a:t>http://office.microsoft.com/en-us/images/results.aspx?qu=headphone+woman&amp;ex=1#ai:MC900446384|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12"/>
              </a:rPr>
              <a:t>http://office.microsoft.com/en-us/images/results.aspx?qu=home+stereo&amp;ex=1#ai:MC900331572|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13"/>
              </a:rPr>
              <a:t>http://office.microsoft.com/en-us/images/results.aspx?qu=disco&amp;ex=1#ai:MP900431237|</a:t>
            </a:r>
            <a:endParaRPr lang="cs-CZ" sz="1100" dirty="0"/>
          </a:p>
          <a:p>
            <a:r>
              <a:rPr lang="cs-CZ" sz="1100" dirty="0"/>
              <a:t>AUTOR NEUVEDEN. </a:t>
            </a:r>
            <a:r>
              <a:rPr lang="cs-CZ" sz="1100" i="1" dirty="0"/>
              <a:t>office.microsoft.com</a:t>
            </a:r>
            <a:r>
              <a:rPr lang="cs-CZ" sz="1100" dirty="0"/>
              <a:t> [online]. [cit. 1.2.2014]. Dostupný na WWW: </a:t>
            </a:r>
            <a:r>
              <a:rPr lang="cs-CZ" sz="1100" dirty="0">
                <a:hlinkClick r:id="rId14"/>
              </a:rPr>
              <a:t>http://office.microsoft.com/en-us/images/results.aspx?qu=volume+control&amp;ex=1#ai:MP900387825|</a:t>
            </a:r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Všechny materiály převzaté z internetu obsahují zároveň odkaz na příslušný zdroj.</a:t>
            </a:r>
          </a:p>
        </p:txBody>
      </p:sp>
    </p:spTree>
    <p:extLst>
      <p:ext uri="{BB962C8B-B14F-4D97-AF65-F5344CB8AC3E}">
        <p14:creationId xmlns:p14="http://schemas.microsoft.com/office/powerpoint/2010/main" val="188697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803319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Když ale zápornou zpětnou vazbu zeslabíme tím, že část jejího signálu svedeme do země, bude zesílení větší.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055570"/>
            <a:ext cx="6814767" cy="4109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796136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83968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16216" y="502052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/>
              <a:t>A</a:t>
            </a:r>
            <a:r>
              <a:rPr lang="cs-CZ" sz="4400" baseline="-25000" dirty="0" err="1"/>
              <a:t>z</a:t>
            </a:r>
            <a:r>
              <a:rPr lang="cs-CZ" sz="4400" dirty="0"/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345331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0860" y="805473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dirty="0"/>
              <a:t>Čím slabší záporná zpětná vazba, tím větší výsledné zesílení.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30" y="1795703"/>
            <a:ext cx="7612642" cy="4590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148064" y="35368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999k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63888" y="49318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12160" y="534185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/>
              <a:t>A</a:t>
            </a:r>
            <a:r>
              <a:rPr lang="cs-CZ" sz="4400" baseline="-25000" dirty="0" err="1"/>
              <a:t>z</a:t>
            </a:r>
            <a:r>
              <a:rPr lang="cs-CZ" sz="4400" dirty="0"/>
              <a:t> = 1000</a:t>
            </a:r>
          </a:p>
        </p:txBody>
      </p:sp>
    </p:spTree>
    <p:extLst>
      <p:ext uri="{BB962C8B-B14F-4D97-AF65-F5344CB8AC3E}">
        <p14:creationId xmlns:p14="http://schemas.microsoft.com/office/powerpoint/2010/main" val="92815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708920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Zesílení operačních zesilovačů</a:t>
            </a:r>
          </a:p>
          <a:p>
            <a:endParaRPr lang="cs-CZ" sz="4400" b="1" dirty="0"/>
          </a:p>
          <a:p>
            <a:pPr algn="ctr"/>
            <a:r>
              <a:rPr lang="cs-CZ" sz="3200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00808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Definice zesilovače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Potřebné zesílení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Účel zpětné vazby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Účel </a:t>
            </a:r>
            <a:r>
              <a:rPr lang="cs-CZ" sz="4000" b="1" i="1" dirty="0"/>
              <a:t>záporné</a:t>
            </a:r>
            <a:r>
              <a:rPr lang="cs-CZ" sz="4000" dirty="0"/>
              <a:t> zpětné vazby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4000" dirty="0"/>
              <a:t>Funkce záporné </a:t>
            </a:r>
            <a:r>
              <a:rPr lang="cs-CZ" sz="4000"/>
              <a:t>zpětné vazby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4566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qXlsUAKZi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8844" y="1340768"/>
            <a:ext cx="9152844" cy="514847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0" cap="sq" cmpd="sng">
                  <a:noFill/>
                  <a:miter lim="800000"/>
                </a:ln>
                <a:effectLst/>
              </a:rPr>
              <a:t>Video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6532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ElectronicBits</a:t>
            </a:r>
            <a:r>
              <a:rPr lang="en-US" b="1" dirty="0"/>
              <a:t> #1: Ideal Operational Amplifier</a:t>
            </a:r>
            <a:endParaRPr lang="cs-CZ" b="1" dirty="0"/>
          </a:p>
          <a:p>
            <a:r>
              <a:rPr lang="cs-CZ" dirty="0">
                <a:hlinkClick r:id="rId5"/>
              </a:rPr>
              <a:t>https://www.youtube.com/watch?v=GqXlsUAKZig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70961"/>
            <a:ext cx="50577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1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Zesilovač zesiluje.</a:t>
            </a:r>
          </a:p>
          <a:p>
            <a:endParaRPr lang="cs-CZ" sz="2800" dirty="0"/>
          </a:p>
          <a:p>
            <a:r>
              <a:rPr lang="cs-CZ" sz="2800" dirty="0"/>
              <a:t>Ze slabého signálu dělá silný.</a:t>
            </a:r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33565"/>
            <a:ext cx="3634275" cy="54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12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Zesilovač má zesilovat</a:t>
            </a:r>
          </a:p>
          <a:p>
            <a:endParaRPr lang="cs-CZ" sz="2800" dirty="0"/>
          </a:p>
          <a:p>
            <a:pPr marL="342900" indent="-342900">
              <a:buAutoNum type="alphaLcParenR"/>
            </a:pPr>
            <a:r>
              <a:rPr lang="cs-CZ" sz="2800" dirty="0"/>
              <a:t>Co nejméně</a:t>
            </a:r>
          </a:p>
          <a:p>
            <a:pPr marL="342900" indent="-342900">
              <a:buAutoNum type="alphaLcParenR"/>
            </a:pPr>
            <a:r>
              <a:rPr lang="cs-CZ" sz="2800" dirty="0"/>
              <a:t>Tak akorát</a:t>
            </a:r>
          </a:p>
          <a:p>
            <a:pPr marL="342900" indent="-342900">
              <a:buAutoNum type="alphaLcParenR"/>
            </a:pPr>
            <a:r>
              <a:rPr lang="cs-CZ" sz="2800" dirty="0"/>
              <a:t>Co nejvíce</a:t>
            </a:r>
          </a:p>
        </p:txBody>
      </p:sp>
      <p:pic>
        <p:nvPicPr>
          <p:cNvPr id="3076" name="Picture 4" descr="http://office.microsoft.com/en-us/images/results.aspx?qu=amplifier&amp;ex=2&amp;AxInstalled=copy&amp;Download=MP900184932&amp;ext=JPG&amp;c=0#ai:MC900034232|" title="http://office.microsoft.com/en-us/images/results.aspx?qu=amplifier&amp;ex=2&amp;AxInstalled=copy&amp;Download=MP900184932&amp;ext=JPG&amp;c=0#ai:MC900034232|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685538" cy="53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85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Co jste tipovali?</a:t>
            </a:r>
          </a:p>
          <a:p>
            <a:r>
              <a:rPr lang="cs-CZ" sz="2800" dirty="0"/>
              <a:t>Jistě ne </a:t>
            </a:r>
          </a:p>
          <a:p>
            <a:pPr marL="342900" indent="-342900">
              <a:buAutoNum type="alphaLcParenR"/>
            </a:pPr>
            <a:r>
              <a:rPr lang="cs-CZ" sz="2800" dirty="0"/>
              <a:t>Co nejméně</a:t>
            </a:r>
          </a:p>
          <a:p>
            <a:pPr marL="342900" indent="-342900">
              <a:buAutoNum type="alphaLcParenR"/>
            </a:pPr>
            <a:endParaRPr lang="cs-CZ" sz="2800" dirty="0"/>
          </a:p>
          <a:p>
            <a:r>
              <a:rPr lang="cs-CZ" sz="2800" dirty="0"/>
              <a:t>Volíme tedy </a:t>
            </a:r>
          </a:p>
          <a:p>
            <a:r>
              <a:rPr lang="cs-CZ" sz="2800" dirty="0"/>
              <a:t>c) Co nejvíce</a:t>
            </a:r>
          </a:p>
          <a:p>
            <a:endParaRPr lang="cs-CZ" sz="2800" dirty="0"/>
          </a:p>
          <a:p>
            <a:r>
              <a:rPr lang="cs-CZ" sz="2800" dirty="0"/>
              <a:t>Čím více muziky,</a:t>
            </a:r>
          </a:p>
          <a:p>
            <a:r>
              <a:rPr lang="cs-CZ" sz="2800" dirty="0"/>
              <a:t>tím lépe.</a:t>
            </a:r>
          </a:p>
        </p:txBody>
      </p:sp>
      <p:pic>
        <p:nvPicPr>
          <p:cNvPr id="4098" name="Picture 2" descr="http://office.microsoft.com/en-us/images/results.aspx?qu=amplifier&amp;ex=2&amp;AxInstalled=copy&amp;Download=MP900184932&amp;ext=JPG&amp;c=0#ai:MC900034234|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15" y="1196752"/>
            <a:ext cx="5384716" cy="51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2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Zesílení operačních zesilovačů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Elektronické obvody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Zesílení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19675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Zvolíme-li c), budeme litovat.</a:t>
            </a:r>
          </a:p>
          <a:p>
            <a:r>
              <a:rPr lang="cs-CZ" sz="2800" dirty="0"/>
              <a:t>Muzika bude zkreslená, chtělo by to ubrat.</a:t>
            </a:r>
          </a:p>
          <a:p>
            <a:r>
              <a:rPr lang="cs-CZ" sz="2800" dirty="0"/>
              <a:t>Do sluchátek nemůžeme pustit 2x150 W, protože by nás to zabilo.</a:t>
            </a:r>
          </a:p>
        </p:txBody>
      </p:sp>
      <p:pic>
        <p:nvPicPr>
          <p:cNvPr id="5122" name="Picture 2" descr="http://office.microsoft.com/en-us/images/results.aspx?qu=ear&amp;ex=1&amp;AxInstalled=copy&amp;Download=MP900184932&amp;ext=JPG&amp;c=0#ai:MC900283303|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562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238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8428</TotalTime>
  <Words>1603</Words>
  <Application>Microsoft Office PowerPoint</Application>
  <PresentationFormat>Předvádění na obrazovce (4:3)</PresentationFormat>
  <Paragraphs>278</Paragraphs>
  <Slides>21</Slides>
  <Notes>21</Notes>
  <HiddenSlides>0</HiddenSlides>
  <MMClips>2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Prezentace aplikace PowerPoint</vt:lpstr>
      <vt:lpstr>Prezentace aplikace PowerPoint</vt:lpstr>
      <vt:lpstr>Úvod</vt:lpstr>
      <vt:lpstr>Osnova</vt:lpstr>
      <vt:lpstr>Video</vt:lpstr>
      <vt:lpstr>Zesílení</vt:lpstr>
      <vt:lpstr>Zesílení</vt:lpstr>
      <vt:lpstr>Zesílení</vt:lpstr>
      <vt:lpstr>Zesílení</vt:lpstr>
      <vt:lpstr>Zesílení</vt:lpstr>
      <vt:lpstr>Zesílení</vt:lpstr>
      <vt:lpstr>Zesílení</vt:lpstr>
      <vt:lpstr>Zesílení</vt:lpstr>
      <vt:lpstr>Zesílení</vt:lpstr>
      <vt:lpstr>Zesílení</vt:lpstr>
      <vt:lpstr>Zpětná vazba</vt:lpstr>
      <vt:lpstr>Zpětná vazba</vt:lpstr>
      <vt:lpstr>Zpětná vazba</vt:lpstr>
      <vt:lpstr>Zpětná vazba</vt:lpstr>
      <vt:lpstr>Zpětná vazba</vt:lpstr>
      <vt:lpstr>Zpětná vazba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392</cp:revision>
  <cp:lastPrinted>2025-04-14T10:06:48Z</cp:lastPrinted>
  <dcterms:created xsi:type="dcterms:W3CDTF">2011-08-12T09:23:29Z</dcterms:created>
  <dcterms:modified xsi:type="dcterms:W3CDTF">2025-04-14T10:12:01Z</dcterms:modified>
</cp:coreProperties>
</file>