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3" r:id="rId3"/>
    <p:sldId id="263" r:id="rId4"/>
    <p:sldId id="286" r:id="rId5"/>
    <p:sldId id="270" r:id="rId6"/>
    <p:sldId id="287" r:id="rId7"/>
    <p:sldId id="288" r:id="rId8"/>
    <p:sldId id="289" r:id="rId9"/>
    <p:sldId id="290" r:id="rId10"/>
    <p:sldId id="291" r:id="rId11"/>
    <p:sldId id="292" r:id="rId12"/>
    <p:sldId id="258" r:id="rId13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6638" autoAdjust="0"/>
  </p:normalViewPr>
  <p:slideViewPr>
    <p:cSldViewPr>
      <p:cViewPr varScale="1">
        <p:scale>
          <a:sx n="146" d="100"/>
          <a:sy n="146" d="100"/>
        </p:scale>
        <p:origin x="6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E87500-338F-4FF9-B240-58FD5543459C}" type="slidenum">
              <a:rPr lang="cs-CZ" smtClean="0"/>
              <a:pPr eaLnBrk="1" hangingPunct="1"/>
              <a:t>1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993674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10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8612346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11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90352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B60202-5841-4D57-A49B-70061A72C6A1}" type="slidenum">
              <a:rPr lang="cs-CZ" smtClean="0"/>
              <a:pPr eaLnBrk="1" hangingPunct="1"/>
              <a:t>12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4272534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545853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3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786177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4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75169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5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925598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6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442840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7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17567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8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802599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9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19.4.2025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729145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Invertující zesilovače – Část 1 - Vzorce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Operační zesilovače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bost">
    <p:bg>
      <p:bgPr>
        <a:gradFill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512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Neinvertující zesilovače – Část 1 - Vzorce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295641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Invertující zesilovače – Část 1 - Vzorce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Operační zesilovače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freedictionary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defRPr/>
            </a:pP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  <a:effectLst/>
              </a:rPr>
              <a:t>Anglicky v odborných předmětech</a:t>
            </a:r>
            <a:br>
              <a:rPr lang="cs-CZ" sz="3200" dirty="0">
                <a:solidFill>
                  <a:srgbClr val="0D296F"/>
                </a:solidFill>
              </a:rPr>
            </a:br>
            <a:r>
              <a:rPr lang="cs-CZ" sz="2200" dirty="0">
                <a:solidFill>
                  <a:srgbClr val="0D296F"/>
                </a:solidFill>
              </a:rPr>
              <a:t>"Support </a:t>
            </a:r>
            <a:r>
              <a:rPr lang="cs-CZ" sz="2200" dirty="0" err="1">
                <a:solidFill>
                  <a:srgbClr val="0D296F"/>
                </a:solidFill>
              </a:rPr>
              <a:t>of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teaching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technical</a:t>
            </a:r>
            <a:r>
              <a:rPr lang="cs-CZ" sz="2200" dirty="0">
                <a:solidFill>
                  <a:srgbClr val="0D296F"/>
                </a:solidFill>
              </a:rPr>
              <a:t> </a:t>
            </a:r>
            <a:r>
              <a:rPr lang="cs-CZ" sz="2200" dirty="0" err="1">
                <a:solidFill>
                  <a:srgbClr val="0D296F"/>
                </a:solidFill>
              </a:rPr>
              <a:t>subjects</a:t>
            </a:r>
            <a:r>
              <a:rPr lang="cs-CZ" sz="2200" dirty="0">
                <a:solidFill>
                  <a:srgbClr val="0D296F"/>
                </a:solidFill>
              </a:rPr>
              <a:t> in </a:t>
            </a:r>
            <a:r>
              <a:rPr lang="cs-CZ" sz="2200" dirty="0" err="1">
                <a:solidFill>
                  <a:srgbClr val="0D296F"/>
                </a:solidFill>
              </a:rPr>
              <a:t>English</a:t>
            </a:r>
            <a:r>
              <a:rPr lang="cs-CZ" sz="2200" dirty="0">
                <a:solidFill>
                  <a:srgbClr val="0D296F"/>
                </a:solidFill>
              </a:rPr>
              <a:t>“</a:t>
            </a:r>
          </a:p>
        </p:txBody>
      </p:sp>
      <p:sp>
        <p:nvSpPr>
          <p:cNvPr id="4100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2016100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Název programu: 	Elektronika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</a:t>
            </a:r>
            <a:r>
              <a:rPr lang="cs-CZ" sz="1500" b="1" dirty="0" err="1">
                <a:solidFill>
                  <a:srgbClr val="0D296F"/>
                </a:solidFill>
              </a:rPr>
              <a:t>II.ročník</a:t>
            </a: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Operační zesilovače: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	Invertující zesilovače – Část 1 - Vzorce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Vypracoval</a:t>
            </a:r>
            <a:r>
              <a:rPr lang="cs-CZ" sz="1900" b="1" dirty="0">
                <a:solidFill>
                  <a:srgbClr val="0D296F"/>
                </a:solidFill>
              </a:rPr>
              <a:t>: Ing. Jaroslav Bernkopf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900" b="1" dirty="0">
              <a:solidFill>
                <a:srgbClr val="0D296F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cs-CZ" sz="1900" b="1">
                <a:solidFill>
                  <a:srgbClr val="0D296F"/>
                </a:solidFill>
              </a:rPr>
              <a:t>AVOP-ELEKTRO-Ber-002</a:t>
            </a:r>
            <a:endParaRPr lang="cs-CZ" sz="1900" b="1" dirty="0">
              <a:solidFill>
                <a:srgbClr val="0D296F"/>
              </a:solidFill>
            </a:endParaRPr>
          </a:p>
        </p:txBody>
      </p:sp>
      <p:pic>
        <p:nvPicPr>
          <p:cNvPr id="4101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611188" y="765175"/>
                <a:ext cx="8425307" cy="25145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b="1" dirty="0">
                    <a:solidFill>
                      <a:srgbClr val="0000FF"/>
                    </a:solidFill>
                  </a:rPr>
                  <a:t>Řešení</a:t>
                </a:r>
                <a:endParaRPr lang="en-US" b="1" dirty="0">
                  <a:solidFill>
                    <a:srgbClr val="0000FF"/>
                  </a:solidFill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2=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1∗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𝐴𝑣</m:t>
                      </m:r>
                    </m:oMath>
                  </m:oMathPara>
                </a14:m>
                <a:endParaRPr lang="en-US" b="0" dirty="0">
                  <a:solidFill>
                    <a:srgbClr val="0000FF"/>
                  </a:solidFill>
                  <a:latin typeface="Arial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𝐴𝑣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𝑅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𝑅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2=−(−1.3)∗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100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22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2=+5.91 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</m:oMath>
                  </m:oMathPara>
                </a14:m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r>
                  <a:rPr lang="cs-CZ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Výstupní napětí </a:t>
                </a:r>
                <a:r>
                  <a:rPr lang="en-US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V2 </a:t>
                </a:r>
                <a:r>
                  <a:rPr lang="cs-CZ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je kladné a je rovno </a:t>
                </a:r>
                <a:r>
                  <a:rPr lang="en-US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+5.91 V.</a:t>
                </a:r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765175"/>
                <a:ext cx="8425307" cy="2514535"/>
              </a:xfrm>
              <a:prstGeom prst="rect">
                <a:avLst/>
              </a:prstGeom>
              <a:blipFill rotWithShape="1">
                <a:blip r:embed="rId3"/>
                <a:stretch>
                  <a:fillRect l="-579" t="-1214" b="-31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1475656" y="3614400"/>
            <a:ext cx="5112757" cy="2666030"/>
            <a:chOff x="1475656" y="3614400"/>
            <a:chExt cx="5112757" cy="2666030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5200" y="3614400"/>
              <a:ext cx="4583213" cy="26660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18" name="TextovéPole 17"/>
            <p:cNvSpPr txBox="1"/>
            <p:nvPr/>
          </p:nvSpPr>
          <p:spPr>
            <a:xfrm>
              <a:off x="3062788" y="510955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22k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535808" y="4077072"/>
              <a:ext cx="6842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100k</a:t>
              </a: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1475656" y="513227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V1 = -1.3 V </a:t>
              </a: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796136" y="531694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V2 = +5.91 V </a:t>
            </a:r>
          </a:p>
        </p:txBody>
      </p:sp>
    </p:spTree>
    <p:extLst>
      <p:ext uri="{BB962C8B-B14F-4D97-AF65-F5344CB8AC3E}">
        <p14:creationId xmlns:p14="http://schemas.microsoft.com/office/powerpoint/2010/main" val="3034475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611188" y="765175"/>
                <a:ext cx="8425307" cy="1477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b="1" dirty="0">
                    <a:solidFill>
                      <a:srgbClr val="0000FF"/>
                    </a:solidFill>
                  </a:rPr>
                  <a:t>Řešení</a:t>
                </a:r>
                <a:endParaRPr lang="en-US" b="1" dirty="0">
                  <a:solidFill>
                    <a:srgbClr val="0000FF"/>
                  </a:solidFill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𝑅</m:t>
                      </m:r>
                      <m:r>
                        <a:rPr lang="en-US" b="0" i="1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b="0" dirty="0">
                  <a:solidFill>
                    <a:srgbClr val="0000FF"/>
                  </a:solidFill>
                  <a:latin typeface="Arial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𝑅</m:t>
                      </m:r>
                      <m:r>
                        <a:rPr lang="en-US" b="0" i="1" baseline="-25000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𝑖𝑛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=22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𝑘</m:t>
                      </m:r>
                    </m:oMath>
                  </m:oMathPara>
                </a14:m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r>
                  <a:rPr lang="cs-CZ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Vstupní odpor </a:t>
                </a:r>
                <a:r>
                  <a:rPr lang="en-US" b="1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b="1" baseline="-25000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in</a:t>
                </a:r>
                <a:r>
                  <a:rPr lang="en-US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je roven </a:t>
                </a:r>
                <a:r>
                  <a:rPr lang="en-US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22 </a:t>
                </a:r>
                <a:r>
                  <a:rPr lang="en-US" b="1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kΩ</a:t>
                </a:r>
                <a:r>
                  <a:rPr lang="en-US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765175"/>
                <a:ext cx="8425307" cy="1477328"/>
              </a:xfrm>
              <a:prstGeom prst="rect">
                <a:avLst/>
              </a:prstGeom>
              <a:blipFill rotWithShape="1">
                <a:blip r:embed="rId3"/>
                <a:stretch>
                  <a:fillRect l="-579" t="-2066" b="-578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1475656" y="3614400"/>
            <a:ext cx="5112757" cy="2666030"/>
            <a:chOff x="1475656" y="3614400"/>
            <a:chExt cx="5112757" cy="2666030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5200" y="3614400"/>
              <a:ext cx="4583213" cy="26660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18" name="TextovéPole 17"/>
            <p:cNvSpPr txBox="1"/>
            <p:nvPr/>
          </p:nvSpPr>
          <p:spPr>
            <a:xfrm>
              <a:off x="3062788" y="510955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22k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535808" y="4077072"/>
              <a:ext cx="6842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100k</a:t>
              </a: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1475656" y="513227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V1 = -1.3 V </a:t>
              </a: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395536" y="4924887"/>
            <a:ext cx="1800200" cy="369332"/>
            <a:chOff x="467544" y="4911133"/>
            <a:chExt cx="1800200" cy="369332"/>
          </a:xfrm>
        </p:grpSpPr>
        <p:cxnSp>
          <p:nvCxnSpPr>
            <p:cNvPr id="13" name="Přímá spojnice se šipkou 12"/>
            <p:cNvCxnSpPr/>
            <p:nvPr/>
          </p:nvCxnSpPr>
          <p:spPr>
            <a:xfrm>
              <a:off x="1619672" y="5107471"/>
              <a:ext cx="64807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/>
            <p:cNvSpPr txBox="1"/>
            <p:nvPr/>
          </p:nvSpPr>
          <p:spPr>
            <a:xfrm>
              <a:off x="467544" y="4911133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>
                  <a:solidFill>
                    <a:srgbClr val="0000FF"/>
                  </a:solidFill>
                </a:rPr>
                <a:t>R</a:t>
              </a:r>
              <a:r>
                <a:rPr lang="cs-CZ" baseline="-25000" dirty="0" err="1">
                  <a:solidFill>
                    <a:srgbClr val="0000FF"/>
                  </a:solidFill>
                </a:rPr>
                <a:t>in</a:t>
              </a:r>
              <a:r>
                <a:rPr lang="cs-CZ" dirty="0">
                  <a:solidFill>
                    <a:srgbClr val="0000FF"/>
                  </a:solidFill>
                </a:rPr>
                <a:t> = 22k</a:t>
              </a:r>
            </a:p>
          </p:txBody>
        </p:sp>
      </p:grpSp>
      <p:sp>
        <p:nvSpPr>
          <p:cNvPr id="15" name="TextovéPole 14"/>
          <p:cNvSpPr txBox="1"/>
          <p:nvPr/>
        </p:nvSpPr>
        <p:spPr>
          <a:xfrm>
            <a:off x="5796136" y="531694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V2 = +5.91 V </a:t>
            </a:r>
          </a:p>
        </p:txBody>
      </p:sp>
    </p:spTree>
    <p:extLst>
      <p:ext uri="{BB962C8B-B14F-4D97-AF65-F5344CB8AC3E}">
        <p14:creationId xmlns:p14="http://schemas.microsoft.com/office/powerpoint/2010/main" val="4127552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612000" y="766800"/>
            <a:ext cx="82296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eaLnBrk="1" hangingPunct="1">
              <a:buNone/>
            </a:pPr>
            <a:r>
              <a:rPr lang="cs-CZ" sz="1800" b="1" dirty="0">
                <a:latin typeface="Arial" pitchFamily="34" charset="0"/>
                <a:cs typeface="Arial" pitchFamily="34" charset="0"/>
              </a:rPr>
              <a:t>Odkazy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hlinkClick r:id="rId3"/>
              </a:rPr>
              <a:t>http://www.wikipedia.com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4"/>
              </a:rPr>
              <a:t>http://www.thefreedictionary.com</a:t>
            </a:r>
            <a:endParaRPr lang="en-US" sz="1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Invertující zesilovače – Část 1 - Vzorce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132856"/>
            <a:ext cx="8496944" cy="24929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l-PL" sz="4400" b="1" dirty="0"/>
              <a:t>Invertující zesilovače </a:t>
            </a:r>
          </a:p>
          <a:p>
            <a:pPr algn="ctr">
              <a:defRPr/>
            </a:pPr>
            <a:r>
              <a:rPr lang="pl-PL" sz="4400" dirty="0"/>
              <a:t>Část 1 – Vzorce</a:t>
            </a:r>
          </a:p>
          <a:p>
            <a:pPr algn="ctr">
              <a:defRPr/>
            </a:pPr>
            <a:endParaRPr lang="pl-PL" sz="4400" b="1" dirty="0"/>
          </a:p>
          <a:p>
            <a:pPr algn="ctr">
              <a:defRPr/>
            </a:pPr>
            <a:r>
              <a:rPr lang="pl-PL" sz="2400" b="1" dirty="0"/>
              <a:t>Ing. Jaroslav Bernkopf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62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8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Definice</a:t>
            </a:r>
            <a:r>
              <a:rPr lang="en-US" b="1" dirty="0"/>
              <a:t>:</a:t>
            </a:r>
            <a:endParaRPr lang="cs-CZ" b="1" dirty="0"/>
          </a:p>
          <a:p>
            <a:pPr eaLnBrk="1" hangingPunct="1"/>
            <a:endParaRPr lang="en-US" b="1" dirty="0"/>
          </a:p>
          <a:p>
            <a:pPr eaLnBrk="1" hangingPunct="1"/>
            <a:r>
              <a:rPr lang="cs-CZ" u="sng" dirty="0"/>
              <a:t>Invertující zesilovač je obvod</a:t>
            </a:r>
            <a:r>
              <a:rPr lang="en-US" u="sng" dirty="0"/>
              <a:t>, </a:t>
            </a:r>
            <a:r>
              <a:rPr lang="cs-CZ" u="sng" dirty="0"/>
              <a:t>který zesiluje napětí, přičemž obrací jeho polaritu.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b="1" dirty="0">
                <a:solidFill>
                  <a:srgbClr val="0000FF"/>
                </a:solidFill>
              </a:rPr>
              <a:t>Viz příklad </a:t>
            </a:r>
            <a:r>
              <a:rPr lang="cs-CZ" dirty="0">
                <a:solidFill>
                  <a:srgbClr val="0000FF"/>
                </a:solidFill>
              </a:rPr>
              <a:t>na obrázku níže: 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Vstupní napětí je jen 1 V, zatímco výstupní napětí je -10 V =&gt; je to zesilovač.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Vstupní napětí je kladné, zatímco výstup je záporný =&gt; je to invertující. 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1891914" y="3614400"/>
            <a:ext cx="4696499" cy="2666030"/>
            <a:chOff x="1891914" y="3614400"/>
            <a:chExt cx="4696499" cy="266603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5200" y="3614400"/>
              <a:ext cx="4583213" cy="26660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5" name="TextovéPole 4"/>
            <p:cNvSpPr txBox="1"/>
            <p:nvPr/>
          </p:nvSpPr>
          <p:spPr>
            <a:xfrm>
              <a:off x="1891914" y="5217409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+1 V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5796325" y="5369809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-10 V</a:t>
              </a: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4270232" y="4199397"/>
            <a:ext cx="4523715" cy="2195223"/>
            <a:chOff x="4270232" y="4199397"/>
            <a:chExt cx="4523715" cy="2195223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9350" y="4199397"/>
              <a:ext cx="4414597" cy="21952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21" name="TextovéPole 20"/>
            <p:cNvSpPr txBox="1"/>
            <p:nvPr/>
          </p:nvSpPr>
          <p:spPr>
            <a:xfrm>
              <a:off x="4270232" y="5519323"/>
              <a:ext cx="7629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-1 V</a:t>
              </a: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7956376" y="5644810"/>
              <a:ext cx="8375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+10 V</a:t>
              </a:r>
            </a:p>
          </p:txBody>
        </p:sp>
      </p:grpSp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2819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Popis</a:t>
            </a:r>
            <a:r>
              <a:rPr lang="en-US" b="1" dirty="0"/>
              <a:t>: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u="sng" dirty="0"/>
              <a:t>Polarita na výstupu invertujícího zesilovače je opačná než na vstupu</a:t>
            </a:r>
            <a:r>
              <a:rPr lang="en-US" u="sng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cs-CZ" dirty="0"/>
              <a:t>Je-li vstupní napětí kladné</a:t>
            </a:r>
            <a:r>
              <a:rPr lang="en-US" dirty="0"/>
              <a:t>, </a:t>
            </a:r>
            <a:r>
              <a:rPr lang="cs-CZ" dirty="0"/>
              <a:t>výstupní napětí je záporné</a:t>
            </a:r>
            <a:r>
              <a:rPr lang="en-US" dirty="0"/>
              <a:t>, </a:t>
            </a:r>
            <a:r>
              <a:rPr lang="cs-CZ" dirty="0"/>
              <a:t>a naopak</a:t>
            </a:r>
            <a:r>
              <a:rPr lang="en-US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323527" y="2601929"/>
            <a:ext cx="4523715" cy="2195223"/>
            <a:chOff x="1891914" y="3614400"/>
            <a:chExt cx="4696499" cy="266603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5200" y="3614400"/>
              <a:ext cx="4583213" cy="26660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9" name="TextovéPole 8"/>
            <p:cNvSpPr txBox="1"/>
            <p:nvPr/>
          </p:nvSpPr>
          <p:spPr>
            <a:xfrm>
              <a:off x="1891914" y="5217409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+1 V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5796325" y="5369809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-10 V</a:t>
              </a:r>
            </a:p>
          </p:txBody>
        </p:sp>
      </p:grpSp>
      <p:sp>
        <p:nvSpPr>
          <p:cNvPr id="5" name="TextovéPole 4"/>
          <p:cNvSpPr txBox="1"/>
          <p:nvPr/>
        </p:nvSpPr>
        <p:spPr>
          <a:xfrm>
            <a:off x="323527" y="4869160"/>
            <a:ext cx="3888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Vstup kladný, výstup záporný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882751" y="3699540"/>
            <a:ext cx="3888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>
                <a:solidFill>
                  <a:srgbClr val="0000FF"/>
                </a:solidFill>
              </a:rPr>
              <a:t>Vstup záporný, výstup kladný</a:t>
            </a:r>
          </a:p>
        </p:txBody>
      </p:sp>
      <p:cxnSp>
        <p:nvCxnSpPr>
          <p:cNvPr id="24" name="Přímá spojnice se šipkou 23"/>
          <p:cNvCxnSpPr/>
          <p:nvPr/>
        </p:nvCxnSpPr>
        <p:spPr>
          <a:xfrm flipH="1" flipV="1">
            <a:off x="755576" y="4351452"/>
            <a:ext cx="504056" cy="445700"/>
          </a:xfrm>
          <a:prstGeom prst="straightConnector1">
            <a:avLst/>
          </a:prstGeom>
          <a:ln w="254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3059832" y="4351452"/>
            <a:ext cx="1024463" cy="51770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4882751" y="4073910"/>
            <a:ext cx="1489449" cy="108328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8172400" y="4199397"/>
            <a:ext cx="72008" cy="1097611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124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611188" y="765175"/>
                <a:ext cx="8281987" cy="2997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b="1" dirty="0">
                    <a:latin typeface="Arial" pitchFamily="34" charset="0"/>
                    <a:cs typeface="Arial" pitchFamily="34" charset="0"/>
                  </a:rPr>
                  <a:t>Napěťové zesílení</a:t>
                </a:r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r>
                  <a:rPr lang="cs-CZ" u="sng" dirty="0">
                    <a:latin typeface="Arial" pitchFamily="34" charset="0"/>
                    <a:cs typeface="Arial" pitchFamily="34" charset="0"/>
                  </a:rPr>
                  <a:t>Vzorec pro napěťové zesílení je:</a:t>
                </a:r>
                <a:endParaRPr lang="en-US" u="sng" dirty="0"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𝑨</m:t>
                      </m:r>
                      <m:r>
                        <a:rPr lang="en-US" sz="2400" b="1" i="1" baseline="-25000">
                          <a:latin typeface="Cambria Math"/>
                        </a:rPr>
                        <m:t>𝒗</m:t>
                      </m:r>
                      <m:r>
                        <a:rPr lang="en-US" sz="2400" b="1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𝑹</m:t>
                          </m:r>
                          <m:r>
                            <a:rPr lang="en-US" sz="2400" b="1" i="1" baseline="-2500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𝑹</m:t>
                          </m:r>
                          <m:r>
                            <a:rPr lang="en-US" sz="2400" b="1" i="1" baseline="-25000"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r>
                  <a:rPr lang="cs-CZ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Vzorec říká:</a:t>
                </a:r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85750" indent="-285750" eaLnBrk="1" hangingPunct="1">
                  <a:buFont typeface="Arial" pitchFamily="34" charset="0"/>
                  <a:buChar char="•"/>
                </a:pPr>
                <a:r>
                  <a:rPr lang="cs-CZ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zesílení je záporné, protože zesilovač je invertující</a:t>
                </a:r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85750" indent="-285750" eaLnBrk="1" hangingPunct="1">
                  <a:buFont typeface="Arial" pitchFamily="34" charset="0"/>
                  <a:buChar char="•"/>
                </a:pPr>
                <a:r>
                  <a:rPr lang="cs-CZ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čím větší je odpor </a:t>
                </a:r>
                <a:r>
                  <a:rPr lang="en-US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R2, </a:t>
                </a:r>
                <a:r>
                  <a:rPr lang="cs-CZ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tím větší je zesílení</a:t>
                </a:r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85750" indent="-285750" eaLnBrk="1" hangingPunct="1">
                  <a:buFont typeface="Arial" pitchFamily="34" charset="0"/>
                  <a:buChar char="•"/>
                </a:pPr>
                <a:r>
                  <a:rPr lang="cs-CZ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čím větší je odpor </a:t>
                </a:r>
                <a:r>
                  <a:rPr lang="en-US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R1, </a:t>
                </a:r>
                <a:r>
                  <a:rPr lang="cs-CZ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tím menší je zesílení</a:t>
                </a:r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765175"/>
                <a:ext cx="8281987" cy="2997359"/>
              </a:xfrm>
              <a:prstGeom prst="rect">
                <a:avLst/>
              </a:prstGeom>
              <a:blipFill rotWithShape="0">
                <a:blip r:embed="rId3"/>
                <a:stretch>
                  <a:fillRect l="-589" t="-12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200" y="3614400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81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611189" y="765175"/>
                <a:ext cx="2376636" cy="19568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b="1" dirty="0">
                    <a:latin typeface="Arial" pitchFamily="34" charset="0"/>
                    <a:cs typeface="Arial" pitchFamily="34" charset="0"/>
                  </a:rPr>
                  <a:t>Napěťové zesílení</a:t>
                </a:r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endParaRPr lang="en-US" b="1" dirty="0"/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/>
                        </a:rPr>
                        <m:t>𝐴</m:t>
                      </m:r>
                      <m:r>
                        <a:rPr lang="en-US" sz="3600" i="1" baseline="-25000">
                          <a:latin typeface="Cambria Math"/>
                        </a:rPr>
                        <m:t>𝑣</m:t>
                      </m:r>
                      <m:r>
                        <a:rPr lang="en-US" sz="36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/>
                            </a:rPr>
                            <m:t>𝑅</m:t>
                          </m:r>
                          <m:r>
                            <a:rPr lang="en-US" sz="3600" i="1" baseline="-2500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3600" i="1">
                              <a:latin typeface="Cambria Math"/>
                            </a:rPr>
                            <m:t>𝑅</m:t>
                          </m:r>
                          <m:r>
                            <a:rPr lang="en-US" sz="3600" i="1" baseline="-2500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cs-CZ" sz="3600" dirty="0"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endParaRPr lang="en-US" dirty="0"/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9" y="765175"/>
                <a:ext cx="2376636" cy="1956882"/>
              </a:xfrm>
              <a:prstGeom prst="rect">
                <a:avLst/>
              </a:prstGeom>
              <a:blipFill rotWithShape="1">
                <a:blip r:embed="rId3"/>
                <a:stretch>
                  <a:fillRect l="-2051" t="-15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200" y="3614400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75855" y="1052736"/>
            <a:ext cx="5650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R2 je nahoře, proto</a:t>
            </a:r>
          </a:p>
          <a:p>
            <a:r>
              <a:rPr lang="cs-CZ" dirty="0">
                <a:solidFill>
                  <a:srgbClr val="0000FF"/>
                </a:solidFill>
              </a:rPr>
              <a:t>	„Čím větší ..., tím větší ...“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75855" y="2420888"/>
            <a:ext cx="5760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R1 je dole, proto</a:t>
            </a:r>
          </a:p>
          <a:p>
            <a:r>
              <a:rPr lang="cs-CZ" dirty="0">
                <a:solidFill>
                  <a:srgbClr val="0000FF"/>
                </a:solidFill>
              </a:rPr>
              <a:t>	„Čím větší ..., tím menší ...“</a:t>
            </a:r>
          </a:p>
        </p:txBody>
      </p:sp>
      <p:cxnSp>
        <p:nvCxnSpPr>
          <p:cNvPr id="6" name="Přímá spojnice se šipkou 5"/>
          <p:cNvCxnSpPr>
            <a:stCxn id="2" idx="1"/>
          </p:cNvCxnSpPr>
          <p:nvPr/>
        </p:nvCxnSpPr>
        <p:spPr>
          <a:xfrm flipH="1">
            <a:off x="2699793" y="1375902"/>
            <a:ext cx="576062" cy="18089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8" idx="1"/>
          </p:cNvCxnSpPr>
          <p:nvPr/>
        </p:nvCxnSpPr>
        <p:spPr>
          <a:xfrm flipH="1" flipV="1">
            <a:off x="2699793" y="2276872"/>
            <a:ext cx="576062" cy="46718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číslo snímku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115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9" y="765175"/>
            <a:ext cx="831532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Virtuální zem</a:t>
            </a:r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r>
              <a:rPr lang="cs-CZ" dirty="0"/>
              <a:t>Uzel mezi </a:t>
            </a:r>
            <a:r>
              <a:rPr lang="en-US" dirty="0"/>
              <a:t>R1, R2 a V- </a:t>
            </a:r>
            <a:r>
              <a:rPr lang="cs-CZ" dirty="0"/>
              <a:t>nazýváme </a:t>
            </a:r>
            <a:r>
              <a:rPr lang="en-US" dirty="0"/>
              <a:t>„</a:t>
            </a:r>
            <a:r>
              <a:rPr lang="cs-CZ" dirty="0"/>
              <a:t>virtuální zem</a:t>
            </a:r>
            <a:r>
              <a:rPr lang="en-US" dirty="0"/>
              <a:t>“.</a:t>
            </a:r>
          </a:p>
          <a:p>
            <a:pPr eaLnBrk="1" hangingPunct="1"/>
            <a:r>
              <a:rPr lang="cs-CZ" dirty="0"/>
              <a:t>Drží si zemní potenciál, aniž by byl přímo spojen se zemí.</a:t>
            </a:r>
          </a:p>
          <a:p>
            <a:pPr eaLnBrk="1" hangingPunct="1"/>
            <a:r>
              <a:rPr lang="cs-CZ" dirty="0"/>
              <a:t>Záporná zpětná vazba zajišťuje, že rozdíl napětí mezi vstupy </a:t>
            </a:r>
            <a:r>
              <a:rPr lang="en-US" dirty="0"/>
              <a:t>V+ a V- </a:t>
            </a:r>
            <a:r>
              <a:rPr lang="cs-CZ" dirty="0"/>
              <a:t>je nulový</a:t>
            </a:r>
            <a:r>
              <a:rPr lang="en-US" dirty="0"/>
              <a:t>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V tomto uzlu je nulové napětí</a:t>
            </a:r>
            <a:r>
              <a:rPr lang="cs-CZ">
                <a:solidFill>
                  <a:srgbClr val="0000FF"/>
                </a:solidFill>
              </a:rPr>
              <a:t>, nulový </a:t>
            </a:r>
            <a:r>
              <a:rPr lang="cs-CZ" dirty="0">
                <a:solidFill>
                  <a:srgbClr val="0000FF"/>
                </a:solidFill>
              </a:rPr>
              <a:t>signál.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200" y="3614400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48613" y="542871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V+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48613" y="479352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V-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05200" y="3717032"/>
            <a:ext cx="163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Virtuální zem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3059832" y="4221088"/>
            <a:ext cx="648072" cy="726327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32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611188" y="765175"/>
                <a:ext cx="8425307" cy="2480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b="1" dirty="0"/>
                  <a:t>Vstupní odpor</a:t>
                </a:r>
              </a:p>
              <a:p>
                <a:pPr eaLnBrk="1" hangingPunct="1"/>
                <a:endParaRPr lang="cs-CZ" b="1" dirty="0"/>
              </a:p>
              <a:p>
                <a:pPr eaLnBrk="1" hangingPunct="1"/>
                <a:r>
                  <a:rPr lang="cs-CZ" u="sng" dirty="0"/>
                  <a:t>Vstupní odpor </a:t>
                </a:r>
                <a:r>
                  <a:rPr lang="cs-CZ" u="sng" dirty="0" err="1"/>
                  <a:t>R</a:t>
                </a:r>
                <a:r>
                  <a:rPr lang="cs-CZ" u="sng" baseline="-25000" dirty="0" err="1"/>
                  <a:t>in</a:t>
                </a:r>
                <a:r>
                  <a:rPr lang="cs-CZ" u="sng" dirty="0"/>
                  <a:t> invertujícího zesilovače je roven odporu R1</a:t>
                </a:r>
                <a:r>
                  <a:rPr lang="cs-CZ" dirty="0"/>
                  <a:t>: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0" i="1" smtClean="0">
                          <a:latin typeface="Cambria Math"/>
                        </a:rPr>
                        <m:t>𝑅</m:t>
                      </m:r>
                      <m:r>
                        <a:rPr lang="cs-CZ" sz="3600" b="0" i="1" baseline="-25000" smtClean="0">
                          <a:latin typeface="Cambria Math"/>
                        </a:rPr>
                        <m:t>𝑖𝑛</m:t>
                      </m:r>
                      <m:r>
                        <a:rPr lang="cs-CZ" sz="3600" b="0" i="1" smtClean="0">
                          <a:latin typeface="Cambria Math"/>
                        </a:rPr>
                        <m:t>=</m:t>
                      </m:r>
                      <m:r>
                        <a:rPr lang="cs-CZ" sz="3600" b="0" i="1" smtClean="0">
                          <a:latin typeface="Cambria Math"/>
                        </a:rPr>
                        <m:t>𝑅</m:t>
                      </m:r>
                      <m:r>
                        <a:rPr lang="cs-CZ" sz="3600" b="0" i="1" baseline="-25000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3600" baseline="-25000" dirty="0"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endParaRPr lang="cs-CZ" baseline="-25000" dirty="0">
                  <a:latin typeface="Arial" pitchFamily="34" charset="0"/>
                  <a:cs typeface="Arial" pitchFamily="34" charset="0"/>
                </a:endParaRPr>
              </a:p>
              <a:p>
                <a:pPr eaLnBrk="1" hangingPunct="1"/>
                <a:r>
                  <a:rPr lang="cs-CZ" b="1" dirty="0">
                    <a:solidFill>
                      <a:srgbClr val="0000FF"/>
                    </a:solidFill>
                  </a:rPr>
                  <a:t>Příklad</a:t>
                </a:r>
              </a:p>
              <a:p>
                <a:pPr eaLnBrk="1" hangingPunct="1"/>
                <a:endParaRPr lang="cs-CZ" dirty="0"/>
              </a:p>
              <a:p>
                <a:pPr eaLnBrk="1" hangingPunct="1"/>
                <a:r>
                  <a:rPr lang="cs-CZ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Je-li R1 roven 10k, vstupní odpor </a:t>
                </a:r>
                <a:r>
                  <a:rPr lang="cs-CZ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cs-CZ" baseline="-25000" dirty="0" err="1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in</a:t>
                </a:r>
                <a:r>
                  <a:rPr lang="cs-CZ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 zesilovače je 10k.</a:t>
                </a:r>
                <a:endParaRPr lang="en-US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765175"/>
                <a:ext cx="8425307" cy="2480231"/>
              </a:xfrm>
              <a:prstGeom prst="rect">
                <a:avLst/>
              </a:prstGeom>
              <a:blipFill rotWithShape="0">
                <a:blip r:embed="rId3"/>
                <a:stretch>
                  <a:fillRect l="-579" t="-1478" b="-320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200" y="3614400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48613" y="542871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V+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48613" y="479352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V-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1115616" y="4922805"/>
            <a:ext cx="1152128" cy="369332"/>
            <a:chOff x="1115616" y="4922805"/>
            <a:chExt cx="1152128" cy="369332"/>
          </a:xfrm>
        </p:grpSpPr>
        <p:cxnSp>
          <p:nvCxnSpPr>
            <p:cNvPr id="11" name="Přímá spojnice se šipkou 10"/>
            <p:cNvCxnSpPr/>
            <p:nvPr/>
          </p:nvCxnSpPr>
          <p:spPr>
            <a:xfrm>
              <a:off x="1619672" y="5107471"/>
              <a:ext cx="64807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ovéPole 7"/>
            <p:cNvSpPr txBox="1"/>
            <p:nvPr/>
          </p:nvSpPr>
          <p:spPr>
            <a:xfrm>
              <a:off x="1115616" y="4922805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>
                  <a:solidFill>
                    <a:srgbClr val="0000FF"/>
                  </a:solidFill>
                </a:rPr>
                <a:t>R</a:t>
              </a:r>
              <a:r>
                <a:rPr lang="cs-CZ" baseline="-25000" dirty="0" err="1">
                  <a:solidFill>
                    <a:srgbClr val="0000FF"/>
                  </a:solidFill>
                </a:rPr>
                <a:t>in</a:t>
              </a:r>
              <a:endParaRPr lang="cs-CZ" baseline="-250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3062788" y="510955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10k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728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>
                <a:solidFill>
                  <a:srgbClr val="0000FF"/>
                </a:solidFill>
              </a:rPr>
              <a:t>Úkol</a:t>
            </a:r>
            <a:endParaRPr lang="en-US" b="1" dirty="0">
              <a:solidFill>
                <a:srgbClr val="0000FF"/>
              </a:solidFill>
            </a:endParaRPr>
          </a:p>
          <a:p>
            <a:pPr eaLnBrk="1" hangingPunct="1"/>
            <a:endParaRPr lang="en-US" b="1" dirty="0">
              <a:solidFill>
                <a:srgbClr val="0000FF"/>
              </a:solidFill>
            </a:endParaRPr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Podívejte se na obrázek níže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  <a:p>
            <a:pPr eaLnBrk="1" hangingPunct="1"/>
            <a:r>
              <a:rPr lang="cs-CZ" dirty="0">
                <a:solidFill>
                  <a:srgbClr val="0000FF"/>
                </a:solidFill>
              </a:rPr>
              <a:t>Při daných hodnotách </a:t>
            </a:r>
            <a:r>
              <a:rPr lang="en-US" dirty="0">
                <a:solidFill>
                  <a:srgbClr val="0000FF"/>
                </a:solidFill>
              </a:rPr>
              <a:t>R1, R2 a V1</a:t>
            </a:r>
            <a:r>
              <a:rPr lang="cs-CZ" dirty="0">
                <a:solidFill>
                  <a:srgbClr val="0000FF"/>
                </a:solidFill>
              </a:rPr>
              <a:t> určete</a:t>
            </a:r>
            <a:endParaRPr lang="en-US" dirty="0">
              <a:solidFill>
                <a:srgbClr val="0000FF"/>
              </a:solidFill>
            </a:endParaRPr>
          </a:p>
          <a:p>
            <a:pPr marL="541338" indent="-274638" eaLnBrk="1" hangingPunct="1">
              <a:buFont typeface="Arial" pitchFamily="34" charset="0"/>
              <a:buChar char="•"/>
            </a:pPr>
            <a:r>
              <a:rPr lang="cs-CZ" dirty="0">
                <a:solidFill>
                  <a:srgbClr val="0000FF"/>
                </a:solidFill>
              </a:rPr>
              <a:t>polaritu a hodnotu výstupního napětí </a:t>
            </a:r>
            <a:r>
              <a:rPr lang="en-US" dirty="0">
                <a:solidFill>
                  <a:srgbClr val="0000FF"/>
                </a:solidFill>
              </a:rPr>
              <a:t>V2</a:t>
            </a:r>
          </a:p>
          <a:p>
            <a:pPr marL="541338" indent="-274638" eaLnBrk="1" hangingPunct="1">
              <a:buFont typeface="Arial" pitchFamily="34" charset="0"/>
              <a:buChar char="•"/>
            </a:pPr>
            <a:r>
              <a:rPr lang="cs-CZ" dirty="0">
                <a:solidFill>
                  <a:srgbClr val="0000FF"/>
                </a:solidFill>
              </a:rPr>
              <a:t>vstupní odpor </a:t>
            </a:r>
            <a:r>
              <a:rPr lang="en-US" dirty="0" err="1">
                <a:solidFill>
                  <a:srgbClr val="0000FF"/>
                </a:solidFill>
              </a:rPr>
              <a:t>R</a:t>
            </a:r>
            <a:r>
              <a:rPr lang="en-US" baseline="-25000" dirty="0" err="1">
                <a:solidFill>
                  <a:srgbClr val="0000FF"/>
                </a:solidFill>
              </a:rPr>
              <a:t>in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Operační zesilovače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Invertující zesilovače – Část 1 - Vzorce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48613" y="542871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V+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48613" y="479352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V-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1475656" y="3614400"/>
            <a:ext cx="5112757" cy="2666030"/>
            <a:chOff x="1475656" y="3614400"/>
            <a:chExt cx="5112757" cy="2666030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5200" y="3614400"/>
              <a:ext cx="4583213" cy="26660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14" name="TextovéPole 13"/>
            <p:cNvSpPr txBox="1"/>
            <p:nvPr/>
          </p:nvSpPr>
          <p:spPr>
            <a:xfrm>
              <a:off x="3062788" y="510955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22k</a:t>
              </a: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4535808" y="4077072"/>
              <a:ext cx="6842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100k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475656" y="5132279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V1 = -1.3 V </a:t>
              </a:r>
            </a:p>
          </p:txBody>
        </p:sp>
      </p:grp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760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2540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2680</TotalTime>
  <Words>797</Words>
  <Application>Microsoft Office PowerPoint</Application>
  <PresentationFormat>Předvádění na obrazovce (4:3)</PresentationFormat>
  <Paragraphs>194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Anglicky v odborných předmětech "Support of teaching technical subjects in English“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231</cp:revision>
  <cp:lastPrinted>2025-04-14T10:14:32Z</cp:lastPrinted>
  <dcterms:created xsi:type="dcterms:W3CDTF">2011-08-12T09:23:29Z</dcterms:created>
  <dcterms:modified xsi:type="dcterms:W3CDTF">2025-04-14T10:17:36Z</dcterms:modified>
</cp:coreProperties>
</file>