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86" r:id="rId4"/>
    <p:sldId id="270" r:id="rId5"/>
    <p:sldId id="287" r:id="rId6"/>
    <p:sldId id="288" r:id="rId7"/>
    <p:sldId id="289" r:id="rId8"/>
    <p:sldId id="290" r:id="rId9"/>
    <p:sldId id="291" r:id="rId10"/>
    <p:sldId id="292" r:id="rId11"/>
    <p:sldId id="258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116" d="100"/>
          <a:sy n="116" d="100"/>
        </p:scale>
        <p:origin x="-7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5.2.2015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5.2.2015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E87500-338F-4FF9-B240-58FD5543459C}" type="slidenum">
              <a:rPr lang="cs-CZ" smtClean="0"/>
              <a:pPr eaLnBrk="1" hangingPunct="1"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B60202-5841-4D57-A49B-70061A72C6A1}" type="slidenum">
              <a:rPr lang="cs-CZ" smtClean="0"/>
              <a:pPr eaLnBrk="1" hangingPunct="1"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Inverting Amplifiers – Part 1 - Equations</a:t>
            </a:r>
            <a:endParaRPr lang="cs-CZ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Operational Amplifiers</a:t>
            </a:r>
            <a:endParaRPr lang="cs-CZ"/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bost">
    <p:bg>
      <p:bgPr>
        <a:gradFill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51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Inverting Amplifiers – Part 1 - Equations</a:t>
            </a:r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Amplifiers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Inverting Amplifiers – Part 1 - Equations</a:t>
            </a: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Operational Amplifiers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19.png"/><Relationship Id="rId5" Type="http://schemas.openxmlformats.org/officeDocument/2006/relationships/hyperlink" Target="http://www.thefreedictionary.com/" TargetMode="External"/><Relationship Id="rId4" Type="http://schemas.openxmlformats.org/officeDocument/2006/relationships/hyperlink" Target="http://www.wikipedi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6"/>
          <p:cNvSpPr txBox="1">
            <a:spLocks/>
          </p:cNvSpPr>
          <p:nvPr/>
        </p:nvSpPr>
        <p:spPr>
          <a:xfrm>
            <a:off x="1331641" y="260648"/>
            <a:ext cx="6480720" cy="1296143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  <a:reflection stA="63000" endPos="0" dir="5400000" sy="-100000" algn="bl" rotWithShape="0"/>
          </a:effectLst>
        </p:spPr>
        <p:txBody>
          <a:bodyPr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624736" cy="1012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D296F"/>
                </a:solidFill>
                <a:effectLst/>
              </a:rPr>
              <a:t>Anglicky v odborných předmětech</a:t>
            </a:r>
            <a:r>
              <a:rPr lang="cs-CZ" sz="3200" dirty="0" smtClean="0">
                <a:solidFill>
                  <a:srgbClr val="0D296F"/>
                </a:solidFill>
              </a:rPr>
              <a:t/>
            </a:r>
            <a:br>
              <a:rPr lang="cs-CZ" sz="3200" dirty="0" smtClean="0">
                <a:solidFill>
                  <a:srgbClr val="0D296F"/>
                </a:solidFill>
              </a:rPr>
            </a:br>
            <a:r>
              <a:rPr lang="cs-CZ" sz="2200" dirty="0" smtClean="0">
                <a:solidFill>
                  <a:srgbClr val="0D296F"/>
                </a:solidFill>
              </a:rPr>
              <a:t>"Support </a:t>
            </a:r>
            <a:r>
              <a:rPr lang="cs-CZ" sz="2200" dirty="0" err="1" smtClean="0">
                <a:solidFill>
                  <a:srgbClr val="0D296F"/>
                </a:solidFill>
              </a:rPr>
              <a:t>of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teaching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technical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subjects</a:t>
            </a:r>
            <a:r>
              <a:rPr lang="cs-CZ" sz="2200" dirty="0" smtClean="0">
                <a:solidFill>
                  <a:srgbClr val="0D296F"/>
                </a:solidFill>
              </a:rPr>
              <a:t> in </a:t>
            </a:r>
            <a:r>
              <a:rPr lang="cs-CZ" sz="2200" dirty="0" err="1" smtClean="0">
                <a:solidFill>
                  <a:srgbClr val="0D296F"/>
                </a:solidFill>
              </a:rPr>
              <a:t>English</a:t>
            </a:r>
            <a:r>
              <a:rPr lang="cs-CZ" sz="2200" dirty="0" smtClean="0">
                <a:solidFill>
                  <a:srgbClr val="0D296F"/>
                </a:solidFill>
              </a:rPr>
              <a:t>“</a:t>
            </a:r>
            <a:endParaRPr lang="cs-CZ" sz="2200" dirty="0">
              <a:solidFill>
                <a:srgbClr val="0D296F"/>
              </a:solidFill>
            </a:endParaRPr>
          </a:p>
        </p:txBody>
      </p:sp>
      <p:sp>
        <p:nvSpPr>
          <p:cNvPr id="4100" name="Podnadpis 6"/>
          <p:cNvSpPr>
            <a:spLocks noGrp="1"/>
          </p:cNvSpPr>
          <p:nvPr>
            <p:ph type="subTitle" idx="1"/>
          </p:nvPr>
        </p:nvSpPr>
        <p:spPr>
          <a:xfrm>
            <a:off x="827088" y="3213100"/>
            <a:ext cx="7772400" cy="201610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Tutorial</a:t>
            </a:r>
            <a:r>
              <a:rPr lang="cs-CZ" sz="1600" b="1" dirty="0" smtClean="0">
                <a:solidFill>
                  <a:srgbClr val="0D296F"/>
                </a:solidFill>
              </a:rPr>
              <a:t>:  </a:t>
            </a:r>
            <a:r>
              <a:rPr lang="cs-CZ" sz="1600" b="1" dirty="0" err="1">
                <a:solidFill>
                  <a:srgbClr val="0D296F"/>
                </a:solidFill>
              </a:rPr>
              <a:t>Mechanic</a:t>
            </a:r>
            <a:r>
              <a:rPr lang="cs-CZ" sz="1600" b="1" dirty="0">
                <a:solidFill>
                  <a:srgbClr val="0D296F"/>
                </a:solidFill>
              </a:rPr>
              <a:t> </a:t>
            </a:r>
            <a:r>
              <a:rPr lang="cs-CZ" sz="1600" b="1" dirty="0" smtClean="0">
                <a:solidFill>
                  <a:srgbClr val="0D296F"/>
                </a:solidFill>
              </a:rPr>
              <a:t>– </a:t>
            </a:r>
            <a:r>
              <a:rPr lang="cs-CZ" sz="1600" b="1" dirty="0" err="1" smtClean="0">
                <a:solidFill>
                  <a:srgbClr val="0D296F"/>
                </a:solidFill>
              </a:rPr>
              <a:t>electrician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Topic</a:t>
            </a:r>
            <a:r>
              <a:rPr lang="cs-CZ" sz="1600" b="1" dirty="0" smtClean="0">
                <a:solidFill>
                  <a:srgbClr val="0D296F"/>
                </a:solidFill>
              </a:rPr>
              <a:t>:</a:t>
            </a:r>
            <a:r>
              <a:rPr lang="cs-CZ" sz="1600" b="1" dirty="0">
                <a:solidFill>
                  <a:srgbClr val="0D296F"/>
                </a:solidFill>
              </a:rPr>
              <a:t> </a:t>
            </a:r>
            <a:r>
              <a:rPr lang="cs-CZ" sz="1600" b="1" dirty="0" err="1" smtClean="0">
                <a:solidFill>
                  <a:srgbClr val="0D296F"/>
                </a:solidFill>
              </a:rPr>
              <a:t>Electronics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rgbClr val="0D296F"/>
                </a:solidFill>
              </a:rPr>
              <a:t>           </a:t>
            </a:r>
            <a:r>
              <a:rPr lang="cs-CZ" sz="1600" b="1" dirty="0" err="1" smtClean="0">
                <a:solidFill>
                  <a:srgbClr val="0D296F"/>
                </a:solidFill>
              </a:rPr>
              <a:t>II.class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rgbClr val="0D296F"/>
                </a:solidFill>
              </a:rPr>
              <a:t>           </a:t>
            </a:r>
            <a:r>
              <a:rPr lang="cs-CZ" sz="1600" b="1" dirty="0" err="1" smtClean="0">
                <a:solidFill>
                  <a:srgbClr val="0D296F"/>
                </a:solidFill>
              </a:rPr>
              <a:t>Operational</a:t>
            </a:r>
            <a:r>
              <a:rPr lang="cs-CZ" sz="1600" b="1" dirty="0" smtClean="0">
                <a:solidFill>
                  <a:srgbClr val="0D296F"/>
                </a:solidFill>
              </a:rPr>
              <a:t> </a:t>
            </a:r>
            <a:r>
              <a:rPr lang="cs-CZ" sz="1600" b="1" dirty="0" err="1" smtClean="0">
                <a:solidFill>
                  <a:srgbClr val="0D296F"/>
                </a:solidFill>
              </a:rPr>
              <a:t>Amplifiers</a:t>
            </a:r>
            <a:r>
              <a:rPr lang="cs-CZ" sz="1600" b="1" dirty="0" smtClean="0">
                <a:solidFill>
                  <a:srgbClr val="0D296F"/>
                </a:solidFill>
              </a:rPr>
              <a:t>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 </a:t>
            </a:r>
            <a:r>
              <a:rPr lang="cs-CZ" sz="1600" b="1" dirty="0" smtClean="0">
                <a:solidFill>
                  <a:srgbClr val="0D296F"/>
                </a:solidFill>
              </a:rPr>
              <a:t>          </a:t>
            </a:r>
            <a:r>
              <a:rPr lang="cs-CZ" sz="1600" b="1" dirty="0" err="1" smtClean="0">
                <a:solidFill>
                  <a:srgbClr val="0D296F"/>
                </a:solidFill>
              </a:rPr>
              <a:t>Inverting</a:t>
            </a:r>
            <a:r>
              <a:rPr lang="cs-CZ" sz="1600" b="1" dirty="0" smtClean="0">
                <a:solidFill>
                  <a:srgbClr val="0D296F"/>
                </a:solidFill>
              </a:rPr>
              <a:t> </a:t>
            </a:r>
            <a:r>
              <a:rPr lang="cs-CZ" sz="1600" b="1" dirty="0" err="1" smtClean="0">
                <a:solidFill>
                  <a:srgbClr val="0D296F"/>
                </a:solidFill>
              </a:rPr>
              <a:t>Amplifiers</a:t>
            </a:r>
            <a:r>
              <a:rPr lang="cs-CZ" sz="1600" b="1" dirty="0" smtClean="0">
                <a:solidFill>
                  <a:srgbClr val="0D296F"/>
                </a:solidFill>
              </a:rPr>
              <a:t> – Part 1 - </a:t>
            </a:r>
            <a:r>
              <a:rPr lang="cs-CZ" sz="1600" b="1" dirty="0" err="1" smtClean="0">
                <a:solidFill>
                  <a:srgbClr val="0D296F"/>
                </a:solidFill>
              </a:rPr>
              <a:t>Equations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rgbClr val="0D296F"/>
                </a:solidFill>
              </a:rPr>
              <a:t>		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Prepared</a:t>
            </a:r>
            <a:r>
              <a:rPr lang="cs-CZ" sz="1600" b="1" dirty="0" smtClean="0">
                <a:solidFill>
                  <a:srgbClr val="0D296F"/>
                </a:solidFill>
              </a:rPr>
              <a:t> by: Ing. Jaroslav </a:t>
            </a:r>
            <a:r>
              <a:rPr lang="cs-CZ" sz="1600" b="1" dirty="0" smtClean="0">
                <a:solidFill>
                  <a:srgbClr val="0D296F"/>
                </a:solidFill>
              </a:rPr>
              <a:t>Bernkopf</a:t>
            </a:r>
          </a:p>
          <a:p>
            <a:pPr marR="0" algn="l" eaLnBrk="1" hangingPunct="1">
              <a:lnSpc>
                <a:spcPct val="80000"/>
              </a:lnSpc>
            </a:pPr>
            <a:endParaRPr lang="cs-CZ" sz="1600" b="1" dirty="0">
              <a:solidFill>
                <a:srgbClr val="0D296F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cs-CZ" sz="1600" b="1">
                <a:solidFill>
                  <a:srgbClr val="0D296F"/>
                </a:solidFill>
              </a:rPr>
              <a:t>AVOP-ELEKTRO-Ber-002</a:t>
            </a:r>
            <a:endParaRPr lang="cs-CZ" sz="1600" b="1" dirty="0" smtClean="0">
              <a:solidFill>
                <a:srgbClr val="0D296F"/>
              </a:solidFill>
            </a:endParaRPr>
          </a:p>
        </p:txBody>
      </p:sp>
      <p:pic>
        <p:nvPicPr>
          <p:cNvPr id="4101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9425"/>
            <a:ext cx="58356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Obdélník 5"/>
          <p:cNvSpPr>
            <a:spLocks noChangeArrowheads="1"/>
          </p:cNvSpPr>
          <p:nvPr/>
        </p:nvSpPr>
        <p:spPr bwMode="auto">
          <a:xfrm>
            <a:off x="395288" y="5876925"/>
            <a:ext cx="7848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Projekt Anglicky v odborných předmětech, CZ.1.07/1.3.09/04.0002</a:t>
            </a:r>
          </a:p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je spolufinancován Evropským sociálním fondem a státním rozpočtem České republiky.</a:t>
            </a:r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23528" y="5373216"/>
            <a:ext cx="5080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ovéPole 7"/>
              <p:cNvSpPr txBox="1">
                <a:spLocks noChangeArrowheads="1"/>
              </p:cNvSpPr>
              <p:nvPr/>
            </p:nvSpPr>
            <p:spPr bwMode="auto">
              <a:xfrm>
                <a:off x="611188" y="765175"/>
                <a:ext cx="8425307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smtClean="0">
                    <a:solidFill>
                      <a:srgbClr val="0000FF"/>
                    </a:solidFill>
                  </a:rPr>
                  <a:t>Solution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𝑅𝑖𝑛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="0" smtClean="0">
                  <a:solidFill>
                    <a:srgbClr val="0000FF"/>
                  </a:solidFill>
                  <a:latin typeface="Arial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𝑅𝑖𝑛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=22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𝑘</m:t>
                      </m:r>
                    </m:oMath>
                  </m:oMathPara>
                </a14:m>
                <a:endParaRPr lang="en-US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endParaRPr lang="en-US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r>
                  <a:rPr lang="en-US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 input resistance Rin is equal to 22 kΩ.</a:t>
                </a:r>
                <a:endParaRPr lang="en-US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24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765175"/>
                <a:ext cx="8425307" cy="147732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79" t="-2066" b="-57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1 - Equations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1475656" y="3614400"/>
            <a:ext cx="5112757" cy="2666030"/>
            <a:chOff x="1475656" y="3614400"/>
            <a:chExt cx="5112757" cy="266603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200" y="3614400"/>
              <a:ext cx="4583213" cy="2666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18" name="TextovéPole 17"/>
            <p:cNvSpPr txBox="1"/>
            <p:nvPr/>
          </p:nvSpPr>
          <p:spPr>
            <a:xfrm>
              <a:off x="3062788" y="510955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22k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535808" y="4077072"/>
              <a:ext cx="684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100k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475656" y="513227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V1 = -1.3 V 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467544" y="4597241"/>
            <a:ext cx="1800200" cy="369332"/>
            <a:chOff x="467544" y="4911133"/>
            <a:chExt cx="1800200" cy="369332"/>
          </a:xfrm>
        </p:grpSpPr>
        <p:cxnSp>
          <p:nvCxnSpPr>
            <p:cNvPr id="13" name="Přímá spojnice se šipkou 12"/>
            <p:cNvCxnSpPr/>
            <p:nvPr/>
          </p:nvCxnSpPr>
          <p:spPr>
            <a:xfrm>
              <a:off x="1619672" y="5107471"/>
              <a:ext cx="64807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467544" y="4911133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>
                  <a:solidFill>
                    <a:srgbClr val="0000FF"/>
                  </a:solidFill>
                </a:rPr>
                <a:t>Rin</a:t>
              </a:r>
              <a:r>
                <a:rPr lang="cs-CZ" dirty="0" smtClean="0">
                  <a:solidFill>
                    <a:srgbClr val="0000FF"/>
                  </a:solidFill>
                </a:rPr>
                <a:t> = 22k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796136" y="531694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V2 = +5.91 V </a:t>
            </a:r>
            <a:endParaRPr lang="cs-CZ" dirty="0">
              <a:solidFill>
                <a:srgbClr val="0000FF"/>
              </a:solidFill>
            </a:endParaRPr>
          </a:p>
        </p:txBody>
      </p:sp>
      <p:pic>
        <p:nvPicPr>
          <p:cNvPr id="2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539552" y="5517232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5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1 - Equations</a:t>
            </a:r>
            <a:endParaRPr lang="cs-CZ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 bwMode="auto">
          <a:xfrm>
            <a:off x="612000" y="766800"/>
            <a:ext cx="8229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References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>
                <a:hlinkClick r:id="rId4"/>
              </a:rPr>
              <a:t>http://www.wikipedia.com</a:t>
            </a:r>
            <a:endParaRPr lang="cs-CZ" sz="1400" dirty="0" smtClean="0"/>
          </a:p>
          <a:p>
            <a:pPr eaLnBrk="1" hangingPunct="1"/>
            <a:r>
              <a:rPr lang="en-US" sz="1400" dirty="0" smtClean="0">
                <a:hlinkClick r:id="rId5"/>
              </a:rPr>
              <a:t>http</a:t>
            </a:r>
            <a:r>
              <a:rPr lang="en-US" sz="1400" smtClean="0">
                <a:hlinkClick r:id="rId5"/>
              </a:rPr>
              <a:t>://www.thefreedictionary.com</a:t>
            </a:r>
            <a:endParaRPr lang="en-US" sz="14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539552" y="5445224"/>
            <a:ext cx="508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Definition</a:t>
            </a:r>
            <a:r>
              <a:rPr lang="en-US" b="1" dirty="0" smtClean="0"/>
              <a:t>:</a:t>
            </a:r>
            <a:endParaRPr lang="cs-CZ" b="1" dirty="0" smtClean="0"/>
          </a:p>
          <a:p>
            <a:pPr eaLnBrk="1" hangingPunct="1"/>
            <a:endParaRPr lang="en-US" b="1" dirty="0"/>
          </a:p>
          <a:p>
            <a:pPr eaLnBrk="1" hangingPunct="1"/>
            <a:r>
              <a:rPr lang="en-US" dirty="0"/>
              <a:t>An inverting amplifier is a circuit, which increases a voltage </a:t>
            </a:r>
            <a:endParaRPr lang="cs-CZ" dirty="0" smtClean="0"/>
          </a:p>
          <a:p>
            <a:pPr eaLnBrk="1" hangingPunct="1"/>
            <a:r>
              <a:rPr lang="en-US" dirty="0" smtClean="0"/>
              <a:t>while </a:t>
            </a:r>
            <a:r>
              <a:rPr lang="en-US" dirty="0"/>
              <a:t>inverting its polarity</a:t>
            </a:r>
            <a:r>
              <a:rPr lang="en-US" dirty="0" smtClean="0"/>
              <a:t>.</a:t>
            </a:r>
            <a:endParaRPr lang="cs-CZ" dirty="0" smtClean="0"/>
          </a:p>
          <a:p>
            <a:pPr eaLnBrk="1" hangingPunct="1"/>
            <a:endParaRPr lang="cs-CZ" dirty="0"/>
          </a:p>
          <a:p>
            <a:pPr eaLnBrk="1" hangingPunct="1"/>
            <a:r>
              <a:rPr lang="cs-CZ" b="1" dirty="0" err="1" smtClean="0">
                <a:solidFill>
                  <a:srgbClr val="0000FF"/>
                </a:solidFill>
              </a:rPr>
              <a:t>See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the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example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</a:rPr>
              <a:t>in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smtClean="0">
                <a:solidFill>
                  <a:srgbClr val="0000FF"/>
                </a:solidFill>
              </a:rPr>
              <a:t> figure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below</a:t>
            </a:r>
            <a:r>
              <a:rPr lang="cs-CZ" dirty="0" smtClean="0">
                <a:solidFill>
                  <a:srgbClr val="0000FF"/>
                </a:solidFill>
              </a:rPr>
              <a:t>: 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input </a:t>
            </a:r>
            <a:r>
              <a:rPr lang="cs-CZ" dirty="0" err="1" smtClean="0">
                <a:solidFill>
                  <a:srgbClr val="0000FF"/>
                </a:solidFill>
              </a:rPr>
              <a:t>voltage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only</a:t>
            </a:r>
            <a:r>
              <a:rPr lang="cs-CZ" dirty="0" smtClean="0">
                <a:solidFill>
                  <a:srgbClr val="0000FF"/>
                </a:solidFill>
              </a:rPr>
              <a:t> 1 V, </a:t>
            </a:r>
            <a:r>
              <a:rPr lang="cs-CZ" dirty="0" err="1" smtClean="0">
                <a:solidFill>
                  <a:srgbClr val="0000FF"/>
                </a:solidFill>
              </a:rPr>
              <a:t>while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output </a:t>
            </a:r>
            <a:r>
              <a:rPr lang="cs-CZ" dirty="0" err="1" smtClean="0">
                <a:solidFill>
                  <a:srgbClr val="0000FF"/>
                </a:solidFill>
              </a:rPr>
              <a:t>voltage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10 V.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input </a:t>
            </a:r>
            <a:r>
              <a:rPr lang="cs-CZ" dirty="0" err="1" smtClean="0">
                <a:solidFill>
                  <a:srgbClr val="0000FF"/>
                </a:solidFill>
              </a:rPr>
              <a:t>voltage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positive, </a:t>
            </a:r>
            <a:r>
              <a:rPr lang="cs-CZ" dirty="0" err="1" smtClean="0">
                <a:solidFill>
                  <a:srgbClr val="0000FF"/>
                </a:solidFill>
              </a:rPr>
              <a:t>while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output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negative.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cs-CZ" dirty="0" smtClean="0">
              <a:solidFill>
                <a:srgbClr val="0000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1 - Equations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891914" y="3614400"/>
            <a:ext cx="4696499" cy="2666030"/>
            <a:chOff x="1891914" y="3614400"/>
            <a:chExt cx="4696499" cy="266603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200" y="3614400"/>
              <a:ext cx="4583213" cy="2666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5" name="TextovéPole 4"/>
            <p:cNvSpPr txBox="1"/>
            <p:nvPr/>
          </p:nvSpPr>
          <p:spPr>
            <a:xfrm>
              <a:off x="1891914" y="5217409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+1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796325" y="5369809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FF"/>
                  </a:solidFill>
                </a:rPr>
                <a:t>-</a:t>
              </a:r>
              <a:r>
                <a:rPr lang="cs-CZ" dirty="0" smtClean="0">
                  <a:solidFill>
                    <a:srgbClr val="0000FF"/>
                  </a:solidFill>
                </a:rPr>
                <a:t>10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pic>
        <p:nvPicPr>
          <p:cNvPr id="1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467544" y="5805264"/>
            <a:ext cx="508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4270232" y="4199397"/>
            <a:ext cx="4523715" cy="2195223"/>
            <a:chOff x="4270232" y="4199397"/>
            <a:chExt cx="4523715" cy="2195223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350" y="4199397"/>
              <a:ext cx="4414597" cy="2195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21" name="TextovéPole 20"/>
            <p:cNvSpPr txBox="1"/>
            <p:nvPr/>
          </p:nvSpPr>
          <p:spPr>
            <a:xfrm>
              <a:off x="4270232" y="5519323"/>
              <a:ext cx="762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FF"/>
                  </a:solidFill>
                </a:rPr>
                <a:t>-</a:t>
              </a:r>
              <a:r>
                <a:rPr lang="cs-CZ" dirty="0" smtClean="0">
                  <a:solidFill>
                    <a:srgbClr val="0000FF"/>
                  </a:solidFill>
                </a:rPr>
                <a:t>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7956376" y="5644810"/>
              <a:ext cx="837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+10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/>
              <a:t>Description: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output polarity of an inverting amplifier is reversed as compared to its input.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the input voltage is positive, the output voltage is negative, and vice versa.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1 - Equations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323527" y="2601929"/>
            <a:ext cx="4523715" cy="2195223"/>
            <a:chOff x="1891914" y="3614400"/>
            <a:chExt cx="4696499" cy="266603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200" y="3614400"/>
              <a:ext cx="4583213" cy="2666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9" name="TextovéPole 8"/>
            <p:cNvSpPr txBox="1"/>
            <p:nvPr/>
          </p:nvSpPr>
          <p:spPr>
            <a:xfrm>
              <a:off x="1891914" y="5217409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+1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796325" y="5369809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FF"/>
                  </a:solidFill>
                </a:rPr>
                <a:t>-</a:t>
              </a:r>
              <a:r>
                <a:rPr lang="cs-CZ" dirty="0" smtClean="0">
                  <a:solidFill>
                    <a:srgbClr val="0000FF"/>
                  </a:solidFill>
                </a:rPr>
                <a:t>10 V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323527" y="4869160"/>
            <a:ext cx="38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Input positive, output negative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82751" y="3699540"/>
            <a:ext cx="38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rgbClr val="0000FF"/>
                </a:solidFill>
              </a:rPr>
              <a:t>Input negative, output </a:t>
            </a:r>
            <a:r>
              <a:rPr lang="cs-CZ" dirty="0">
                <a:solidFill>
                  <a:srgbClr val="0000FF"/>
                </a:solidFill>
              </a:rPr>
              <a:t>positive</a:t>
            </a:r>
          </a:p>
        </p:txBody>
      </p:sp>
      <p:cxnSp>
        <p:nvCxnSpPr>
          <p:cNvPr id="24" name="Přímá spojnice se šipkou 23"/>
          <p:cNvCxnSpPr/>
          <p:nvPr/>
        </p:nvCxnSpPr>
        <p:spPr>
          <a:xfrm flipH="1" flipV="1">
            <a:off x="755576" y="4351452"/>
            <a:ext cx="504056" cy="445700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3059832" y="4351452"/>
            <a:ext cx="1024463" cy="51770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4882751" y="4073910"/>
            <a:ext cx="1489449" cy="108328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8172400" y="4199397"/>
            <a:ext cx="72008" cy="109761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23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467544" y="580526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2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ovéPole 7"/>
              <p:cNvSpPr txBox="1">
                <a:spLocks noChangeArrowheads="1"/>
              </p:cNvSpPr>
              <p:nvPr/>
            </p:nvSpPr>
            <p:spPr bwMode="auto">
              <a:xfrm>
                <a:off x="611188" y="765175"/>
                <a:ext cx="8281987" cy="2997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Voltage Gain</a:t>
                </a:r>
              </a:p>
              <a:p>
                <a:pPr eaLnBrk="1" hangingPunct="1"/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The equation for the voltage gain is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𝑨</m:t>
                      </m:r>
                      <m:r>
                        <a:rPr lang="en-US" sz="2400" b="1" i="1" baseline="-25000">
                          <a:latin typeface="Cambria Math"/>
                        </a:rPr>
                        <m:t>𝒗</m:t>
                      </m:r>
                      <m:r>
                        <a:rPr lang="en-US" sz="2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𝑹</m:t>
                          </m:r>
                          <m:r>
                            <a:rPr lang="en-US" sz="2400" b="1" i="1" baseline="-2500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𝑹</m:t>
                          </m:r>
                          <m:r>
                            <a:rPr lang="en-US" sz="2400" b="1" i="1" baseline="-25000"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r>
                  <a:rPr lang="cs-CZ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equation</a:t>
                </a:r>
                <a:r>
                  <a:rPr lang="cs-CZ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says </a:t>
                </a: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 gain is negative because the amplifier is inverting</a:t>
                </a: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 higher the resistance R2, the higher the gain</a:t>
                </a: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 higher the resistance </a:t>
                </a:r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R1, </a:t>
                </a:r>
                <a:r>
                  <a:rPr lang="en-US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 </a:t>
                </a:r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lower the </a:t>
                </a:r>
                <a:r>
                  <a:rPr lang="en-US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gain</a:t>
                </a:r>
              </a:p>
              <a:p>
                <a:pPr eaLnBrk="1" hangingPunct="1"/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24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765175"/>
                <a:ext cx="8281987" cy="299735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89" t="-10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00" y="3614400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1 - Equations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395536" y="580526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ovéPole 7"/>
              <p:cNvSpPr txBox="1">
                <a:spLocks noChangeArrowheads="1"/>
              </p:cNvSpPr>
              <p:nvPr/>
            </p:nvSpPr>
            <p:spPr bwMode="auto">
              <a:xfrm>
                <a:off x="611189" y="765175"/>
                <a:ext cx="2376636" cy="1956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cs-CZ" b="1" dirty="0" err="1" smtClean="0"/>
                  <a:t>Voltage</a:t>
                </a:r>
                <a:r>
                  <a:rPr lang="cs-CZ" b="1" dirty="0" smtClean="0"/>
                  <a:t> </a:t>
                </a:r>
                <a:r>
                  <a:rPr lang="cs-CZ" b="1" dirty="0" err="1" smtClean="0"/>
                  <a:t>Gain</a:t>
                </a:r>
                <a:endParaRPr lang="cs-CZ" b="1" dirty="0" smtClean="0"/>
              </a:p>
              <a:p>
                <a:pPr eaLnBrk="1" hangingPunct="1"/>
                <a:endParaRPr lang="en-US" b="1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𝐴</m:t>
                      </m:r>
                      <m:r>
                        <a:rPr lang="en-US" sz="3600" i="1" baseline="-25000">
                          <a:latin typeface="Cambria Math"/>
                        </a:rPr>
                        <m:t>𝑣</m:t>
                      </m:r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𝑅</m:t>
                          </m:r>
                          <m:r>
                            <a:rPr lang="en-US" sz="3600" i="1" baseline="-2500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𝑅</m:t>
                          </m:r>
                          <m:r>
                            <a:rPr lang="en-US" sz="3600" i="1" baseline="-250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3600" dirty="0" smtClean="0"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endParaRPr lang="en-US" dirty="0"/>
              </a:p>
            </p:txBody>
          </p:sp>
        </mc:Choice>
        <mc:Fallback xmlns="">
          <p:sp>
            <p:nvSpPr>
              <p:cNvPr id="5124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9" y="765175"/>
                <a:ext cx="2376636" cy="195688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051" t="-1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00" y="3614400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1 - Equations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Amplifiers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75855" y="1052736"/>
            <a:ext cx="565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R2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on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top, </a:t>
            </a:r>
            <a:r>
              <a:rPr lang="cs-CZ" dirty="0" err="1" smtClean="0">
                <a:solidFill>
                  <a:srgbClr val="0000FF"/>
                </a:solidFill>
              </a:rPr>
              <a:t>therefore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	„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higher</a:t>
            </a:r>
            <a:r>
              <a:rPr lang="cs-CZ" dirty="0" smtClean="0">
                <a:solidFill>
                  <a:srgbClr val="0000FF"/>
                </a:solidFill>
              </a:rPr>
              <a:t> ...,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higher</a:t>
            </a:r>
            <a:r>
              <a:rPr lang="cs-CZ" dirty="0" smtClean="0">
                <a:solidFill>
                  <a:srgbClr val="0000FF"/>
                </a:solidFill>
              </a:rPr>
              <a:t> ...“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75855" y="2420888"/>
            <a:ext cx="576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R1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on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bottom</a:t>
            </a:r>
            <a:r>
              <a:rPr lang="cs-CZ" dirty="0" smtClean="0">
                <a:solidFill>
                  <a:srgbClr val="0000FF"/>
                </a:solidFill>
              </a:rPr>
              <a:t>, </a:t>
            </a:r>
            <a:r>
              <a:rPr lang="cs-CZ" dirty="0" err="1" smtClean="0">
                <a:solidFill>
                  <a:srgbClr val="0000FF"/>
                </a:solidFill>
              </a:rPr>
              <a:t>therefore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mtClean="0">
                <a:solidFill>
                  <a:srgbClr val="0000FF"/>
                </a:solidFill>
              </a:rPr>
              <a:t>	„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higher</a:t>
            </a:r>
            <a:r>
              <a:rPr lang="cs-CZ" dirty="0" smtClean="0">
                <a:solidFill>
                  <a:srgbClr val="0000FF"/>
                </a:solidFill>
              </a:rPr>
              <a:t> ...,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lower</a:t>
            </a:r>
            <a:r>
              <a:rPr lang="cs-CZ" dirty="0" smtClean="0">
                <a:solidFill>
                  <a:srgbClr val="0000FF"/>
                </a:solidFill>
              </a:rPr>
              <a:t>...“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6" name="Přímá spojnice se šipkou 5"/>
          <p:cNvCxnSpPr>
            <a:stCxn id="2" idx="1"/>
          </p:cNvCxnSpPr>
          <p:nvPr/>
        </p:nvCxnSpPr>
        <p:spPr>
          <a:xfrm flipH="1">
            <a:off x="2699793" y="1375902"/>
            <a:ext cx="576062" cy="18089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8" idx="1"/>
          </p:cNvCxnSpPr>
          <p:nvPr/>
        </p:nvCxnSpPr>
        <p:spPr>
          <a:xfrm flipH="1" flipV="1">
            <a:off x="2699793" y="2276872"/>
            <a:ext cx="576062" cy="46718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1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395536" y="580526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1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9" y="765175"/>
            <a:ext cx="831532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/>
              <a:t>Virtual Ground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dirty="0" smtClean="0"/>
              <a:t>We call the node between R1,  R2, and V- „Virtual ground“.</a:t>
            </a:r>
          </a:p>
          <a:p>
            <a:pPr eaLnBrk="1" hangingPunct="1"/>
            <a:r>
              <a:rPr lang="en-US" dirty="0" smtClean="0"/>
              <a:t>It keeps its ground potential without being directly connected to the ground.</a:t>
            </a:r>
            <a:endParaRPr lang="cs-CZ" dirty="0" smtClean="0"/>
          </a:p>
          <a:p>
            <a:pPr eaLnBrk="1" hangingPunct="1"/>
            <a:r>
              <a:rPr lang="en-US" dirty="0"/>
              <a:t>The negative feedback ensures that the voltage difference between the inputs V+ and V- is zero.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 err="1" smtClean="0">
                <a:solidFill>
                  <a:srgbClr val="0000FF"/>
                </a:solidFill>
              </a:rPr>
              <a:t>There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no </a:t>
            </a:r>
            <a:r>
              <a:rPr lang="cs-CZ" dirty="0" err="1" smtClean="0">
                <a:solidFill>
                  <a:srgbClr val="0000FF"/>
                </a:solidFill>
              </a:rPr>
              <a:t>voltage</a:t>
            </a:r>
            <a:r>
              <a:rPr lang="cs-CZ" dirty="0" smtClean="0">
                <a:solidFill>
                  <a:srgbClr val="0000FF"/>
                </a:solidFill>
              </a:rPr>
              <a:t>, no </a:t>
            </a:r>
            <a:r>
              <a:rPr lang="cs-CZ" dirty="0" err="1" smtClean="0">
                <a:solidFill>
                  <a:srgbClr val="0000FF"/>
                </a:solidFill>
              </a:rPr>
              <a:t>signal</a:t>
            </a:r>
            <a:r>
              <a:rPr lang="cs-CZ" dirty="0" smtClean="0">
                <a:solidFill>
                  <a:srgbClr val="0000FF"/>
                </a:solidFill>
              </a:rPr>
              <a:t> in </a:t>
            </a:r>
            <a:r>
              <a:rPr lang="cs-CZ" dirty="0" err="1" smtClean="0">
                <a:solidFill>
                  <a:srgbClr val="0000FF"/>
                </a:solidFill>
              </a:rPr>
              <a:t>this</a:t>
            </a:r>
            <a:r>
              <a:rPr lang="cs-CZ" dirty="0" smtClean="0">
                <a:solidFill>
                  <a:srgbClr val="0000FF"/>
                </a:solidFill>
              </a:rPr>
              <a:t> node.</a:t>
            </a:r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00" y="3614400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1 - Equations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48613" y="542871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48613" y="479352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V-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05200" y="3717032"/>
            <a:ext cx="16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ground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3059832" y="4221088"/>
            <a:ext cx="648072" cy="726327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pic>
        <p:nvPicPr>
          <p:cNvPr id="13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95536" y="558924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ovéPole 7"/>
              <p:cNvSpPr txBox="1">
                <a:spLocks noChangeArrowheads="1"/>
              </p:cNvSpPr>
              <p:nvPr/>
            </p:nvSpPr>
            <p:spPr bwMode="auto">
              <a:xfrm>
                <a:off x="611188" y="765175"/>
                <a:ext cx="8425307" cy="2480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cs-CZ" b="1" dirty="0" smtClean="0"/>
                  <a:t>Input </a:t>
                </a:r>
                <a:r>
                  <a:rPr lang="cs-CZ" b="1" dirty="0" err="1" smtClean="0"/>
                  <a:t>Resistance</a:t>
                </a:r>
                <a:endParaRPr lang="cs-CZ" b="1" dirty="0" smtClean="0"/>
              </a:p>
              <a:p>
                <a:pPr eaLnBrk="1" hangingPunct="1"/>
                <a:endParaRPr lang="cs-CZ" b="1" dirty="0" smtClean="0"/>
              </a:p>
              <a:p>
                <a:pPr eaLnBrk="1" hangingPunct="1"/>
                <a:r>
                  <a:rPr lang="cs-CZ" dirty="0" err="1" smtClean="0"/>
                  <a:t>The</a:t>
                </a:r>
                <a:r>
                  <a:rPr lang="cs-CZ" dirty="0" smtClean="0"/>
                  <a:t> input </a:t>
                </a:r>
                <a:r>
                  <a:rPr lang="cs-CZ" dirty="0" err="1" smtClean="0"/>
                  <a:t>resistance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Rin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of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an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inverting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amplifier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is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equal</a:t>
                </a:r>
                <a:r>
                  <a:rPr lang="cs-CZ" dirty="0" smtClean="0"/>
                  <a:t> to </a:t>
                </a:r>
                <a:r>
                  <a:rPr lang="cs-CZ" dirty="0" err="1" smtClean="0"/>
                  <a:t>the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resistance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of</a:t>
                </a:r>
                <a:r>
                  <a:rPr lang="cs-CZ" dirty="0" smtClean="0"/>
                  <a:t> R1: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latin typeface="Cambria Math"/>
                        </a:rPr>
                        <m:t>𝑅</m:t>
                      </m:r>
                      <m:r>
                        <a:rPr lang="cs-CZ" sz="3600" b="0" i="1" baseline="-25000" smtClean="0">
                          <a:latin typeface="Cambria Math"/>
                        </a:rPr>
                        <m:t>𝑖𝑛</m:t>
                      </m:r>
                      <m:r>
                        <a:rPr lang="cs-CZ" sz="3600" b="0" i="1" smtClean="0">
                          <a:latin typeface="Cambria Math"/>
                        </a:rPr>
                        <m:t>=</m:t>
                      </m:r>
                      <m:r>
                        <a:rPr lang="cs-CZ" sz="3600" b="0" i="1" smtClean="0">
                          <a:latin typeface="Cambria Math"/>
                        </a:rPr>
                        <m:t>𝑅</m:t>
                      </m:r>
                      <m:r>
                        <a:rPr lang="cs-CZ" sz="3600" b="0" i="1" baseline="-2500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sz="3600" baseline="-25000" dirty="0" smtClean="0"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endParaRPr lang="cs-CZ" baseline="-25000" dirty="0" smtClean="0"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r>
                  <a:rPr lang="cs-CZ" b="1" dirty="0" err="1" smtClean="0">
                    <a:solidFill>
                      <a:srgbClr val="0000FF"/>
                    </a:solidFill>
                  </a:rPr>
                  <a:t>Example</a:t>
                </a:r>
                <a:endParaRPr lang="cs-CZ" b="1" dirty="0" smtClean="0">
                  <a:solidFill>
                    <a:srgbClr val="0000FF"/>
                  </a:solidFill>
                </a:endParaRPr>
              </a:p>
              <a:p>
                <a:pPr eaLnBrk="1" hangingPunct="1"/>
                <a:endParaRPr lang="cs-CZ" dirty="0" smtClean="0"/>
              </a:p>
              <a:p>
                <a:pPr eaLnBrk="1" hangingPunct="1"/>
                <a:r>
                  <a:rPr lang="cs-CZ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If</a:t>
                </a:r>
                <a:r>
                  <a:rPr lang="cs-CZ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R1 </a:t>
                </a:r>
                <a:r>
                  <a:rPr lang="cs-CZ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is</a:t>
                </a:r>
                <a:r>
                  <a:rPr lang="cs-CZ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10k, </a:t>
                </a:r>
                <a:r>
                  <a:rPr lang="cs-CZ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input </a:t>
                </a:r>
                <a:r>
                  <a:rPr lang="cs-CZ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resistance</a:t>
                </a:r>
                <a:r>
                  <a:rPr lang="cs-CZ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Rin</a:t>
                </a:r>
                <a:r>
                  <a:rPr lang="cs-CZ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cs-CZ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amplifier</a:t>
                </a:r>
                <a:r>
                  <a:rPr lang="cs-CZ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is</a:t>
                </a:r>
                <a:r>
                  <a:rPr lang="cs-CZ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10k.</a:t>
                </a:r>
                <a:endParaRPr lang="en-US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24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765175"/>
                <a:ext cx="8425307" cy="248023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79" t="-1232" b="-32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00" y="3614400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1 - Equations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48613" y="542871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48613" y="479352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V-</a:t>
            </a:r>
            <a:endParaRPr lang="cs-CZ" sz="14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971600" y="4922805"/>
            <a:ext cx="1296144" cy="369332"/>
            <a:chOff x="971600" y="4922805"/>
            <a:chExt cx="1296144" cy="369332"/>
          </a:xfrm>
        </p:grpSpPr>
        <p:cxnSp>
          <p:nvCxnSpPr>
            <p:cNvPr id="11" name="Přímá spojnice se šipkou 10"/>
            <p:cNvCxnSpPr/>
            <p:nvPr/>
          </p:nvCxnSpPr>
          <p:spPr>
            <a:xfrm>
              <a:off x="1619672" y="5107471"/>
              <a:ext cx="64807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971600" y="492280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>
                  <a:solidFill>
                    <a:srgbClr val="0000FF"/>
                  </a:solidFill>
                </a:rPr>
                <a:t>Rin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3062788" y="510955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10k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pic>
        <p:nvPicPr>
          <p:cNvPr id="13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467544" y="573325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2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Task</a:t>
            </a:r>
          </a:p>
          <a:p>
            <a:pPr eaLnBrk="1" hangingPunct="1"/>
            <a:endParaRPr lang="en-US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See the figure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below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Given the values of R1, R2, and V1, determine</a:t>
            </a:r>
          </a:p>
          <a:p>
            <a:pPr marL="541338" indent="-274638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polarity and the value of the output voltage V2</a:t>
            </a:r>
          </a:p>
          <a:p>
            <a:pPr marL="541338" indent="-274638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input resistance </a:t>
            </a:r>
            <a:r>
              <a:rPr lang="en-US" dirty="0" err="1" smtClean="0">
                <a:solidFill>
                  <a:srgbClr val="0000FF"/>
                </a:solidFill>
              </a:rPr>
              <a:t>Rin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1 - Equations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48613" y="542871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48613" y="479352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V-</a:t>
            </a:r>
            <a:endParaRPr lang="cs-CZ" sz="14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1475656" y="3614400"/>
            <a:ext cx="5112757" cy="2666030"/>
            <a:chOff x="1475656" y="3614400"/>
            <a:chExt cx="5112757" cy="266603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200" y="3614400"/>
              <a:ext cx="4583213" cy="2666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14" name="TextovéPole 13"/>
            <p:cNvSpPr txBox="1"/>
            <p:nvPr/>
          </p:nvSpPr>
          <p:spPr>
            <a:xfrm>
              <a:off x="3062788" y="510955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22k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535808" y="4077072"/>
              <a:ext cx="684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100k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1475656" y="513227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V1 = -1.3 V 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868333" y="531694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V2 = ?</a:t>
            </a:r>
            <a:endParaRPr lang="cs-CZ" dirty="0">
              <a:solidFill>
                <a:srgbClr val="0000FF"/>
              </a:solidFill>
            </a:endParaRPr>
          </a:p>
        </p:txBody>
      </p:sp>
      <p:pic>
        <p:nvPicPr>
          <p:cNvPr id="1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467544" y="580526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ovéPole 7"/>
              <p:cNvSpPr txBox="1">
                <a:spLocks noChangeArrowheads="1"/>
              </p:cNvSpPr>
              <p:nvPr/>
            </p:nvSpPr>
            <p:spPr bwMode="auto">
              <a:xfrm>
                <a:off x="611188" y="765175"/>
                <a:ext cx="8425307" cy="251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smtClean="0">
                    <a:solidFill>
                      <a:srgbClr val="0000FF"/>
                    </a:solidFill>
                  </a:rPr>
                  <a:t>Solution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1∗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𝐴𝑣</m:t>
                      </m:r>
                    </m:oMath>
                  </m:oMathPara>
                </a14:m>
                <a:endParaRPr lang="en-US" b="0" smtClean="0">
                  <a:solidFill>
                    <a:srgbClr val="0000FF"/>
                  </a:solidFill>
                  <a:latin typeface="Arial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𝐴𝑣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2=−(−1.3)∗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en-US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2=+5.91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</m:oMath>
                  </m:oMathPara>
                </a14:m>
                <a:endParaRPr lang="en-US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endParaRPr lang="en-US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r>
                  <a:rPr lang="en-US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 output voltage V2 is positive and is equal to +5.91 V.</a:t>
                </a:r>
                <a:endParaRPr lang="en-US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24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765175"/>
                <a:ext cx="8425307" cy="251453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79" t="-1214" b="-31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1 - Equations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1475656" y="3614400"/>
            <a:ext cx="5112757" cy="2666030"/>
            <a:chOff x="1475656" y="3614400"/>
            <a:chExt cx="5112757" cy="266603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200" y="3614400"/>
              <a:ext cx="4583213" cy="2666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18" name="TextovéPole 17"/>
            <p:cNvSpPr txBox="1"/>
            <p:nvPr/>
          </p:nvSpPr>
          <p:spPr>
            <a:xfrm>
              <a:off x="3062788" y="510955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22k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535808" y="4077072"/>
              <a:ext cx="684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100k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475656" y="513227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V1 = -1.3 V 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96136" y="531694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V2 = +5.91 V </a:t>
            </a:r>
            <a:endParaRPr lang="cs-CZ" dirty="0">
              <a:solidFill>
                <a:srgbClr val="0000FF"/>
              </a:solidFill>
            </a:endParaRPr>
          </a:p>
        </p:txBody>
      </p:sp>
      <p:pic>
        <p:nvPicPr>
          <p:cNvPr id="13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323528" y="580526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5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 w="25400">
          <a:solidFill>
            <a:srgbClr val="0000FF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</TotalTime>
  <Words>602</Words>
  <Application>Microsoft Office PowerPoint</Application>
  <PresentationFormat>Předvádění na obrazovce (4:3)</PresentationFormat>
  <Paragraphs>151</Paragraphs>
  <Slides>11</Slides>
  <Notes>11</Notes>
  <HiddenSlides>0</HiddenSlides>
  <MMClips>11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Shluk</vt:lpstr>
      <vt:lpstr>Anglicky v odborných předmětech "Support of teaching technical subjects in English“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JB</cp:lastModifiedBy>
  <cp:revision>219</cp:revision>
  <dcterms:created xsi:type="dcterms:W3CDTF">2011-08-12T09:23:29Z</dcterms:created>
  <dcterms:modified xsi:type="dcterms:W3CDTF">2015-02-05T19:37:45Z</dcterms:modified>
</cp:coreProperties>
</file>