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9" r:id="rId3"/>
    <p:sldId id="270" r:id="rId4"/>
    <p:sldId id="273" r:id="rId5"/>
    <p:sldId id="274" r:id="rId6"/>
    <p:sldId id="275" r:id="rId7"/>
    <p:sldId id="276" r:id="rId8"/>
    <p:sldId id="277" r:id="rId9"/>
    <p:sldId id="279" r:id="rId10"/>
    <p:sldId id="280" r:id="rId11"/>
    <p:sldId id="281" r:id="rId12"/>
    <p:sldId id="282" r:id="rId13"/>
    <p:sldId id="290" r:id="rId14"/>
    <p:sldId id="284" r:id="rId15"/>
    <p:sldId id="285" r:id="rId16"/>
    <p:sldId id="286" r:id="rId17"/>
    <p:sldId id="287" r:id="rId18"/>
    <p:sldId id="288" r:id="rId19"/>
    <p:sldId id="258" r:id="rId20"/>
  </p:sldIdLst>
  <p:sldSz cx="9144000" cy="6858000" type="screen4x3"/>
  <p:notesSz cx="6953250" cy="9239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138" d="100"/>
          <a:sy n="138" d="100"/>
        </p:scale>
        <p:origin x="8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910"/>
        <p:guide pos="219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8566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775684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8566" y="8775684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38566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95326" y="4388644"/>
            <a:ext cx="5562600" cy="41576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775684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38566" y="8775684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E87500-338F-4FF9-B240-58FD5543459C}" type="slidenum">
              <a:rPr lang="cs-CZ" smtClean="0"/>
              <a:pPr eaLnBrk="1" hangingPunct="1"/>
              <a:t>1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960037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4271384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11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997824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12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9275521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13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983478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14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302098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15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125905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16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299721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17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8737580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18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5578681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60202-5841-4D57-A49B-70061A72C6A1}" type="slidenum">
              <a:rPr lang="cs-CZ" smtClean="0"/>
              <a:pPr eaLnBrk="1" hangingPunct="1"/>
              <a:t>19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4176705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164341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508860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770928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5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39823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34678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7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564026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51393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9.4.2022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8770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Invertující zesilovače – Část 2 - Odvození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Operační zesilovače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Invertující zesilovače – Část 2 - Odvození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Operační zesilovače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freedictionary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defRPr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  <a:effectLst/>
              </a:rPr>
              <a:t>Anglicky v odborných předmětech</a:t>
            </a:r>
            <a:br>
              <a:rPr lang="cs-CZ" sz="3200" dirty="0">
                <a:solidFill>
                  <a:srgbClr val="0D296F"/>
                </a:solidFill>
              </a:rPr>
            </a:br>
            <a:r>
              <a:rPr lang="cs-CZ" sz="2200" dirty="0">
                <a:solidFill>
                  <a:srgbClr val="0D296F"/>
                </a:solidFill>
              </a:rPr>
              <a:t>"Support </a:t>
            </a:r>
            <a:r>
              <a:rPr lang="cs-CZ" sz="2200" dirty="0" err="1">
                <a:solidFill>
                  <a:srgbClr val="0D296F"/>
                </a:solidFill>
              </a:rPr>
              <a:t>of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teaching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technical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subjects</a:t>
            </a:r>
            <a:r>
              <a:rPr lang="cs-CZ" sz="2200" dirty="0">
                <a:solidFill>
                  <a:srgbClr val="0D296F"/>
                </a:solidFill>
              </a:rPr>
              <a:t> in </a:t>
            </a:r>
            <a:r>
              <a:rPr lang="cs-CZ" sz="2200" dirty="0" err="1">
                <a:solidFill>
                  <a:srgbClr val="0D296F"/>
                </a:solidFill>
              </a:rPr>
              <a:t>English</a:t>
            </a:r>
            <a:r>
              <a:rPr lang="cs-CZ" sz="2200" dirty="0">
                <a:solidFill>
                  <a:srgbClr val="0D296F"/>
                </a:solidFill>
              </a:rPr>
              <a:t>“</a:t>
            </a:r>
          </a:p>
        </p:txBody>
      </p:sp>
      <p:sp>
        <p:nvSpPr>
          <p:cNvPr id="4100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944092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Název programu: 	Elektronika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</a:t>
            </a:r>
            <a:r>
              <a:rPr lang="cs-CZ" sz="1500" b="1" dirty="0" err="1">
                <a:solidFill>
                  <a:srgbClr val="0D296F"/>
                </a:solidFill>
              </a:rPr>
              <a:t>II.ročník</a:t>
            </a: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Operační zesilovače: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	Invertující zesilovače – Část 2 – Odvození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Vypracoval</a:t>
            </a:r>
            <a:r>
              <a:rPr lang="cs-CZ" sz="1900" b="1" dirty="0">
                <a:solidFill>
                  <a:srgbClr val="0D296F"/>
                </a:solidFill>
              </a:rPr>
              <a:t>: Ing. Jaroslav Bernkopf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900" b="1" dirty="0">
              <a:solidFill>
                <a:srgbClr val="0D296F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cs-CZ" sz="1900" b="1" dirty="0">
                <a:solidFill>
                  <a:srgbClr val="0D296F"/>
                </a:solidFill>
              </a:rPr>
              <a:t>AVOP-ELEKTRO-Ber-003</a:t>
            </a:r>
          </a:p>
        </p:txBody>
      </p:sp>
      <p:pic>
        <p:nvPicPr>
          <p:cNvPr id="4101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Nyní, jak velké je výstupní napětí</a:t>
            </a:r>
            <a:r>
              <a:rPr lang="en-US" dirty="0"/>
              <a:t> V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Rezistor 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cs-CZ" dirty="0"/>
              <a:t>zde vypadá jako napěťový zdroj o napětí </a:t>
            </a:r>
            <a:r>
              <a:rPr lang="en-US" dirty="0"/>
              <a:t>10 V, </a:t>
            </a:r>
          </a:p>
          <a:p>
            <a:pPr eaLnBrk="1" hangingPunct="1"/>
            <a:r>
              <a:rPr lang="cs-CZ" dirty="0"/>
              <a:t>jehož kladný levý konec je </a:t>
            </a:r>
            <a:r>
              <a:rPr lang="en-US" dirty="0"/>
              <a:t>„</a:t>
            </a:r>
            <a:r>
              <a:rPr lang="cs-CZ" dirty="0"/>
              <a:t>virtuálně</a:t>
            </a:r>
            <a:r>
              <a:rPr lang="en-US" dirty="0"/>
              <a:t>“ </a:t>
            </a:r>
            <a:r>
              <a:rPr lang="cs-CZ" dirty="0"/>
              <a:t>uzemněný</a:t>
            </a:r>
            <a:r>
              <a:rPr lang="en-US" dirty="0"/>
              <a:t>.</a:t>
            </a:r>
          </a:p>
          <a:p>
            <a:pPr eaLnBrk="1" hangingPunct="1"/>
            <a:r>
              <a:rPr lang="cs-CZ" dirty="0"/>
              <a:t>Je-li jeho kladný levý konec uzemněný</a:t>
            </a:r>
            <a:r>
              <a:rPr lang="en-US" dirty="0"/>
              <a:t>, </a:t>
            </a:r>
            <a:r>
              <a:rPr lang="cs-CZ" dirty="0"/>
              <a:t>pak jeho druhý konec</a:t>
            </a:r>
            <a:r>
              <a:rPr lang="en-US" dirty="0"/>
              <a:t>, </a:t>
            </a:r>
            <a:r>
              <a:rPr lang="cs-CZ" dirty="0"/>
              <a:t>který je zápornější</a:t>
            </a:r>
            <a:r>
              <a:rPr lang="en-US" dirty="0"/>
              <a:t>,</a:t>
            </a:r>
            <a:r>
              <a:rPr lang="cs-CZ" dirty="0"/>
              <a:t> musí být </a:t>
            </a:r>
            <a:r>
              <a:rPr lang="en-US" dirty="0"/>
              <a:t>„</a:t>
            </a:r>
            <a:r>
              <a:rPr lang="cs-CZ" dirty="0"/>
              <a:t>pod zemí</a:t>
            </a:r>
            <a:r>
              <a:rPr lang="en-US" dirty="0"/>
              <a:t>“.</a:t>
            </a:r>
          </a:p>
          <a:p>
            <a:pPr eaLnBrk="1" hangingPunct="1"/>
            <a:r>
              <a:rPr lang="cs-CZ" dirty="0"/>
              <a:t>Z toho můžeme vyvodit, že výstupní napětí </a:t>
            </a:r>
            <a:r>
              <a:rPr lang="en-US" dirty="0"/>
              <a:t>V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cs-CZ" dirty="0"/>
              <a:t>je </a:t>
            </a:r>
            <a:r>
              <a:rPr lang="en-US" dirty="0"/>
              <a:t>10 V </a:t>
            </a:r>
            <a:r>
              <a:rPr lang="cs-CZ" dirty="0"/>
              <a:t>a záporné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b="1" dirty="0"/>
              <a:t>Výstupní napětí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cs-CZ" b="1" dirty="0"/>
              <a:t>je </a:t>
            </a:r>
            <a:r>
              <a:rPr lang="en-US" b="1" dirty="0"/>
              <a:t>-10 V.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3" name="Přímá spojnice se šipkou 2"/>
          <p:cNvCxnSpPr/>
          <p:nvPr/>
        </p:nvCxnSpPr>
        <p:spPr>
          <a:xfrm>
            <a:off x="5580112" y="3360198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5580112" y="3212976"/>
            <a:ext cx="0" cy="86409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7380312" y="3212976"/>
            <a:ext cx="0" cy="86409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652120" y="29249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10 V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39952" y="4957149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892406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732240" y="3892406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765854" y="4957149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4" name="Obdélník 3"/>
          <p:cNvSpPr/>
          <p:nvPr/>
        </p:nvSpPr>
        <p:spPr>
          <a:xfrm>
            <a:off x="7036894" y="5445224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V2 = -10 V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</p:spTree>
    <p:extLst>
      <p:ext uri="{BB962C8B-B14F-4D97-AF65-F5344CB8AC3E}">
        <p14:creationId xmlns:p14="http://schemas.microsoft.com/office/powerpoint/2010/main" val="68959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Jaké je napěťové zesílení</a:t>
            </a:r>
            <a:r>
              <a:rPr lang="en-US" dirty="0"/>
              <a:t>?</a:t>
            </a:r>
            <a:endParaRPr lang="cs-CZ" dirty="0"/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Jak vidíte</a:t>
            </a:r>
            <a:r>
              <a:rPr lang="en-US" dirty="0"/>
              <a:t>, </a:t>
            </a:r>
            <a:r>
              <a:rPr lang="cs-CZ" dirty="0"/>
              <a:t>zesilovač udělá</a:t>
            </a: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 dirty="0"/>
              <a:t>deset voltů z jednoho voltu</a:t>
            </a: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 dirty="0"/>
              <a:t>záporné výstupní napětí z kladného vstupního napětí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/>
          </a:p>
          <a:p>
            <a:pPr eaLnBrk="1" hangingPunct="1"/>
            <a:r>
              <a:rPr lang="cs-CZ" dirty="0"/>
              <a:t>Jeho napěťové zesílení musí být </a:t>
            </a:r>
            <a:r>
              <a:rPr lang="en-US" dirty="0"/>
              <a:t>-10.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3" name="Přímá spojnice se šipkou 2"/>
          <p:cNvCxnSpPr/>
          <p:nvPr/>
        </p:nvCxnSpPr>
        <p:spPr>
          <a:xfrm>
            <a:off x="5580112" y="3360198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5580112" y="3212976"/>
            <a:ext cx="0" cy="86409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7380312" y="3212976"/>
            <a:ext cx="0" cy="86409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652120" y="29249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10 V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39952" y="4957149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892406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732240" y="3892406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765854" y="4957149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4" name="Obdélník 3"/>
          <p:cNvSpPr/>
          <p:nvPr/>
        </p:nvSpPr>
        <p:spPr>
          <a:xfrm>
            <a:off x="7036894" y="5445224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V2 = -10 V</a:t>
            </a:r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3779912" y="3360198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3779912" y="3212976"/>
            <a:ext cx="0" cy="86409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851920" y="29249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R1</a:t>
            </a:r>
            <a:r>
              <a:rPr lang="cs-CZ" dirty="0">
                <a:solidFill>
                  <a:srgbClr val="0000FF"/>
                </a:solidFill>
              </a:rPr>
              <a:t> = 1 V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851920" y="336438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R1 = 1 k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652128" y="336019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R2 = 10 k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cxnSp>
        <p:nvCxnSpPr>
          <p:cNvPr id="24" name="Přímá spojnice se šipkou 23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</p:spTree>
    <p:extLst>
      <p:ext uri="{BB962C8B-B14F-4D97-AF65-F5344CB8AC3E}">
        <p14:creationId xmlns:p14="http://schemas.microsoft.com/office/powerpoint/2010/main" val="150759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611188" y="765175"/>
                <a:ext cx="8281987" cy="888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 err="1"/>
                  <a:t>Odvodíme</a:t>
                </a:r>
                <a:r>
                  <a:rPr lang="en-US" dirty="0"/>
                  <a:t> </a:t>
                </a:r>
                <a:r>
                  <a:rPr lang="en-US" dirty="0" err="1"/>
                  <a:t>zesílení</a:t>
                </a:r>
                <a:r>
                  <a:rPr lang="en-US" dirty="0"/>
                  <a:t> z </a:t>
                </a:r>
                <a:r>
                  <a:rPr lang="en-US" dirty="0" err="1"/>
                  <a:t>obecného</a:t>
                </a:r>
                <a:r>
                  <a:rPr lang="en-US" dirty="0"/>
                  <a:t> </a:t>
                </a:r>
                <a:r>
                  <a:rPr lang="en-US" dirty="0" err="1"/>
                  <a:t>vzorce</a:t>
                </a:r>
                <a:r>
                  <a:rPr lang="en-US" dirty="0"/>
                  <a:t>: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 baseline="-25000">
                          <a:latin typeface="Cambria Math"/>
                        </a:rPr>
                        <m:t>𝒗</m:t>
                      </m:r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765175"/>
                <a:ext cx="8281987" cy="888769"/>
              </a:xfrm>
              <a:prstGeom prst="rect">
                <a:avLst/>
              </a:prstGeom>
              <a:blipFill rotWithShape="0">
                <a:blip r:embed="rId3"/>
                <a:stretch>
                  <a:fillRect l="-589" t="-41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7"/>
              <p:cNvSpPr txBox="1">
                <a:spLocks noChangeArrowheads="1"/>
              </p:cNvSpPr>
              <p:nvPr/>
            </p:nvSpPr>
            <p:spPr bwMode="auto">
              <a:xfrm>
                <a:off x="611188" y="1772816"/>
                <a:ext cx="8281987" cy="1764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/>
                  <a:t>Proud I</a:t>
                </a:r>
                <a:r>
                  <a:rPr lang="en-US" baseline="-25000" dirty="0"/>
                  <a:t>R1</a:t>
                </a:r>
                <a:r>
                  <a:rPr lang="en-US" dirty="0"/>
                  <a:t>, </a:t>
                </a:r>
                <a:r>
                  <a:rPr lang="en-US" dirty="0" err="1"/>
                  <a:t>který</a:t>
                </a:r>
                <a:r>
                  <a:rPr lang="en-US" dirty="0"/>
                  <a:t> </a:t>
                </a:r>
                <a:r>
                  <a:rPr lang="en-US" dirty="0" err="1"/>
                  <a:t>jsme</a:t>
                </a:r>
                <a:r>
                  <a:rPr lang="en-US" dirty="0"/>
                  <a:t> </a:t>
                </a:r>
                <a:r>
                  <a:rPr lang="en-US" dirty="0" err="1"/>
                  <a:t>natlačili</a:t>
                </a:r>
                <a:r>
                  <a:rPr lang="en-US" dirty="0"/>
                  <a:t> do R</a:t>
                </a:r>
                <a:r>
                  <a:rPr lang="en-US" baseline="-25000" dirty="0"/>
                  <a:t>1</a:t>
                </a:r>
                <a:r>
                  <a:rPr lang="en-US" dirty="0"/>
                  <a:t>,</a:t>
                </a:r>
                <a:r>
                  <a:rPr lang="en-US" baseline="-25000" dirty="0"/>
                  <a:t> </a:t>
                </a:r>
                <a:r>
                  <a:rPr lang="en-US" dirty="0" err="1"/>
                  <a:t>nikam</a:t>
                </a:r>
                <a:r>
                  <a:rPr lang="en-US" dirty="0"/>
                  <a:t> </a:t>
                </a:r>
                <a:r>
                  <a:rPr lang="en-US" dirty="0" err="1"/>
                  <a:t>neodbočuje</a:t>
                </a:r>
                <a:r>
                  <a:rPr lang="en-US" dirty="0"/>
                  <a:t>, </a:t>
                </a:r>
                <a:r>
                  <a:rPr lang="en-US" dirty="0" err="1"/>
                  <a:t>pokračuje</a:t>
                </a:r>
                <a:r>
                  <a:rPr lang="en-US" dirty="0"/>
                  <a:t> </a:t>
                </a:r>
                <a:r>
                  <a:rPr lang="en-US" dirty="0" err="1"/>
                  <a:t>dále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I</a:t>
                </a:r>
                <a:r>
                  <a:rPr lang="en-US" baseline="-25000" dirty="0"/>
                  <a:t>R2</a:t>
                </a:r>
                <a:r>
                  <a:rPr lang="en-US" dirty="0"/>
                  <a:t>. Proto </a:t>
                </a:r>
              </a:p>
              <a:p>
                <a:pPr algn="ctr" eaLnBrk="1" hangingPunct="1"/>
                <a:r>
                  <a:rPr lang="en-US" dirty="0"/>
                  <a:t>I</a:t>
                </a:r>
                <a:r>
                  <a:rPr lang="en-US" baseline="-25000" dirty="0"/>
                  <a:t>R1</a:t>
                </a:r>
                <a:r>
                  <a:rPr lang="en-US" dirty="0"/>
                  <a:t> = I</a:t>
                </a:r>
                <a:r>
                  <a:rPr lang="en-US" baseline="-25000" dirty="0"/>
                  <a:t>R2</a:t>
                </a:r>
              </a:p>
              <a:p>
                <a:pPr eaLnBrk="1" hangingPunct="1"/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Ohmova</a:t>
                </a:r>
                <a:r>
                  <a:rPr lang="en-US" dirty="0"/>
                  <a:t> </a:t>
                </a:r>
                <a:r>
                  <a:rPr lang="en-US" dirty="0" err="1"/>
                  <a:t>zákona</a:t>
                </a:r>
                <a:r>
                  <a:rPr lang="en-US" dirty="0"/>
                  <a:t>:</a:t>
                </a: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1772816"/>
                <a:ext cx="8281987" cy="1764201"/>
              </a:xfrm>
              <a:prstGeom prst="rect">
                <a:avLst/>
              </a:prstGeom>
              <a:blipFill rotWithShape="0">
                <a:blip r:embed="rId5"/>
                <a:stretch>
                  <a:fillRect l="-589" t="-2076" r="-1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 flipH="1">
            <a:off x="4211960" y="2611554"/>
            <a:ext cx="93440" cy="24138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  <p:cxnSp>
        <p:nvCxnSpPr>
          <p:cNvPr id="32" name="Přímá spojnice se šipkou 31"/>
          <p:cNvCxnSpPr/>
          <p:nvPr/>
        </p:nvCxnSpPr>
        <p:spPr>
          <a:xfrm>
            <a:off x="5198574" y="2611554"/>
            <a:ext cx="21498" cy="24138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3059832" y="4797152"/>
            <a:ext cx="817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132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1012014"/>
            <a:ext cx="808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Ale V- je </a:t>
            </a:r>
            <a:r>
              <a:rPr lang="en-US" dirty="0" err="1"/>
              <a:t>virtuální</a:t>
            </a:r>
            <a:r>
              <a:rPr lang="en-US" dirty="0"/>
              <a:t> </a:t>
            </a:r>
            <a:r>
              <a:rPr lang="en-US" dirty="0" err="1"/>
              <a:t>zem</a:t>
            </a:r>
            <a:r>
              <a:rPr lang="en-US" dirty="0"/>
              <a:t>, </a:t>
            </a:r>
            <a:r>
              <a:rPr lang="en-US" dirty="0" err="1"/>
              <a:t>tedy</a:t>
            </a:r>
            <a:r>
              <a:rPr lang="en-US" dirty="0"/>
              <a:t> 0.0 V. Proto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7"/>
              <p:cNvSpPr txBox="1">
                <a:spLocks noChangeArrowheads="1"/>
              </p:cNvSpPr>
              <p:nvPr/>
            </p:nvSpPr>
            <p:spPr bwMode="auto">
              <a:xfrm>
                <a:off x="683568" y="1405168"/>
                <a:ext cx="7776864" cy="22206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algn="ctr" eaLnBrk="1" hangingPunct="1"/>
                <a:endParaRPr lang="en-US" sz="1000" dirty="0"/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algn="ctr" eaLnBrk="1" hangingPunct="1"/>
                <a:endParaRPr lang="en-US" dirty="0"/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 baseline="-25000">
                          <a:latin typeface="Cambria Math"/>
                        </a:rPr>
                        <m:t>𝒗</m:t>
                      </m:r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>
                              <a:latin typeface="Cambria Math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568" y="1405168"/>
                <a:ext cx="7776864" cy="22206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Přímá spojnice 3"/>
          <p:cNvCxnSpPr/>
          <p:nvPr/>
        </p:nvCxnSpPr>
        <p:spPr>
          <a:xfrm>
            <a:off x="4139952" y="1340768"/>
            <a:ext cx="216024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4660001" y="1361586"/>
            <a:ext cx="216024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1" name="TextovéPole 20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059832" y="4797152"/>
            <a:ext cx="817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254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611188" y="765175"/>
                <a:ext cx="8281987" cy="1960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dirty="0">
                    <a:latin typeface="Arial" pitchFamily="34" charset="0"/>
                    <a:cs typeface="Arial" pitchFamily="34" charset="0"/>
                  </a:rPr>
                  <a:t>A to je vzorec, který hledáme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/>
                        </a:rPr>
                        <m:t>𝑨</m:t>
                      </m:r>
                      <m:r>
                        <a:rPr lang="en-US" sz="3600" b="1" i="1" baseline="-25000">
                          <a:latin typeface="Cambria Math"/>
                        </a:rPr>
                        <m:t>𝒗</m:t>
                      </m:r>
                      <m:r>
                        <a:rPr lang="en-US" sz="36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/>
                            </a:rPr>
                            <m:t>𝑹</m:t>
                          </m:r>
                          <m:r>
                            <a:rPr lang="en-US" sz="3600" b="1" i="1" baseline="-2500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>
                              <a:latin typeface="Cambria Math"/>
                            </a:rPr>
                            <m:t>𝑹</m:t>
                          </m:r>
                          <m:r>
                            <a:rPr lang="en-US" sz="3600" b="1" i="1" baseline="-25000"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r>
                  <a:rPr lang="cs-CZ" dirty="0">
                    <a:latin typeface="Arial" pitchFamily="34" charset="0"/>
                    <a:cs typeface="Arial" pitchFamily="34" charset="0"/>
                  </a:rPr>
                  <a:t>Teď jej můžete klidně zapomenout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eaLnBrk="1" hangingPunct="1"/>
                <a:r>
                  <a:rPr lang="cs-CZ" dirty="0">
                    <a:latin typeface="Arial" pitchFamily="34" charset="0"/>
                    <a:cs typeface="Arial" pitchFamily="34" charset="0"/>
                  </a:rPr>
                  <a:t>Protože v budoucnosti budete kdykoliv schopni si jej znovu odvodit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765175"/>
                <a:ext cx="8281987" cy="1960473"/>
              </a:xfrm>
              <a:prstGeom prst="rect">
                <a:avLst/>
              </a:prstGeom>
              <a:blipFill rotWithShape="1">
                <a:blip r:embed="rId3"/>
                <a:stretch>
                  <a:fillRect l="-589" t="-1558" b="-40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7" name="TextovéPole 26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059832" y="4797152"/>
            <a:ext cx="817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25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>
                <a:latin typeface="Arial" pitchFamily="34" charset="0"/>
                <a:cs typeface="Arial" pitchFamily="34" charset="0"/>
              </a:rPr>
              <a:t>Tento vzorec můžeme vysvětlit takto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dirty="0">
                <a:latin typeface="Arial" pitchFamily="34" charset="0"/>
                <a:cs typeface="Arial" pitchFamily="34" charset="0"/>
              </a:rPr>
              <a:t>Čím menší je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>
                <a:latin typeface="Arial" pitchFamily="34" charset="0"/>
                <a:cs typeface="Arial" pitchFamily="34" charset="0"/>
              </a:rPr>
              <a:t>tím větší proud propouští do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r>
              <a:rPr lang="cs-CZ" dirty="0">
                <a:latin typeface="Arial" pitchFamily="34" charset="0"/>
                <a:cs typeface="Arial" pitchFamily="34" charset="0"/>
              </a:rPr>
              <a:t>Čím větší je tento proud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>
                <a:latin typeface="Arial" pitchFamily="34" charset="0"/>
                <a:cs typeface="Arial" pitchFamily="34" charset="0"/>
              </a:rPr>
              <a:t>tím větší je napětí, které vytvoří na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r>
              <a:rPr lang="cs-CZ" dirty="0">
                <a:latin typeface="Arial" pitchFamily="34" charset="0"/>
                <a:cs typeface="Arial" pitchFamily="34" charset="0"/>
              </a:rPr>
              <a:t>Čím větší je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>
                <a:latin typeface="Arial" pitchFamily="34" charset="0"/>
                <a:cs typeface="Arial" pitchFamily="34" charset="0"/>
              </a:rPr>
              <a:t>tím větší napětí na něm vznikne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r>
              <a:rPr lang="cs-CZ" dirty="0">
                <a:latin typeface="Arial" pitchFamily="34" charset="0"/>
                <a:cs typeface="Arial" pitchFamily="34" charset="0"/>
              </a:rPr>
              <a:t>Čím větší napětí vznikne na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>
                <a:latin typeface="Arial" pitchFamily="34" charset="0"/>
                <a:cs typeface="Arial" pitchFamily="34" charset="0"/>
              </a:rPr>
              <a:t>tím větší je výstupní napětí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dirty="0">
                <a:latin typeface="Arial" pitchFamily="34" charset="0"/>
                <a:cs typeface="Arial" pitchFamily="34" charset="0"/>
              </a:rPr>
              <a:t>Čím větší je výstupní napětí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>
                <a:latin typeface="Arial" pitchFamily="34" charset="0"/>
                <a:cs typeface="Arial" pitchFamily="34" charset="0"/>
              </a:rPr>
              <a:t>tím větší je napěťové zesílení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67544" y="3514129"/>
                <a:ext cx="2376264" cy="1125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/>
                        </a:rPr>
                        <m:t>𝑨</m:t>
                      </m:r>
                      <m:r>
                        <a:rPr lang="en-US" sz="3600" b="1" i="1" baseline="-25000">
                          <a:latin typeface="Cambria Math"/>
                        </a:rPr>
                        <m:t>𝒗</m:t>
                      </m:r>
                      <m:r>
                        <a:rPr lang="en-US" sz="36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/>
                            </a:rPr>
                            <m:t>𝑹</m:t>
                          </m:r>
                          <m:r>
                            <a:rPr lang="en-US" sz="3600" b="1" i="1" baseline="-2500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>
                              <a:latin typeface="Cambria Math"/>
                            </a:rPr>
                            <m:t>𝑹</m:t>
                          </m:r>
                          <m:r>
                            <a:rPr lang="en-US" sz="3600" b="1" i="1" baseline="-25000"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cs-CZ" sz="3600" b="1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514129"/>
                <a:ext cx="2376264" cy="1125886"/>
              </a:xfrm>
              <a:prstGeom prst="rect">
                <a:avLst/>
              </a:prstGeom>
              <a:blipFill rotWithShape="1">
                <a:blip r:embed="rId4"/>
                <a:stretch>
                  <a:fillRect b="-48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7" name="TextovéPole 26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059832" y="4797152"/>
            <a:ext cx="817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866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Úkol</a:t>
            </a:r>
            <a:endParaRPr lang="cs-CZ" dirty="0"/>
          </a:p>
        </p:txBody>
      </p:sp>
      <p:sp>
        <p:nvSpPr>
          <p:cNvPr id="25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00FF"/>
                </a:solidFill>
              </a:rPr>
              <a:t>Navrhněte první stupeň předzesilovače pro gramofony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pPr eaLnBrk="1" hangingPunct="1"/>
            <a:endParaRPr lang="en-US" dirty="0">
              <a:solidFill>
                <a:srgbClr val="0000FF"/>
              </a:solidFill>
            </a:endParaRP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Předzesilovač má mít následující vlastnosti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 dirty="0">
                <a:solidFill>
                  <a:srgbClr val="0000FF"/>
                </a:solidFill>
              </a:rPr>
              <a:t>Vstupní odpor </a:t>
            </a:r>
            <a:r>
              <a:rPr lang="en-US" dirty="0" err="1">
                <a:solidFill>
                  <a:srgbClr val="0000FF"/>
                </a:solidFill>
              </a:rPr>
              <a:t>R</a:t>
            </a:r>
            <a:r>
              <a:rPr lang="en-US" baseline="-25000" dirty="0" err="1">
                <a:solidFill>
                  <a:srgbClr val="0000FF"/>
                </a:solidFill>
              </a:rPr>
              <a:t>in</a:t>
            </a:r>
            <a:r>
              <a:rPr lang="en-US" dirty="0">
                <a:solidFill>
                  <a:srgbClr val="0000FF"/>
                </a:solidFill>
              </a:rPr>
              <a:t> = 47k</a:t>
            </a:r>
            <a:r>
              <a:rPr lang="el-GR" dirty="0">
                <a:solidFill>
                  <a:srgbClr val="0000FF"/>
                </a:solidFill>
              </a:rPr>
              <a:t>Ω</a:t>
            </a:r>
            <a:endParaRPr lang="en-US" dirty="0">
              <a:solidFill>
                <a:srgbClr val="0000FF"/>
              </a:solidFill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 dirty="0">
                <a:solidFill>
                  <a:srgbClr val="0000FF"/>
                </a:solidFill>
              </a:rPr>
              <a:t>Napěťové zesílení 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baseline="-25000" dirty="0">
                <a:solidFill>
                  <a:srgbClr val="0000FF"/>
                </a:solidFill>
              </a:rPr>
              <a:t>v</a:t>
            </a:r>
            <a:r>
              <a:rPr lang="en-US" dirty="0">
                <a:solidFill>
                  <a:srgbClr val="0000FF"/>
                </a:solidFill>
              </a:rPr>
              <a:t> = </a:t>
            </a:r>
            <a:r>
              <a:rPr lang="cs-CZ" dirty="0">
                <a:solidFill>
                  <a:srgbClr val="0000FF"/>
                </a:solidFill>
              </a:rPr>
              <a:t>- </a:t>
            </a:r>
            <a:r>
              <a:rPr lang="en-US" dirty="0">
                <a:solidFill>
                  <a:srgbClr val="0000FF"/>
                </a:solidFill>
              </a:rPr>
              <a:t>32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Použijte koncepci podle následujícího obrázku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0" y="3614400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0061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25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00FF"/>
                </a:solidFill>
              </a:rPr>
              <a:t>Vstupní odpor invertujícího zesilovače je roven </a:t>
            </a:r>
            <a:r>
              <a:rPr lang="en-US" dirty="0">
                <a:solidFill>
                  <a:srgbClr val="0000FF"/>
                </a:solidFill>
              </a:rPr>
              <a:t>R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pPr eaLnBrk="1" hangingPunct="1"/>
            <a:endParaRPr lang="en-US" dirty="0">
              <a:solidFill>
                <a:srgbClr val="0000FF"/>
              </a:solidFill>
            </a:endParaRP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Z toho vyplývá, že </a:t>
            </a:r>
            <a:r>
              <a:rPr lang="en-US" dirty="0">
                <a:solidFill>
                  <a:srgbClr val="0000FF"/>
                </a:solidFill>
              </a:rPr>
              <a:t>R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cs-CZ" dirty="0">
                <a:solidFill>
                  <a:srgbClr val="0000FF"/>
                </a:solidFill>
              </a:rPr>
              <a:t>musí být roven požadovanému vstupnímu odporu </a:t>
            </a:r>
            <a:r>
              <a:rPr lang="en-US" dirty="0" err="1">
                <a:solidFill>
                  <a:srgbClr val="0000FF"/>
                </a:solidFill>
              </a:rPr>
              <a:t>R</a:t>
            </a:r>
            <a:r>
              <a:rPr lang="en-US" baseline="-25000" dirty="0" err="1">
                <a:solidFill>
                  <a:srgbClr val="0000FF"/>
                </a:solidFill>
              </a:rPr>
              <a:t>in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pPr eaLnBrk="1" hangingPunct="1"/>
            <a:endParaRPr lang="en-US" dirty="0">
              <a:solidFill>
                <a:srgbClr val="0000FF"/>
              </a:solidFill>
            </a:endParaRPr>
          </a:p>
          <a:p>
            <a:pPr eaLnBrk="1" hangingPunct="1"/>
            <a:r>
              <a:rPr lang="cs-CZ" b="1" dirty="0">
                <a:solidFill>
                  <a:srgbClr val="0000FF"/>
                </a:solidFill>
              </a:rPr>
              <a:t>Odpor </a:t>
            </a:r>
            <a:r>
              <a:rPr lang="en-US" b="1" dirty="0">
                <a:solidFill>
                  <a:srgbClr val="0000FF"/>
                </a:solidFill>
              </a:rPr>
              <a:t>R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cs-CZ" b="1" dirty="0">
                <a:solidFill>
                  <a:srgbClr val="0000FF"/>
                </a:solidFill>
              </a:rPr>
              <a:t>bude </a:t>
            </a:r>
            <a:r>
              <a:rPr lang="en-US" b="1" dirty="0">
                <a:solidFill>
                  <a:srgbClr val="0000FF"/>
                </a:solidFill>
              </a:rPr>
              <a:t>47kΩ.</a:t>
            </a:r>
          </a:p>
        </p:txBody>
      </p:sp>
      <p:grpSp>
        <p:nvGrpSpPr>
          <p:cNvPr id="26" name="Skupina 25"/>
          <p:cNvGrpSpPr/>
          <p:nvPr/>
        </p:nvGrpSpPr>
        <p:grpSpPr>
          <a:xfrm>
            <a:off x="3600000" y="3614400"/>
            <a:ext cx="4583213" cy="2666030"/>
            <a:chOff x="2005200" y="3614400"/>
            <a:chExt cx="4583213" cy="2666030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5200" y="3614400"/>
              <a:ext cx="4583213" cy="26660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28" name="TextovéPole 27"/>
            <p:cNvSpPr txBox="1"/>
            <p:nvPr/>
          </p:nvSpPr>
          <p:spPr>
            <a:xfrm>
              <a:off x="3062788" y="510955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47k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2629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7"/>
              <p:cNvSpPr txBox="1">
                <a:spLocks noChangeArrowheads="1"/>
              </p:cNvSpPr>
              <p:nvPr/>
            </p:nvSpPr>
            <p:spPr bwMode="auto">
              <a:xfrm>
                <a:off x="611188" y="765175"/>
                <a:ext cx="8425307" cy="2834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</a:rPr>
                  <a:t>Vzorec pro napěťové zesílení je:</a:t>
                </a: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b="1" i="1" baseline="-25000">
                          <a:solidFill>
                            <a:srgbClr val="0000FF"/>
                          </a:solidFill>
                          <a:latin typeface="Cambria Math"/>
                        </a:rPr>
                        <m:t>𝒗</m:t>
                      </m:r>
                      <m:r>
                        <a:rPr lang="en-US" b="1" i="1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𝑹</m:t>
                          </m:r>
                          <m:r>
                            <a:rPr lang="en-US" b="1" i="1" baseline="-250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𝑹</m:t>
                          </m:r>
                          <m:r>
                            <a:rPr lang="en-US" b="1" i="1" baseline="-250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cs-CZ" b="1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</a:rPr>
                  <a:t>Z toho vyjádříme R</a:t>
                </a:r>
                <a:r>
                  <a:rPr lang="cs-CZ" baseline="-25000" dirty="0">
                    <a:solidFill>
                      <a:srgbClr val="0000FF"/>
                    </a:solidFill>
                  </a:rPr>
                  <a:t>2</a:t>
                </a:r>
                <a:r>
                  <a:rPr lang="cs-CZ" dirty="0">
                    <a:solidFill>
                      <a:srgbClr val="0000FF"/>
                    </a:solidFill>
                  </a:rPr>
                  <a:t>:</a:t>
                </a:r>
                <a:endParaRPr lang="cs-CZ" b="0" i="1" dirty="0">
                  <a:solidFill>
                    <a:srgbClr val="0000FF"/>
                  </a:solidFill>
                  <a:latin typeface="Cambria Math"/>
                </a:endParaRP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cs-CZ" b="0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𝐴𝑣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∗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cs-CZ" b="0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b="0" baseline="-25000" dirty="0">
                  <a:solidFill>
                    <a:srgbClr val="0000FF"/>
                  </a:solidFill>
                </a:endParaRPr>
              </a:p>
              <a:p>
                <a:pPr algn="ctr" eaLnBrk="1" hangingPunct="1"/>
                <a:endParaRPr lang="cs-CZ" b="0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</a:rPr>
                  <a:t>Dosadíme známé hodnoty pro </a:t>
                </a:r>
                <a:r>
                  <a:rPr lang="cs-CZ" dirty="0" err="1">
                    <a:solidFill>
                      <a:srgbClr val="0000FF"/>
                    </a:solidFill>
                  </a:rPr>
                  <a:t>A</a:t>
                </a:r>
                <a:r>
                  <a:rPr lang="cs-CZ" baseline="-25000" dirty="0" err="1">
                    <a:solidFill>
                      <a:srgbClr val="0000FF"/>
                    </a:solidFill>
                  </a:rPr>
                  <a:t>v</a:t>
                </a:r>
                <a:r>
                  <a:rPr lang="cs-CZ" dirty="0">
                    <a:solidFill>
                      <a:srgbClr val="0000FF"/>
                    </a:solidFill>
                  </a:rPr>
                  <a:t> a R</a:t>
                </a:r>
                <a:r>
                  <a:rPr lang="cs-CZ" baseline="-25000" dirty="0">
                    <a:solidFill>
                      <a:srgbClr val="0000FF"/>
                    </a:solidFill>
                  </a:rPr>
                  <a:t>1</a:t>
                </a:r>
                <a:r>
                  <a:rPr lang="cs-CZ" dirty="0">
                    <a:solidFill>
                      <a:srgbClr val="0000FF"/>
                    </a:solidFill>
                  </a:rPr>
                  <a:t>:</a:t>
                </a:r>
              </a:p>
              <a:p>
                <a:pPr eaLnBrk="1" hangingPunct="1"/>
                <a:endParaRPr lang="cs-CZ" sz="1000" b="0" i="1" dirty="0">
                  <a:solidFill>
                    <a:srgbClr val="0000FF"/>
                  </a:solidFill>
                  <a:latin typeface="Cambria Math"/>
                </a:endParaRP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cs-CZ" b="0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=−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−32</m:t>
                          </m:r>
                        </m:e>
                      </m:d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∗47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b="0" dirty="0">
                  <a:solidFill>
                    <a:srgbClr val="0000FF"/>
                  </a:solidFill>
                </a:endParaRPr>
              </a:p>
              <a:p>
                <a:pPr algn="ctr" eaLnBrk="1" hangingPunct="1"/>
                <a:endParaRPr lang="cs-CZ" sz="900" b="0" dirty="0">
                  <a:solidFill>
                    <a:srgbClr val="0000FF"/>
                  </a:solidFill>
                </a:endParaRP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𝑹</m:t>
                      </m:r>
                      <m:r>
                        <a:rPr lang="cs-CZ" b="1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𝟐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𝟏𝟓𝟎𝟒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𝒌</m:t>
                      </m:r>
                    </m:oMath>
                  </m:oMathPara>
                </a14:m>
                <a:endParaRPr lang="cs-CZ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765175"/>
                <a:ext cx="8425307" cy="2834109"/>
              </a:xfrm>
              <a:prstGeom prst="rect">
                <a:avLst/>
              </a:prstGeom>
              <a:blipFill rotWithShape="0">
                <a:blip r:embed="rId3"/>
                <a:stretch>
                  <a:fillRect l="-579" t="-12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Skupina 25"/>
          <p:cNvGrpSpPr/>
          <p:nvPr/>
        </p:nvGrpSpPr>
        <p:grpSpPr>
          <a:xfrm>
            <a:off x="3600000" y="3614400"/>
            <a:ext cx="4583213" cy="2666030"/>
            <a:chOff x="2005200" y="3614400"/>
            <a:chExt cx="4583213" cy="2666030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5200" y="3614400"/>
              <a:ext cx="4583213" cy="26660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28" name="TextovéPole 27"/>
            <p:cNvSpPr txBox="1"/>
            <p:nvPr/>
          </p:nvSpPr>
          <p:spPr>
            <a:xfrm>
              <a:off x="3062788" y="510955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47k</a:t>
              </a: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6113755" y="4085164"/>
            <a:ext cx="756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1M5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3789040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Odpor R</a:t>
            </a:r>
            <a:r>
              <a:rPr lang="cs-CZ" b="1" baseline="-25000" dirty="0">
                <a:solidFill>
                  <a:srgbClr val="0000FF"/>
                </a:solidFill>
              </a:rPr>
              <a:t>2</a:t>
            </a:r>
            <a:r>
              <a:rPr lang="cs-CZ" b="1" dirty="0">
                <a:solidFill>
                  <a:srgbClr val="0000FF"/>
                </a:solidFill>
              </a:rPr>
              <a:t> bude </a:t>
            </a:r>
          </a:p>
          <a:p>
            <a:r>
              <a:rPr lang="cs-CZ" b="1" dirty="0">
                <a:solidFill>
                  <a:srgbClr val="0000FF"/>
                </a:solidFill>
              </a:rPr>
              <a:t>1500 k</a:t>
            </a:r>
            <a:r>
              <a:rPr lang="el-GR" b="1" dirty="0">
                <a:solidFill>
                  <a:srgbClr val="0000FF"/>
                </a:solidFill>
              </a:rPr>
              <a:t>Ω</a:t>
            </a:r>
            <a:r>
              <a:rPr lang="cs-CZ" b="1" dirty="0">
                <a:solidFill>
                  <a:srgbClr val="0000FF"/>
                </a:solidFill>
              </a:rPr>
              <a:t> = 1.5 M</a:t>
            </a:r>
            <a:r>
              <a:rPr lang="el-GR" b="1" dirty="0">
                <a:solidFill>
                  <a:srgbClr val="0000FF"/>
                </a:solidFill>
              </a:rPr>
              <a:t>Ω</a:t>
            </a:r>
            <a:r>
              <a:rPr lang="cs-CZ" b="1" dirty="0">
                <a:solidFill>
                  <a:srgbClr val="0000FF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342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Odkazy</a:t>
            </a:r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539552" y="1628800"/>
            <a:ext cx="8229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hlinkClick r:id="rId3"/>
              </a:rPr>
              <a:t>http://www.wikipedia.com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4"/>
              </a:rPr>
              <a:t>http://www.thefreedictionary.com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132856"/>
            <a:ext cx="8496944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l-PL" sz="4400" b="1" dirty="0"/>
              <a:t>Invertující zesilovače </a:t>
            </a:r>
          </a:p>
          <a:p>
            <a:pPr algn="ctr">
              <a:defRPr/>
            </a:pPr>
            <a:r>
              <a:rPr lang="pl-PL" sz="4400" dirty="0"/>
              <a:t>Část 2 – Odvození</a:t>
            </a:r>
          </a:p>
          <a:p>
            <a:pPr algn="ctr">
              <a:defRPr/>
            </a:pPr>
            <a:endParaRPr lang="pl-PL" sz="4400" b="1" dirty="0"/>
          </a:p>
          <a:p>
            <a:pPr algn="ctr">
              <a:defRPr/>
            </a:pPr>
            <a:r>
              <a:rPr lang="pl-PL" sz="2400" b="1" dirty="0"/>
              <a:t>Ing. Jaroslav Bernkopf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48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200" y="3614400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Napěťové zesílení</a:t>
            </a:r>
          </a:p>
        </p:txBody>
      </p:sp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cs-CZ" dirty="0"/>
              <a:t>Pamatujete si vzorec pro napěťové zesílení invertujícího zesilovače</a:t>
            </a:r>
            <a:r>
              <a:rPr lang="en-US" dirty="0"/>
              <a:t>?</a:t>
            </a:r>
            <a:endParaRPr lang="cs-CZ" dirty="0"/>
          </a:p>
          <a:p>
            <a:pPr eaLnBrk="1" hangingPunct="1">
              <a:spcAft>
                <a:spcPts val="1200"/>
              </a:spcAft>
            </a:pPr>
            <a:r>
              <a:rPr lang="en-US" dirty="0"/>
              <a:t>N</a:t>
            </a:r>
            <a:r>
              <a:rPr lang="cs-CZ" dirty="0"/>
              <a:t>e</a:t>
            </a:r>
            <a:r>
              <a:rPr lang="en-US" dirty="0"/>
              <a:t>?</a:t>
            </a:r>
            <a:endParaRPr lang="cs-CZ" dirty="0"/>
          </a:p>
          <a:p>
            <a:pPr eaLnBrk="1" hangingPunct="1">
              <a:spcAft>
                <a:spcPts val="1200"/>
              </a:spcAft>
            </a:pPr>
            <a:r>
              <a:rPr lang="cs-CZ" dirty="0"/>
              <a:t>Dokázali byste jej odvodit</a:t>
            </a:r>
            <a:r>
              <a:rPr lang="en-US" dirty="0"/>
              <a:t>?</a:t>
            </a:r>
            <a:endParaRPr lang="cs-CZ" dirty="0"/>
          </a:p>
          <a:p>
            <a:pPr eaLnBrk="1" hangingPunct="1">
              <a:spcAft>
                <a:spcPts val="1200"/>
              </a:spcAft>
            </a:pPr>
            <a:r>
              <a:rPr lang="en-US" dirty="0"/>
              <a:t>N</a:t>
            </a:r>
            <a:r>
              <a:rPr lang="cs-CZ" dirty="0"/>
              <a:t>e</a:t>
            </a:r>
            <a:r>
              <a:rPr lang="en-US" dirty="0"/>
              <a:t>?</a:t>
            </a:r>
            <a:endParaRPr lang="cs-CZ" dirty="0"/>
          </a:p>
          <a:p>
            <a:pPr eaLnBrk="1" hangingPunct="1">
              <a:spcAft>
                <a:spcPts val="1200"/>
              </a:spcAft>
            </a:pPr>
            <a:r>
              <a:rPr lang="cs-CZ" dirty="0"/>
              <a:t>Ale ano</a:t>
            </a:r>
            <a:r>
              <a:rPr lang="en-US" dirty="0"/>
              <a:t>! </a:t>
            </a:r>
            <a:r>
              <a:rPr lang="cs-CZ" b="1" dirty="0"/>
              <a:t>Dokážete</a:t>
            </a:r>
            <a:r>
              <a:rPr lang="cs-CZ" dirty="0"/>
              <a:t> jej odvodit</a:t>
            </a:r>
            <a:r>
              <a:rPr lang="en-US" dirty="0"/>
              <a:t>!</a:t>
            </a:r>
            <a:endParaRPr lang="cs-CZ" dirty="0"/>
          </a:p>
          <a:p>
            <a:pPr eaLnBrk="1" hangingPunct="1"/>
            <a:r>
              <a:rPr lang="cs-CZ" dirty="0"/>
              <a:t>Dejme se do toho</a:t>
            </a:r>
            <a:r>
              <a:rPr lang="en-US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25281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7544" y="900000"/>
            <a:ext cx="828198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Připojme napětí 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cs-CZ" dirty="0"/>
              <a:t>o hodnotě </a:t>
            </a:r>
            <a:r>
              <a:rPr lang="en-US" dirty="0"/>
              <a:t>+1 V </a:t>
            </a:r>
            <a:r>
              <a:rPr lang="cs-CZ" dirty="0"/>
              <a:t>ke vstupu zesilovače na obrázku</a:t>
            </a:r>
            <a:r>
              <a:rPr lang="en-US" dirty="0"/>
              <a:t>.</a:t>
            </a:r>
          </a:p>
          <a:p>
            <a:pPr eaLnBrk="1" hangingPunct="1"/>
            <a:r>
              <a:rPr lang="cs-CZ" dirty="0"/>
              <a:t>Toto napětí vyvolá proud, který poteče přes </a:t>
            </a:r>
            <a:r>
              <a:rPr lang="en-US" dirty="0"/>
              <a:t>re</a:t>
            </a:r>
            <a:r>
              <a:rPr lang="cs-CZ" dirty="0"/>
              <a:t>z</a:t>
            </a:r>
            <a:r>
              <a:rPr lang="en-US" dirty="0" err="1"/>
              <a:t>istor</a:t>
            </a:r>
            <a:r>
              <a:rPr lang="en-US" dirty="0"/>
              <a:t> R</a:t>
            </a:r>
            <a:r>
              <a:rPr lang="en-US" baseline="-25000" dirty="0"/>
              <a:t>1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Jak velký bude tento proud</a:t>
            </a:r>
            <a:r>
              <a:rPr lang="en-US" dirty="0"/>
              <a:t>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Abychom mohli tento proud pomocí Ohmova zákona spočítat, potřebujeme znát napětí mezi vývody tohoto rezistoru</a:t>
            </a:r>
            <a:r>
              <a:rPr lang="en-US" dirty="0"/>
              <a:t>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31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Napětí na levé straně rezistoru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cs-CZ" dirty="0"/>
              <a:t>je </a:t>
            </a:r>
            <a:r>
              <a:rPr lang="en-US" dirty="0"/>
              <a:t>+1 V.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Jaké je napětí na druhé straně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?</a:t>
            </a:r>
          </a:p>
          <a:p>
            <a:pPr eaLnBrk="1" hangingPunct="1"/>
            <a:r>
              <a:rPr lang="cs-CZ" dirty="0"/>
              <a:t>Vstup </a:t>
            </a:r>
            <a:r>
              <a:rPr lang="en-US" dirty="0"/>
              <a:t>V+ </a:t>
            </a:r>
            <a:r>
              <a:rPr lang="cs-CZ" dirty="0"/>
              <a:t>operačního zesilovače </a:t>
            </a:r>
            <a:r>
              <a:rPr lang="en-US" dirty="0"/>
              <a:t>OA1 </a:t>
            </a:r>
            <a:r>
              <a:rPr lang="cs-CZ" dirty="0"/>
              <a:t>je uzemněný</a:t>
            </a:r>
            <a:r>
              <a:rPr lang="en-US" dirty="0"/>
              <a:t>, </a:t>
            </a:r>
            <a:r>
              <a:rPr lang="cs-CZ" dirty="0"/>
              <a:t>jeho napětí je tedy </a:t>
            </a:r>
            <a:r>
              <a:rPr lang="en-US" dirty="0"/>
              <a:t>0.0 V.</a:t>
            </a:r>
          </a:p>
          <a:p>
            <a:pPr eaLnBrk="1" hangingPunct="1"/>
            <a:r>
              <a:rPr lang="cs-CZ" dirty="0"/>
              <a:t>Napěťový rozdíl mezi vstupy </a:t>
            </a:r>
            <a:r>
              <a:rPr lang="en-US" dirty="0"/>
              <a:t>V+ and V- </a:t>
            </a:r>
            <a:r>
              <a:rPr lang="cs-CZ" dirty="0"/>
              <a:t>je nulový</a:t>
            </a:r>
            <a:r>
              <a:rPr lang="en-US" dirty="0"/>
              <a:t>.</a:t>
            </a:r>
          </a:p>
          <a:p>
            <a:pPr eaLnBrk="1" hangingPunct="1"/>
            <a:r>
              <a:rPr lang="cs-CZ" dirty="0"/>
              <a:t>Proto se vstup </a:t>
            </a:r>
            <a:r>
              <a:rPr lang="en-US" dirty="0"/>
              <a:t>V- </a:t>
            </a:r>
            <a:r>
              <a:rPr lang="cs-CZ" dirty="0"/>
              <a:t>zdá také uzemněný</a:t>
            </a:r>
            <a:r>
              <a:rPr lang="en-US" dirty="0"/>
              <a:t>. </a:t>
            </a:r>
          </a:p>
          <a:p>
            <a:pPr eaLnBrk="1" hangingPunct="1"/>
            <a:r>
              <a:rPr lang="cs-CZ" dirty="0"/>
              <a:t>Je virtuálně uzemněný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Napětí na pravé straně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cs-CZ" dirty="0"/>
              <a:t>je </a:t>
            </a:r>
            <a:r>
              <a:rPr lang="en-US" dirty="0"/>
              <a:t>0.0 V.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011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468000" y="900000"/>
                <a:ext cx="8281987" cy="19977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dirty="0"/>
                  <a:t>Napěťový rozdíl mezi vývody </a:t>
                </a:r>
                <a:r>
                  <a:rPr lang="en-US" dirty="0"/>
                  <a:t>R</a:t>
                </a:r>
                <a:r>
                  <a:rPr lang="en-US" baseline="-25000" dirty="0"/>
                  <a:t>1</a:t>
                </a:r>
                <a:r>
                  <a:rPr lang="en-US" dirty="0"/>
                  <a:t> </a:t>
                </a:r>
                <a:r>
                  <a:rPr lang="cs-CZ" dirty="0"/>
                  <a:t>je tedy</a:t>
                </a:r>
                <a:endParaRPr lang="en-US" dirty="0"/>
              </a:p>
              <a:p>
                <a:pPr eaLnBrk="1" hangingPunct="1"/>
                <a:endParaRPr lang="en-US" dirty="0"/>
              </a:p>
              <a:p>
                <a:pPr algn="ctr" eaLnBrk="1" hangingPunct="1"/>
                <a:r>
                  <a:rPr lang="en-US" dirty="0"/>
                  <a:t>+1 V – 0.0 V = 1 V</a:t>
                </a:r>
              </a:p>
              <a:p>
                <a:pPr algn="ctr" eaLnBrk="1" hangingPunct="1"/>
                <a:endParaRPr lang="en-US" dirty="0"/>
              </a:p>
              <a:p>
                <a:pPr eaLnBrk="1" hangingPunct="1"/>
                <a:r>
                  <a:rPr lang="cs-CZ" dirty="0"/>
                  <a:t>Pomocí Ohmova zákona můžeme vypočítat proud tekoucí přes rezistor R</a:t>
                </a:r>
                <a:r>
                  <a:rPr lang="cs-CZ" baseline="-25000" dirty="0"/>
                  <a:t>1</a:t>
                </a:r>
                <a:r>
                  <a:rPr lang="cs-CZ" dirty="0"/>
                  <a:t>:</a:t>
                </a:r>
                <a:endParaRPr lang="en-US" dirty="0"/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  <m:r>
                        <a:rPr lang="en-US" b="0" i="1" smtClean="0">
                          <a:latin typeface="Cambria Math"/>
                        </a:rPr>
                        <m:t>𝑚𝐴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000" y="900000"/>
                <a:ext cx="8281987" cy="1997726"/>
              </a:xfrm>
              <a:prstGeom prst="rect">
                <a:avLst/>
              </a:prstGeom>
              <a:blipFill rotWithShape="0">
                <a:blip r:embed="rId3"/>
                <a:stretch>
                  <a:fillRect l="-663" t="-18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</p:spTree>
    <p:extLst>
      <p:ext uri="{BB962C8B-B14F-4D97-AF65-F5344CB8AC3E}">
        <p14:creationId xmlns:p14="http://schemas.microsoft.com/office/powerpoint/2010/main" val="216865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Kam tento proud pokračuje, když opustí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Může téci do vstupu </a:t>
            </a:r>
            <a:r>
              <a:rPr lang="en-US" dirty="0"/>
              <a:t>V-?</a:t>
            </a:r>
          </a:p>
          <a:p>
            <a:pPr eaLnBrk="1" hangingPunct="1"/>
            <a:r>
              <a:rPr lang="cs-CZ" dirty="0"/>
              <a:t>Ne, nemůže, protože jak víme,</a:t>
            </a: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 dirty="0"/>
              <a:t>vstupní odpor </a:t>
            </a:r>
            <a:r>
              <a:rPr lang="en-US" dirty="0"/>
              <a:t>OA1 </a:t>
            </a:r>
            <a:r>
              <a:rPr lang="cs-CZ" dirty="0"/>
              <a:t>je nekonečný</a:t>
            </a: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cs-CZ" dirty="0"/>
              <a:t>vstupní proud </a:t>
            </a:r>
            <a:r>
              <a:rPr lang="en-US" dirty="0"/>
              <a:t>OA1 </a:t>
            </a:r>
            <a:r>
              <a:rPr lang="cs-CZ" dirty="0"/>
              <a:t>je nulový</a:t>
            </a: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/>
          </a:p>
          <a:p>
            <a:pPr eaLnBrk="1" hangingPunct="1"/>
            <a:r>
              <a:rPr lang="cs-CZ" dirty="0"/>
              <a:t>Proto proud z rezistoru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cs-CZ" dirty="0"/>
              <a:t>musí pokračovat do 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</p:spTree>
    <p:extLst>
      <p:ext uri="{BB962C8B-B14F-4D97-AF65-F5344CB8AC3E}">
        <p14:creationId xmlns:p14="http://schemas.microsoft.com/office/powerpoint/2010/main" val="3378866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00" y="3808800"/>
            <a:ext cx="5304978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179512" y="900000"/>
            <a:ext cx="828198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Proud o velikosti </a:t>
            </a:r>
            <a:r>
              <a:rPr lang="en-US" dirty="0"/>
              <a:t>1 mA </a:t>
            </a:r>
            <a:r>
              <a:rPr lang="cs-CZ" dirty="0"/>
              <a:t>vytvoří na rezistoru 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cs-CZ" dirty="0"/>
              <a:t> napěťový úbytek</a:t>
            </a:r>
            <a:r>
              <a:rPr lang="en-US" dirty="0"/>
              <a:t>.</a:t>
            </a:r>
          </a:p>
          <a:p>
            <a:pPr eaLnBrk="1" hangingPunct="1"/>
            <a:r>
              <a:rPr lang="cs-CZ" dirty="0"/>
              <a:t>Úbytek můžeme vypočítat pomocí </a:t>
            </a:r>
            <a:r>
              <a:rPr lang="en-US" dirty="0"/>
              <a:t>Ohm</a:t>
            </a:r>
            <a:r>
              <a:rPr lang="cs-CZ" dirty="0"/>
              <a:t>ova zákona</a:t>
            </a:r>
            <a:r>
              <a:rPr lang="en-US" dirty="0"/>
              <a:t>:</a:t>
            </a:r>
            <a:endParaRPr lang="cs-CZ" dirty="0"/>
          </a:p>
          <a:p>
            <a:pPr eaLnBrk="1" hangingPunct="1"/>
            <a:endParaRPr lang="en-US" dirty="0"/>
          </a:p>
          <a:p>
            <a:pPr algn="ctr" eaLnBrk="1" hangingPunct="1"/>
            <a:r>
              <a:rPr lang="cs-CZ" b="1" i="1" dirty="0"/>
              <a:t>V</a:t>
            </a:r>
            <a:r>
              <a:rPr lang="cs-CZ" b="1" i="1" baseline="-25000" dirty="0"/>
              <a:t>R2</a:t>
            </a:r>
            <a:r>
              <a:rPr lang="cs-CZ" b="1" i="1" dirty="0"/>
              <a:t> = I</a:t>
            </a:r>
            <a:r>
              <a:rPr lang="cs-CZ" b="1" i="1" baseline="-25000" dirty="0"/>
              <a:t>R2</a:t>
            </a:r>
            <a:r>
              <a:rPr lang="cs-CZ" b="1" i="1" dirty="0"/>
              <a:t> * R2</a:t>
            </a:r>
          </a:p>
          <a:p>
            <a:pPr algn="ctr" eaLnBrk="1" hangingPunct="1"/>
            <a:endParaRPr lang="cs-CZ" b="1" i="1" dirty="0"/>
          </a:p>
          <a:p>
            <a:pPr algn="ctr" eaLnBrk="1" hangingPunct="1"/>
            <a:r>
              <a:rPr lang="cs-CZ" b="1" i="1" dirty="0"/>
              <a:t>V</a:t>
            </a:r>
            <a:r>
              <a:rPr lang="cs-CZ" b="1" i="1" baseline="-25000" dirty="0"/>
              <a:t>R2</a:t>
            </a:r>
            <a:r>
              <a:rPr lang="cs-CZ" b="1" i="1" dirty="0"/>
              <a:t> = 1mA * 10k</a:t>
            </a:r>
          </a:p>
          <a:p>
            <a:pPr algn="ctr" eaLnBrk="1" hangingPunct="1"/>
            <a:endParaRPr lang="en-US" b="1" i="1" dirty="0"/>
          </a:p>
          <a:p>
            <a:pPr algn="ctr" eaLnBrk="1" hangingPunct="1"/>
            <a:r>
              <a:rPr lang="cs-CZ" b="1" i="1" dirty="0"/>
              <a:t>V</a:t>
            </a:r>
            <a:r>
              <a:rPr lang="cs-CZ" b="1" i="1" baseline="-25000" dirty="0"/>
              <a:t>R2</a:t>
            </a:r>
            <a:r>
              <a:rPr lang="cs-CZ" b="1" i="1" dirty="0"/>
              <a:t> = 10 V</a:t>
            </a:r>
            <a:endParaRPr lang="en-US" b="1" i="1" dirty="0"/>
          </a:p>
          <a:p>
            <a:pPr eaLnBrk="1" hangingPunct="1"/>
            <a:endParaRPr lang="en-US" dirty="0"/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5580112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5580112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7380312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652120" y="313167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10 V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</p:spTree>
    <p:extLst>
      <p:ext uri="{BB962C8B-B14F-4D97-AF65-F5344CB8AC3E}">
        <p14:creationId xmlns:p14="http://schemas.microsoft.com/office/powerpoint/2010/main" val="243535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Jaká je polarita napěťového úbytku na 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b="0" dirty="0"/>
              <a:t>Kladný proud je </a:t>
            </a:r>
            <a:r>
              <a:rPr lang="en-US" b="0" dirty="0"/>
              <a:t>„</a:t>
            </a:r>
            <a:r>
              <a:rPr lang="cs-CZ" dirty="0"/>
              <a:t>tlačen</a:t>
            </a:r>
            <a:r>
              <a:rPr lang="en-US" b="0" dirty="0"/>
              <a:t>“ </a:t>
            </a:r>
            <a:r>
              <a:rPr lang="cs-CZ" b="0" dirty="0"/>
              <a:t>napětím </a:t>
            </a:r>
            <a:r>
              <a:rPr lang="en-US" b="0" dirty="0"/>
              <a:t>V</a:t>
            </a:r>
            <a:r>
              <a:rPr lang="en-US" b="0" baseline="-25000" dirty="0"/>
              <a:t>1</a:t>
            </a:r>
            <a:r>
              <a:rPr lang="en-US" b="0" dirty="0"/>
              <a:t> = +1 V </a:t>
            </a:r>
            <a:r>
              <a:rPr lang="cs-CZ" b="0" dirty="0"/>
              <a:t>z levé strany obrázku směrem k pravé straně</a:t>
            </a:r>
            <a:r>
              <a:rPr lang="en-US" b="0" dirty="0"/>
              <a:t>.</a:t>
            </a:r>
          </a:p>
          <a:p>
            <a:pPr eaLnBrk="1" hangingPunct="1"/>
            <a:r>
              <a:rPr lang="cs-CZ" dirty="0"/>
              <a:t>Proto levé konce rezistorů jsou kladnější než jejich pravé konce.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Můžeme psát malá znaménka </a:t>
            </a:r>
            <a:r>
              <a:rPr lang="en-US" dirty="0"/>
              <a:t>plus </a:t>
            </a:r>
            <a:r>
              <a:rPr lang="cs-CZ" dirty="0"/>
              <a:t>k levým koncům</a:t>
            </a:r>
            <a:r>
              <a:rPr lang="en-US" dirty="0"/>
              <a:t>, </a:t>
            </a:r>
            <a:r>
              <a:rPr lang="cs-CZ" dirty="0"/>
              <a:t>znaménka </a:t>
            </a:r>
            <a:r>
              <a:rPr lang="en-US" dirty="0"/>
              <a:t>m</a:t>
            </a:r>
            <a:r>
              <a:rPr lang="cs-CZ" dirty="0"/>
              <a:t>í</a:t>
            </a:r>
            <a:r>
              <a:rPr lang="en-US" dirty="0"/>
              <a:t>nus </a:t>
            </a:r>
            <a:r>
              <a:rPr lang="cs-CZ" dirty="0"/>
              <a:t>k pravým koncům rezistorů</a:t>
            </a:r>
            <a:r>
              <a:rPr lang="en-US" dirty="0"/>
              <a:t>.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3038400" y="3808800"/>
            <a:ext cx="5304978" cy="2666030"/>
            <a:chOff x="3038400" y="3808800"/>
            <a:chExt cx="5304978" cy="266603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400" y="3808800"/>
              <a:ext cx="5304978" cy="26660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16" name="TextovéPole 15"/>
            <p:cNvSpPr txBox="1"/>
            <p:nvPr/>
          </p:nvSpPr>
          <p:spPr>
            <a:xfrm>
              <a:off x="4139952" y="4957149"/>
              <a:ext cx="309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6084168" y="3892406"/>
              <a:ext cx="309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6732240" y="3892406"/>
              <a:ext cx="309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765854" y="4957149"/>
              <a:ext cx="309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</a:t>
              </a:r>
            </a:p>
          </p:txBody>
        </p:sp>
      </p:grpSp>
      <p:cxnSp>
        <p:nvCxnSpPr>
          <p:cNvPr id="11" name="Přímá spojnice se šipkou 10"/>
          <p:cNvCxnSpPr/>
          <p:nvPr/>
        </p:nvCxnSpPr>
        <p:spPr>
          <a:xfrm>
            <a:off x="5580112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580112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7380312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652120" y="313167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10 V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2 - Odvození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Napěťové zesílení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5220072" y="479715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3877408" y="4365104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</p:spTree>
    <p:extLst>
      <p:ext uri="{BB962C8B-B14F-4D97-AF65-F5344CB8AC3E}">
        <p14:creationId xmlns:p14="http://schemas.microsoft.com/office/powerpoint/2010/main" val="1448957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3054</TotalTime>
  <Words>1385</Words>
  <Application>Microsoft Office PowerPoint</Application>
  <PresentationFormat>Předvádění na obrazovce (4:3)</PresentationFormat>
  <Paragraphs>316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Anglicky v odborných předmětech "Support of teaching technical subjects in English“</vt:lpstr>
      <vt:lpstr> </vt:lpstr>
      <vt:lpstr>Napěťové zesílení</vt:lpstr>
      <vt:lpstr>Napěťové zesílení</vt:lpstr>
      <vt:lpstr>Napěťové zesílení</vt:lpstr>
      <vt:lpstr>Napěťové zesílení</vt:lpstr>
      <vt:lpstr>Napěťové zesílení</vt:lpstr>
      <vt:lpstr>Napěťové zesílení</vt:lpstr>
      <vt:lpstr>Napěťové zesílení</vt:lpstr>
      <vt:lpstr>Napěťové zesílení</vt:lpstr>
      <vt:lpstr>Napěťové zesílení</vt:lpstr>
      <vt:lpstr>Napěťové zesílení</vt:lpstr>
      <vt:lpstr>Napěťové zesílení</vt:lpstr>
      <vt:lpstr>Napěťové zesílení</vt:lpstr>
      <vt:lpstr>Napěťové zesílení</vt:lpstr>
      <vt:lpstr>Úkol</vt:lpstr>
      <vt:lpstr>Řešení</vt:lpstr>
      <vt:lpstr>Řešení</vt:lpstr>
      <vt:lpstr>Odkazy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245</cp:revision>
  <cp:lastPrinted>2022-04-06T11:29:58Z</cp:lastPrinted>
  <dcterms:created xsi:type="dcterms:W3CDTF">2011-08-12T09:23:29Z</dcterms:created>
  <dcterms:modified xsi:type="dcterms:W3CDTF">2025-04-02T10:20:37Z</dcterms:modified>
</cp:coreProperties>
</file>