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58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116" d="100"/>
          <a:sy n="116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5.2.2015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5.2.2015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87500-338F-4FF9-B240-58FD5543459C}" type="slidenum">
              <a:rPr lang="cs-CZ" smtClean="0"/>
              <a:pPr eaLnBrk="1" hangingPunct="1"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0202-5841-4D57-A49B-70061A72C6A1}" type="slidenum">
              <a:rPr lang="cs-CZ" smtClean="0"/>
              <a:pPr eaLnBrk="1" hangingPunct="1"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Operational Amplifiers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dirty="0" err="1" smtClean="0"/>
              <a:t>Inverting</a:t>
            </a:r>
            <a:r>
              <a:rPr lang="cs-CZ" dirty="0" smtClean="0"/>
              <a:t> </a:t>
            </a:r>
            <a:r>
              <a:rPr lang="cs-CZ" dirty="0" err="1" smtClean="0"/>
              <a:t>Amplifiers</a:t>
            </a:r>
            <a:r>
              <a:rPr lang="cs-CZ" dirty="0" smtClean="0"/>
              <a:t> – Part 2 – </a:t>
            </a:r>
            <a:r>
              <a:rPr lang="cs-CZ" dirty="0" err="1" smtClean="0"/>
              <a:t>Derivations</a:t>
            </a:r>
            <a:endParaRPr lang="cs-CZ" dirty="0" smtClean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Amplifiers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Operational Amplifiers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8.png"/><Relationship Id="rId5" Type="http://schemas.openxmlformats.org/officeDocument/2006/relationships/hyperlink" Target="http://www.thefreedictionary.com/" TargetMode="External"/><Relationship Id="rId4" Type="http://schemas.openxmlformats.org/officeDocument/2006/relationships/hyperlink" Target="http://www.wikipedi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 smtClean="0">
                <a:solidFill>
                  <a:srgbClr val="0D296F"/>
                </a:solidFill>
              </a:rPr>
              <a:t/>
            </a:r>
            <a:br>
              <a:rPr lang="cs-CZ" sz="3200" dirty="0" smtClean="0">
                <a:solidFill>
                  <a:srgbClr val="0D296F"/>
                </a:solidFill>
              </a:rPr>
            </a:br>
            <a:r>
              <a:rPr lang="cs-CZ" sz="2200" dirty="0" smtClean="0">
                <a:solidFill>
                  <a:srgbClr val="0D296F"/>
                </a:solidFill>
              </a:rPr>
              <a:t>"Support </a:t>
            </a:r>
            <a:r>
              <a:rPr lang="cs-CZ" sz="2200" dirty="0" err="1" smtClean="0">
                <a:solidFill>
                  <a:srgbClr val="0D296F"/>
                </a:solidFill>
              </a:rPr>
              <a:t>of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teaching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technical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subjects</a:t>
            </a:r>
            <a:r>
              <a:rPr lang="cs-CZ" sz="2200" dirty="0" smtClean="0">
                <a:solidFill>
                  <a:srgbClr val="0D296F"/>
                </a:solidFill>
              </a:rPr>
              <a:t> in </a:t>
            </a:r>
            <a:r>
              <a:rPr lang="cs-CZ" sz="2200" dirty="0" err="1" smtClean="0">
                <a:solidFill>
                  <a:srgbClr val="0D296F"/>
                </a:solidFill>
              </a:rPr>
              <a:t>English</a:t>
            </a:r>
            <a:r>
              <a:rPr lang="cs-CZ" sz="2200" dirty="0" smtClean="0">
                <a:solidFill>
                  <a:srgbClr val="0D296F"/>
                </a:solidFill>
              </a:rPr>
              <a:t>“</a:t>
            </a:r>
            <a:endParaRPr lang="cs-CZ" sz="2200" dirty="0">
              <a:solidFill>
                <a:srgbClr val="0D296F"/>
              </a:solidFill>
            </a:endParaRPr>
          </a:p>
        </p:txBody>
      </p:sp>
      <p:sp>
        <p:nvSpPr>
          <p:cNvPr id="4100" name="Podnadpis 6"/>
          <p:cNvSpPr>
            <a:spLocks noGrp="1"/>
          </p:cNvSpPr>
          <p:nvPr>
            <p:ph type="subTitle" idx="1"/>
          </p:nvPr>
        </p:nvSpPr>
        <p:spPr>
          <a:xfrm>
            <a:off x="827088" y="3213100"/>
            <a:ext cx="7772400" cy="1944092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Tutorial</a:t>
            </a:r>
            <a:r>
              <a:rPr lang="cs-CZ" sz="1600" b="1" dirty="0" smtClean="0">
                <a:solidFill>
                  <a:srgbClr val="0D296F"/>
                </a:solidFill>
              </a:rPr>
              <a:t>:  </a:t>
            </a:r>
            <a:r>
              <a:rPr lang="cs-CZ" sz="1600" b="1" dirty="0" err="1" smtClean="0">
                <a:solidFill>
                  <a:srgbClr val="0D296F"/>
                </a:solidFill>
              </a:rPr>
              <a:t>Mechanic</a:t>
            </a:r>
            <a:r>
              <a:rPr lang="cs-CZ" sz="1600" b="1" dirty="0" smtClean="0">
                <a:solidFill>
                  <a:srgbClr val="0D296F"/>
                </a:solidFill>
              </a:rPr>
              <a:t> – </a:t>
            </a:r>
            <a:r>
              <a:rPr lang="cs-CZ" sz="1600" b="1" dirty="0" err="1" smtClean="0">
                <a:solidFill>
                  <a:srgbClr val="0D296F"/>
                </a:solidFill>
              </a:rPr>
              <a:t>electrician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Topic</a:t>
            </a:r>
            <a:r>
              <a:rPr lang="cs-CZ" sz="1600" b="1" dirty="0" smtClean="0">
                <a:solidFill>
                  <a:srgbClr val="0D296F"/>
                </a:solidFill>
              </a:rPr>
              <a:t>: 	</a:t>
            </a:r>
            <a:r>
              <a:rPr lang="cs-CZ" sz="1600" b="1" dirty="0" err="1" smtClean="0">
                <a:solidFill>
                  <a:srgbClr val="0D296F"/>
                </a:solidFill>
              </a:rPr>
              <a:t>Electronics</a:t>
            </a:r>
            <a:r>
              <a:rPr lang="cs-CZ" sz="1600" b="1" dirty="0">
                <a:solidFill>
                  <a:srgbClr val="0D296F"/>
                </a:solidFill>
              </a:rPr>
              <a:t> 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	</a:t>
            </a:r>
            <a:r>
              <a:rPr lang="cs-CZ" sz="1600" b="1" dirty="0" smtClean="0">
                <a:solidFill>
                  <a:srgbClr val="0D296F"/>
                </a:solidFill>
              </a:rPr>
              <a:t>II. </a:t>
            </a:r>
            <a:r>
              <a:rPr lang="cs-CZ" sz="1600" b="1" dirty="0" err="1" smtClean="0">
                <a:solidFill>
                  <a:srgbClr val="0D296F"/>
                </a:solidFill>
              </a:rPr>
              <a:t>class</a:t>
            </a:r>
            <a:r>
              <a:rPr lang="cs-CZ" sz="1600" b="1" dirty="0" smtClean="0">
                <a:solidFill>
                  <a:srgbClr val="0D296F"/>
                </a:solidFill>
              </a:rPr>
              <a:t>	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              </a:t>
            </a:r>
            <a:r>
              <a:rPr lang="cs-CZ" sz="1600" b="1" dirty="0" err="1" smtClean="0">
                <a:solidFill>
                  <a:srgbClr val="0D296F"/>
                </a:solidFill>
              </a:rPr>
              <a:t>Operational</a:t>
            </a:r>
            <a:r>
              <a:rPr lang="cs-CZ" sz="1600" b="1" dirty="0" smtClean="0">
                <a:solidFill>
                  <a:srgbClr val="0D296F"/>
                </a:solidFill>
              </a:rPr>
              <a:t> </a:t>
            </a:r>
            <a:r>
              <a:rPr lang="cs-CZ" sz="1600" b="1" dirty="0" err="1">
                <a:solidFill>
                  <a:srgbClr val="0D296F"/>
                </a:solidFill>
              </a:rPr>
              <a:t>Amplifiers</a:t>
            </a:r>
            <a:r>
              <a:rPr lang="cs-CZ" sz="1600" b="1" dirty="0">
                <a:solidFill>
                  <a:srgbClr val="0D296F"/>
                </a:solidFill>
              </a:rPr>
              <a:t>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	</a:t>
            </a:r>
            <a:r>
              <a:rPr lang="cs-CZ" sz="1600" b="1" dirty="0" err="1" smtClean="0">
                <a:solidFill>
                  <a:srgbClr val="0D296F"/>
                </a:solidFill>
              </a:rPr>
              <a:t>Inverting</a:t>
            </a:r>
            <a:r>
              <a:rPr lang="cs-CZ" sz="1600" b="1" dirty="0" smtClean="0">
                <a:solidFill>
                  <a:srgbClr val="0D296F"/>
                </a:solidFill>
              </a:rPr>
              <a:t> </a:t>
            </a:r>
            <a:r>
              <a:rPr lang="cs-CZ" sz="1600" b="1" dirty="0" err="1">
                <a:solidFill>
                  <a:srgbClr val="0D296F"/>
                </a:solidFill>
              </a:rPr>
              <a:t>Amplifiers</a:t>
            </a:r>
            <a:r>
              <a:rPr lang="cs-CZ" sz="1600" b="1" dirty="0">
                <a:solidFill>
                  <a:srgbClr val="0D296F"/>
                </a:solidFill>
              </a:rPr>
              <a:t> – Part </a:t>
            </a:r>
            <a:r>
              <a:rPr lang="cs-CZ" sz="1600" b="1" dirty="0" smtClean="0">
                <a:solidFill>
                  <a:srgbClr val="0D296F"/>
                </a:solidFill>
              </a:rPr>
              <a:t>2 – </a:t>
            </a:r>
            <a:r>
              <a:rPr lang="cs-CZ" sz="1600" b="1" dirty="0" err="1" smtClean="0">
                <a:solidFill>
                  <a:srgbClr val="0D296F"/>
                </a:solidFill>
              </a:rPr>
              <a:t>Derivations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Prepared</a:t>
            </a:r>
            <a:r>
              <a:rPr lang="cs-CZ" sz="1600" b="1" dirty="0" smtClean="0">
                <a:solidFill>
                  <a:srgbClr val="0D296F"/>
                </a:solidFill>
              </a:rPr>
              <a:t> by: Ing. Jaroslav </a:t>
            </a:r>
            <a:r>
              <a:rPr lang="cs-CZ" sz="1600" b="1" dirty="0" smtClean="0">
                <a:solidFill>
                  <a:srgbClr val="0D296F"/>
                </a:solidFill>
              </a:rPr>
              <a:t>Bernkopf</a:t>
            </a: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cs-CZ" sz="1600" b="1">
                <a:solidFill>
                  <a:srgbClr val="0D296F"/>
                </a:solidFill>
              </a:rPr>
              <a:t>AVOP-ELEKTRO-Ber-003</a:t>
            </a:r>
            <a:endParaRPr lang="cs-CZ" sz="1600" b="1" dirty="0" smtClean="0">
              <a:solidFill>
                <a:srgbClr val="0D296F"/>
              </a:solidFill>
            </a:endParaRPr>
          </a:p>
        </p:txBody>
      </p:sp>
      <p:pic>
        <p:nvPicPr>
          <p:cNvPr id="4101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425"/>
            <a:ext cx="5835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395288" y="5876925"/>
            <a:ext cx="784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Projekt Anglicky v odborných předmětech, 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je spolufinancován Evropským sociálním fondem a státním rozpočtem České republiky.</a:t>
            </a:r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5373216"/>
            <a:ext cx="508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What is the voltage gain?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en-US" dirty="0" smtClean="0"/>
              <a:t>can see, the amplifier makes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ten volts out of one volt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negative output voltage out of positive input voltage</a:t>
            </a:r>
            <a:endParaRPr lang="cs-CZ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/>
            <a:r>
              <a:rPr lang="en-US" dirty="0" smtClean="0"/>
              <a:t>Its voltage gain must be -10.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3" name="Přímá spojnice se šipkou 2"/>
          <p:cNvCxnSpPr/>
          <p:nvPr/>
        </p:nvCxnSpPr>
        <p:spPr>
          <a:xfrm>
            <a:off x="55801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55801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3803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521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10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39952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732240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65854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36894" y="544522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V2 = -10 V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7799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7799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8519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1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851920" y="33643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R1 = 1 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652128" y="336019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R2 = 10 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544522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Look at the voltages and at the values of the resistors:</a:t>
            </a:r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3" name="Přímá spojnice se šipkou 2"/>
          <p:cNvCxnSpPr/>
          <p:nvPr/>
        </p:nvCxnSpPr>
        <p:spPr>
          <a:xfrm>
            <a:off x="55801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55801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3803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521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10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39952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732240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65854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36894" y="544522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V2 = -10 V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7799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7799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8519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1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851920" y="33643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R1 = 1 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652128" y="336019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R2 = 10 k</a:t>
            </a:r>
            <a:endParaRPr lang="cs-CZ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732240" y="1358638"/>
                <a:ext cx="129614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10 </m:t>
                          </m:r>
                          <m:r>
                            <a:rPr lang="cs-CZ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1 </m:t>
                          </m:r>
                          <m:r>
                            <a:rPr lang="cs-CZ" i="1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358638"/>
                <a:ext cx="1296144" cy="61824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141936" y="1358638"/>
                <a:ext cx="1296144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10 </m:t>
                          </m:r>
                          <m:r>
                            <a:rPr lang="cs-CZ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1 </m:t>
                          </m:r>
                          <m:r>
                            <a:rPr lang="cs-CZ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36" y="1358638"/>
                <a:ext cx="1296144" cy="61279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187624" y="1358638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1 </m:t>
                      </m:r>
                      <m:r>
                        <a:rPr lang="cs-CZ" i="1">
                          <a:latin typeface="Cambria Math"/>
                        </a:rPr>
                        <m:t>𝑉</m:t>
                      </m:r>
                      <m:r>
                        <a:rPr lang="cs-CZ" i="1">
                          <a:latin typeface="Cambria Math"/>
                        </a:rPr>
                        <m:t> …1 </m:t>
                      </m:r>
                      <m:r>
                        <a:rPr lang="cs-CZ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cs-CZ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10 </m:t>
                      </m:r>
                      <m:r>
                        <a:rPr lang="cs-CZ" i="1">
                          <a:latin typeface="Cambria Math"/>
                        </a:rPr>
                        <m:t>𝑉</m:t>
                      </m:r>
                      <m:r>
                        <a:rPr lang="cs-CZ" i="1">
                          <a:latin typeface="Cambria Math"/>
                        </a:rPr>
                        <m:t> …10 </m:t>
                      </m:r>
                      <m:r>
                        <a:rPr lang="cs-CZ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58638"/>
                <a:ext cx="1296144" cy="64633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7"/>
          <p:cNvSpPr txBox="1">
            <a:spLocks noChangeArrowheads="1"/>
          </p:cNvSpPr>
          <p:nvPr/>
        </p:nvSpPr>
        <p:spPr bwMode="auto">
          <a:xfrm>
            <a:off x="611188" y="2132856"/>
            <a:ext cx="8281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Do the values look so similar just by accident?</a:t>
            </a:r>
            <a:endParaRPr lang="en-US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8" cstate="print"/>
          <a:stretch>
            <a:fillRect/>
          </a:stretch>
        </p:blipFill>
        <p:spPr>
          <a:xfrm>
            <a:off x="683568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3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560" y="765175"/>
                <a:ext cx="8064896" cy="1707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 smtClean="0"/>
                  <a:t>No, it is no accident.</a:t>
                </a:r>
              </a:p>
              <a:p>
                <a:pPr eaLnBrk="1" hangingPunct="1"/>
                <a:r>
                  <a:rPr lang="en-US" dirty="0" smtClean="0"/>
                  <a:t>The </a:t>
                </a:r>
                <a:r>
                  <a:rPr lang="en-US" dirty="0"/>
                  <a:t>voltage gain is determined by </a:t>
                </a:r>
                <a:r>
                  <a:rPr lang="en-US" dirty="0" smtClean="0"/>
                  <a:t>the voltages</a:t>
                </a:r>
                <a:r>
                  <a:rPr lang="en-US" dirty="0"/>
                  <a:t>: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  <m:r>
                      <a:rPr lang="en-US" sz="2400" b="1" i="1" baseline="-25000">
                        <a:latin typeface="Cambria Math"/>
                      </a:rPr>
                      <m:t>𝒗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𝑽</m:t>
                        </m:r>
                        <m:r>
                          <a:rPr lang="en-US" sz="2400" b="1" i="1" baseline="-2500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𝑽</m:t>
                        </m:r>
                        <m:r>
                          <a:rPr lang="en-US" sz="2400" b="1" i="1" baseline="-2500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pPr eaLnBrk="1" hangingPunct="1"/>
                <a:r>
                  <a:rPr lang="en-US" dirty="0" smtClean="0"/>
                  <a:t>The voltages are determined by the values of the resistors.</a:t>
                </a:r>
              </a:p>
              <a:p>
                <a:pPr eaLnBrk="1" hangingPunct="1"/>
                <a:r>
                  <a:rPr lang="en-US" dirty="0" smtClean="0"/>
                  <a:t>The</a:t>
                </a:r>
                <a:r>
                  <a:rPr lang="cs-CZ" dirty="0" err="1" smtClean="0"/>
                  <a:t>refore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the</a:t>
                </a:r>
                <a:r>
                  <a:rPr lang="en-US" dirty="0" smtClean="0"/>
                  <a:t> voltage gain is determined by the resistors:	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  <m:r>
                      <a:rPr lang="en-US" sz="2400" b="1" i="1" baseline="-25000">
                        <a:latin typeface="Cambria Math"/>
                      </a:rPr>
                      <m:t>𝒗</m:t>
                    </m:r>
                    <m:r>
                      <a:rPr lang="en-US" sz="2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  <m:r>
                          <a:rPr lang="en-US" sz="2400" b="1" i="1" baseline="-2500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  <m:r>
                          <a:rPr lang="en-US" sz="2400" b="1" i="1" baseline="-2500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765175"/>
                <a:ext cx="8064896" cy="170700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05" t="-1786" b="-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3" name="Přímá spojnice se šipkou 2"/>
          <p:cNvCxnSpPr/>
          <p:nvPr/>
        </p:nvCxnSpPr>
        <p:spPr>
          <a:xfrm>
            <a:off x="55801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55801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3803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521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10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39952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732240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65854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36894" y="544522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V2 = -10 V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7799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7799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8519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1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851920" y="33643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R1 = 1 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652128" y="336019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R2 = 10 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611560" y="573325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611188" y="765175"/>
                <a:ext cx="8281987" cy="1960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This is the equation we 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are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looking for: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</a:rPr>
                        <m:t>𝑨</m:t>
                      </m:r>
                      <m:r>
                        <a:rPr lang="en-US" sz="3600" b="1" i="1" baseline="-25000">
                          <a:latin typeface="Cambria Math"/>
                        </a:rPr>
                        <m:t>𝒗</m:t>
                      </m:r>
                      <m:r>
                        <a:rPr lang="en-US" sz="36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/>
                            </a:rPr>
                            <m:t>𝑹</m:t>
                          </m:r>
                          <m:r>
                            <a:rPr lang="en-US" sz="3600" b="1" i="1" baseline="-2500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latin typeface="Cambria Math"/>
                            </a:rPr>
                            <m:t>𝑹</m:t>
                          </m:r>
                          <m:r>
                            <a:rPr lang="en-US" sz="3600" b="1" i="1" baseline="-25000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dirty="0" smtClean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Now you can forget it.</a:t>
                </a:r>
              </a:p>
              <a:p>
                <a:pPr eaLnBrk="1" hangingPunct="1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Because in future you will always be able to derive it again.</a:t>
                </a:r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765175"/>
                <a:ext cx="8281987" cy="196047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89" t="-1558" b="-40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3" name="Přímá spojnice se šipkou 2"/>
          <p:cNvCxnSpPr/>
          <p:nvPr/>
        </p:nvCxnSpPr>
        <p:spPr>
          <a:xfrm>
            <a:off x="55801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55801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3803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521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10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39952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732240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65854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36894" y="544522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V2 = -10 V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7799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7799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8519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1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851920" y="33643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R1 = 1 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652128" y="336019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R2 = 10 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467544" y="5877272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We can explain the equation this way:</a:t>
            </a:r>
          </a:p>
          <a:p>
            <a:pPr eaLnBrk="1" hangingPunct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The smaller the R1, the higher current it passes to R2.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The higher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current, the higher the voltage across R2.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The higher the resistance of R2, the higher the voltage across it.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The higher the voltage across R2, the higher the output voltage.</a:t>
            </a:r>
          </a:p>
          <a:p>
            <a:pPr eaLnBrk="1" hangingPunct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The higher the output voltage, the higher the voltage gain.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3" name="Přímá spojnice se šipkou 2"/>
          <p:cNvCxnSpPr/>
          <p:nvPr/>
        </p:nvCxnSpPr>
        <p:spPr>
          <a:xfrm>
            <a:off x="55801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55801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3803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521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10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39952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732240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65854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36894" y="544522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V2 = -10 V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7799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7799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8519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1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851920" y="33643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R1 = 1 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652128" y="336019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R2 = 10 k</a:t>
            </a:r>
            <a:endParaRPr lang="cs-CZ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67544" y="3514129"/>
                <a:ext cx="2376264" cy="11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</a:rPr>
                        <m:t>𝑨</m:t>
                      </m:r>
                      <m:r>
                        <a:rPr lang="en-US" sz="3600" b="1" i="1" baseline="-25000">
                          <a:latin typeface="Cambria Math"/>
                        </a:rPr>
                        <m:t>𝒗</m:t>
                      </m:r>
                      <m:r>
                        <a:rPr lang="en-US" sz="36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/>
                            </a:rPr>
                            <m:t>𝑹</m:t>
                          </m:r>
                          <m:r>
                            <a:rPr lang="en-US" sz="3600" b="1" i="1" baseline="-2500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latin typeface="Cambria Math"/>
                            </a:rPr>
                            <m:t>𝑹</m:t>
                          </m:r>
                          <m:r>
                            <a:rPr lang="en-US" sz="3600" b="1" i="1" baseline="-25000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cs-CZ" sz="36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14129"/>
                <a:ext cx="2376264" cy="112588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48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683568" y="566124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6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Task</a:t>
            </a:r>
            <a:endParaRPr lang="cs-CZ" dirty="0"/>
          </a:p>
        </p:txBody>
      </p:sp>
      <p:sp>
        <p:nvSpPr>
          <p:cNvPr id="25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dirty="0" smtClean="0">
                <a:solidFill>
                  <a:srgbClr val="0000FF"/>
                </a:solidFill>
              </a:rPr>
              <a:t>C</a:t>
            </a:r>
            <a:r>
              <a:rPr lang="en-US" dirty="0" err="1" smtClean="0">
                <a:solidFill>
                  <a:srgbClr val="0000FF"/>
                </a:solidFill>
              </a:rPr>
              <a:t>onstruct</a:t>
            </a:r>
            <a:r>
              <a:rPr lang="en-US" dirty="0" smtClean="0">
                <a:solidFill>
                  <a:srgbClr val="0000FF"/>
                </a:solidFill>
              </a:rPr>
              <a:t> the first stage of a preamplifier for record players.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 preamplifier should have the following features: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Input resistance </a:t>
            </a:r>
            <a:r>
              <a:rPr lang="en-US" dirty="0" err="1" smtClean="0">
                <a:solidFill>
                  <a:srgbClr val="0000FF"/>
                </a:solidFill>
              </a:rPr>
              <a:t>Rin</a:t>
            </a:r>
            <a:r>
              <a:rPr lang="en-US" dirty="0" smtClean="0">
                <a:solidFill>
                  <a:srgbClr val="0000FF"/>
                </a:solidFill>
              </a:rPr>
              <a:t> = 47k</a:t>
            </a:r>
            <a:r>
              <a:rPr lang="el-GR" dirty="0" smtClean="0">
                <a:solidFill>
                  <a:srgbClr val="0000FF"/>
                </a:solidFill>
              </a:rPr>
              <a:t>Ω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Voltage gain Av = </a:t>
            </a:r>
            <a:r>
              <a:rPr lang="cs-CZ" dirty="0" smtClean="0">
                <a:solidFill>
                  <a:srgbClr val="0000FF"/>
                </a:solidFill>
              </a:rPr>
              <a:t>- </a:t>
            </a:r>
            <a:r>
              <a:rPr lang="en-US" dirty="0" smtClean="0">
                <a:solidFill>
                  <a:srgbClr val="0000FF"/>
                </a:solidFill>
              </a:rPr>
              <a:t>32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Use the conception shown in the figure below.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3614400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9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467544" y="573325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6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sp>
        <p:nvSpPr>
          <p:cNvPr id="25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 input resistance of an inverting amplifier is equal to R1.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This implies that R1 must be equal to the desired input resistance </a:t>
            </a:r>
            <a:r>
              <a:rPr lang="en-US" dirty="0" err="1" smtClean="0">
                <a:solidFill>
                  <a:srgbClr val="0000FF"/>
                </a:solidFill>
              </a:rPr>
              <a:t>Rin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The resistance of R1 will be 47kΩ.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3600000" y="3614400"/>
            <a:ext cx="4583213" cy="2666030"/>
            <a:chOff x="2005200" y="3614400"/>
            <a:chExt cx="4583213" cy="266603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200" y="3614400"/>
              <a:ext cx="4583213" cy="2666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28" name="TextovéPole 27"/>
            <p:cNvSpPr txBox="1"/>
            <p:nvPr/>
          </p:nvSpPr>
          <p:spPr>
            <a:xfrm>
              <a:off x="3062788" y="510955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47k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611560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29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7"/>
              <p:cNvSpPr txBox="1">
                <a:spLocks noChangeArrowheads="1"/>
              </p:cNvSpPr>
              <p:nvPr/>
            </p:nvSpPr>
            <p:spPr bwMode="auto">
              <a:xfrm>
                <a:off x="611188" y="765175"/>
                <a:ext cx="8425307" cy="2825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cs-CZ" dirty="0" smtClean="0">
                    <a:solidFill>
                      <a:srgbClr val="0000FF"/>
                    </a:solidFill>
                  </a:rPr>
                  <a:t>The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equation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for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the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>
                    <a:solidFill>
                      <a:srgbClr val="0000FF"/>
                    </a:solidFill>
                  </a:rPr>
                  <a:t>v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oltage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gain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is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 baseline="-25000">
                          <a:solidFill>
                            <a:srgbClr val="0000FF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i="1" baseline="-25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i="1" baseline="-25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:r>
                  <a:rPr lang="cs-CZ" dirty="0" err="1" smtClean="0">
                    <a:solidFill>
                      <a:srgbClr val="0000FF"/>
                    </a:solidFill>
                  </a:rPr>
                  <a:t>Let‘s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express R2:</a:t>
                </a:r>
                <a:endParaRPr lang="cs-CZ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2=−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𝐴𝑣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b="0" dirty="0" smtClean="0">
                  <a:solidFill>
                    <a:srgbClr val="0000FF"/>
                  </a:solidFill>
                </a:endParaRPr>
              </a:p>
              <a:p>
                <a:pPr algn="ctr" eaLnBrk="1" hangingPunct="1"/>
                <a:endParaRPr lang="cs-CZ" b="0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:r>
                  <a:rPr lang="cs-CZ" dirty="0" err="1" smtClean="0">
                    <a:solidFill>
                      <a:srgbClr val="0000FF"/>
                    </a:solidFill>
                  </a:rPr>
                  <a:t>Let‘s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substitute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the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known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values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for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Av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and R1:</a:t>
                </a:r>
              </a:p>
              <a:p>
                <a:pPr eaLnBrk="1" hangingPunct="1"/>
                <a:endParaRPr lang="cs-CZ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2=−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−32</m:t>
                          </m:r>
                        </m:e>
                      </m:d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∗47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cs-CZ" b="0" dirty="0" smtClean="0">
                  <a:solidFill>
                    <a:srgbClr val="0000FF"/>
                  </a:solidFill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2=1504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765175"/>
                <a:ext cx="8425307" cy="28250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79" t="-10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Skupina 25"/>
          <p:cNvGrpSpPr/>
          <p:nvPr/>
        </p:nvGrpSpPr>
        <p:grpSpPr>
          <a:xfrm>
            <a:off x="3600000" y="3614400"/>
            <a:ext cx="4583213" cy="2666030"/>
            <a:chOff x="2005200" y="3614400"/>
            <a:chExt cx="4583213" cy="266603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200" y="3614400"/>
              <a:ext cx="4583213" cy="2666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28" name="TextovéPole 27"/>
            <p:cNvSpPr txBox="1"/>
            <p:nvPr/>
          </p:nvSpPr>
          <p:spPr>
            <a:xfrm>
              <a:off x="3062788" y="510955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47k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4535808" y="4077072"/>
            <a:ext cx="75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1M5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378904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FF"/>
                </a:solidFill>
              </a:rPr>
              <a:t>The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resistance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of</a:t>
            </a:r>
            <a:r>
              <a:rPr lang="cs-CZ" b="1" dirty="0">
                <a:solidFill>
                  <a:srgbClr val="0000FF"/>
                </a:solidFill>
              </a:rPr>
              <a:t> R2 </a:t>
            </a:r>
            <a:endParaRPr lang="cs-CZ" b="1" dirty="0" smtClean="0">
              <a:solidFill>
                <a:srgbClr val="0000FF"/>
              </a:solidFill>
            </a:endParaRPr>
          </a:p>
          <a:p>
            <a:r>
              <a:rPr lang="cs-CZ" b="1" dirty="0" err="1" smtClean="0">
                <a:solidFill>
                  <a:srgbClr val="0000FF"/>
                </a:solidFill>
              </a:rPr>
              <a:t>will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be</a:t>
            </a:r>
            <a:r>
              <a:rPr lang="cs-CZ" b="1" dirty="0">
                <a:solidFill>
                  <a:srgbClr val="0000FF"/>
                </a:solidFill>
              </a:rPr>
              <a:t> 1500 k</a:t>
            </a:r>
            <a:r>
              <a:rPr lang="el-GR" b="1" dirty="0">
                <a:solidFill>
                  <a:srgbClr val="0000FF"/>
                </a:solidFill>
              </a:rPr>
              <a:t>Ω</a:t>
            </a:r>
            <a:r>
              <a:rPr lang="cs-CZ" b="1" dirty="0">
                <a:solidFill>
                  <a:srgbClr val="0000FF"/>
                </a:solidFill>
              </a:rPr>
              <a:t> = 1.5 M</a:t>
            </a:r>
            <a:r>
              <a:rPr lang="el-GR" b="1" dirty="0">
                <a:solidFill>
                  <a:srgbClr val="0000FF"/>
                </a:solidFill>
              </a:rPr>
              <a:t>Ω</a:t>
            </a:r>
            <a:r>
              <a:rPr lang="cs-CZ" b="1" dirty="0">
                <a:solidFill>
                  <a:srgbClr val="0000FF"/>
                </a:solidFill>
              </a:rPr>
              <a:t>.</a:t>
            </a:r>
          </a:p>
          <a:p>
            <a:endParaRPr lang="cs-CZ" dirty="0"/>
          </a:p>
        </p:txBody>
      </p:sp>
      <p:pic>
        <p:nvPicPr>
          <p:cNvPr id="1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467544" y="609329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4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539552" y="16288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>
                <a:hlinkClick r:id="rId4"/>
              </a:rPr>
              <a:t>http://www.wikipedia.com</a:t>
            </a:r>
            <a:endParaRPr lang="cs-CZ" sz="1400" dirty="0" smtClean="0"/>
          </a:p>
          <a:p>
            <a:pPr eaLnBrk="1" hangingPunct="1"/>
            <a:r>
              <a:rPr lang="en-US" sz="1400" dirty="0" smtClean="0">
                <a:hlinkClick r:id="rId5"/>
              </a:rPr>
              <a:t>http://www.thefreedictionary.com</a:t>
            </a:r>
            <a:endParaRPr lang="en-US" sz="1400" dirty="0" smtClean="0"/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611560" y="5517232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Do you remember the equation for the voltage gain of an inverting amplifier?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No?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cs-CZ" dirty="0" smtClean="0"/>
              <a:t>W</a:t>
            </a:r>
            <a:r>
              <a:rPr lang="en-US" dirty="0" err="1" smtClean="0"/>
              <a:t>ould</a:t>
            </a:r>
            <a:r>
              <a:rPr lang="en-US" dirty="0" smtClean="0"/>
              <a:t> you be able to derive it?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No?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Oh yes! You </a:t>
            </a:r>
            <a:r>
              <a:rPr lang="en-US" b="1" dirty="0" smtClean="0"/>
              <a:t>are able </a:t>
            </a:r>
            <a:r>
              <a:rPr lang="en-US" dirty="0" smtClean="0"/>
              <a:t>to derive it!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Let‘s start!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00" y="3614400"/>
            <a:ext cx="4583213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 cap="sq" cmpd="sng">
                  <a:noFill/>
                  <a:miter lim="800000"/>
                </a:ln>
                <a:effectLst/>
              </a:rPr>
              <a:t>Voltage Gain</a:t>
            </a:r>
            <a:endParaRPr lang="cs-CZ" dirty="0">
              <a:ln w="0" cap="sq" cmpd="sng">
                <a:noFill/>
                <a:miter lim="800000"/>
              </a:ln>
              <a:effectLst/>
            </a:endParaRPr>
          </a:p>
        </p:txBody>
      </p:sp>
      <p:pic>
        <p:nvPicPr>
          <p:cNvPr id="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5877272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7544" y="900000"/>
            <a:ext cx="82819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Let‘s apply a voltage V1 of +1 V to the input of the amplifier in the figure.</a:t>
            </a:r>
          </a:p>
          <a:p>
            <a:pPr eaLnBrk="1" hangingPunct="1"/>
            <a:r>
              <a:rPr lang="en-US" smtClean="0"/>
              <a:t>This voltage will cause a current to flow through the resistor R1.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will this current be?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need to know the voltage across the resistor R1 to be able to use the Ohm‘s law to calculate the current.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pic>
        <p:nvPicPr>
          <p:cNvPr id="9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1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The voltage on the left side of the resistor R1 is +1 V.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voltage on the other side of R1?</a:t>
            </a:r>
          </a:p>
          <a:p>
            <a:pPr eaLnBrk="1" hangingPunct="1"/>
            <a:r>
              <a:rPr lang="en-US" dirty="0" smtClean="0"/>
              <a:t>The V+ input of the OA1 is grounded, so its voltage is 0.0 V.</a:t>
            </a:r>
          </a:p>
          <a:p>
            <a:pPr eaLnBrk="1" hangingPunct="1"/>
            <a:r>
              <a:rPr lang="en-US" dirty="0" smtClean="0"/>
              <a:t>The voltage difference between the V+ and V- inputs is zero.</a:t>
            </a:r>
          </a:p>
          <a:p>
            <a:pPr eaLnBrk="1" hangingPunct="1"/>
            <a:r>
              <a:rPr lang="en-US" dirty="0" smtClean="0"/>
              <a:t>That is why the V- input seems to be grounded too. </a:t>
            </a:r>
          </a:p>
          <a:p>
            <a:pPr eaLnBrk="1" hangingPunct="1"/>
            <a:r>
              <a:rPr lang="en-US" dirty="0" smtClean="0"/>
              <a:t>It is virtually grounded.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voltage on the right side of R1 is 0.0 V.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1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ovéPole 7"/>
              <p:cNvSpPr txBox="1">
                <a:spLocks noChangeArrowheads="1"/>
              </p:cNvSpPr>
              <p:nvPr/>
            </p:nvSpPr>
            <p:spPr bwMode="auto">
              <a:xfrm>
                <a:off x="468000" y="900000"/>
                <a:ext cx="8281987" cy="2274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mtClean="0"/>
                  <a:t>The voltage difference across the R1 is then</a:t>
                </a:r>
              </a:p>
              <a:p>
                <a:pPr eaLnBrk="1" hangingPunct="1"/>
                <a:endParaRPr lang="en-US" smtClean="0"/>
              </a:p>
              <a:p>
                <a:pPr algn="ctr" eaLnBrk="1" hangingPunct="1"/>
                <a:r>
                  <a:rPr lang="en-US" smtClean="0"/>
                  <a:t>+1 V – 0.0 V = 1 V</a:t>
                </a:r>
              </a:p>
              <a:p>
                <a:pPr algn="ctr" eaLnBrk="1" hangingPunct="1"/>
                <a:endParaRPr lang="en-US"/>
              </a:p>
              <a:p>
                <a:pPr eaLnBrk="1" hangingPunct="1"/>
                <a:r>
                  <a:rPr lang="en-US" smtClean="0"/>
                  <a:t>Using the Ohm‘s law we can calculate the current through the resistor R1:</a:t>
                </a:r>
              </a:p>
              <a:p>
                <a:pPr eaLnBrk="1" hangingPunct="1"/>
                <a:endParaRPr lang="en-US" smtClean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𝑚𝐴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24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000" y="900000"/>
                <a:ext cx="8281987" cy="227472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63" t="-13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95536" y="573325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5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Where does the current continue when leaving the R1?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 it flow into the input V-?</a:t>
            </a:r>
          </a:p>
          <a:p>
            <a:pPr eaLnBrk="1" hangingPunct="1"/>
            <a:r>
              <a:rPr lang="en-US" smtClean="0"/>
              <a:t>No, it can‘t, because as we know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mtClean="0"/>
              <a:t>the input resistance of OA1 is infinite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mtClean="0"/>
              <a:t>the input current of OA1 is zero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mtClean="0"/>
          </a:p>
          <a:p>
            <a:pPr eaLnBrk="1" hangingPunct="1"/>
            <a:r>
              <a:rPr lang="en-US" smtClean="0"/>
              <a:t>So the current from the resistor R1 has to continue towards R2.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539552" y="566124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The current of 1 mA will create a voltage drop across the resistor R2.</a:t>
            </a:r>
          </a:p>
          <a:p>
            <a:pPr eaLnBrk="1" hangingPunct="1"/>
            <a:r>
              <a:rPr lang="en-US" dirty="0" smtClean="0"/>
              <a:t>We can calculate it using the Ohm‘s law: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algn="ctr" eaLnBrk="1" hangingPunct="1"/>
            <a:r>
              <a:rPr lang="cs-CZ" b="0" i="1" dirty="0" smtClean="0"/>
              <a:t>V</a:t>
            </a:r>
            <a:r>
              <a:rPr lang="cs-CZ" b="0" i="1" baseline="-25000" dirty="0" smtClean="0"/>
              <a:t>R2</a:t>
            </a:r>
            <a:r>
              <a:rPr lang="cs-CZ" b="0" i="1" dirty="0" smtClean="0"/>
              <a:t> = I</a:t>
            </a:r>
            <a:r>
              <a:rPr lang="cs-CZ" b="0" i="1" baseline="-25000" dirty="0" smtClean="0"/>
              <a:t>R2</a:t>
            </a:r>
            <a:r>
              <a:rPr lang="cs-CZ" b="0" i="1" dirty="0" smtClean="0"/>
              <a:t> * R2</a:t>
            </a:r>
            <a:endParaRPr lang="cs-CZ" i="1" dirty="0"/>
          </a:p>
          <a:p>
            <a:pPr algn="ctr" eaLnBrk="1" hangingPunct="1"/>
            <a:r>
              <a:rPr lang="cs-CZ" b="0" i="1" dirty="0" smtClean="0"/>
              <a:t>V</a:t>
            </a:r>
            <a:r>
              <a:rPr lang="cs-CZ" b="0" i="1" baseline="-25000" dirty="0" smtClean="0"/>
              <a:t>R2</a:t>
            </a:r>
            <a:r>
              <a:rPr lang="cs-CZ" b="0" i="1" dirty="0" smtClean="0"/>
              <a:t> = 1mA * 10k</a:t>
            </a:r>
            <a:endParaRPr lang="en-US" b="0" i="1" dirty="0" smtClean="0"/>
          </a:p>
          <a:p>
            <a:pPr algn="ctr" eaLnBrk="1" hangingPunct="1"/>
            <a:r>
              <a:rPr lang="cs-CZ" b="0" i="1" dirty="0" smtClean="0"/>
              <a:t>V</a:t>
            </a:r>
            <a:r>
              <a:rPr lang="cs-CZ" b="0" i="1" baseline="-25000" dirty="0" smtClean="0"/>
              <a:t>R2</a:t>
            </a:r>
            <a:r>
              <a:rPr lang="cs-CZ" b="0" i="1" dirty="0" smtClean="0"/>
              <a:t> = 10 V</a:t>
            </a:r>
            <a:endParaRPr lang="en-US" b="0" i="1" dirty="0" smtClean="0"/>
          </a:p>
          <a:p>
            <a:pPr eaLnBrk="1" hangingPunct="1"/>
            <a:endParaRPr lang="en-US" dirty="0" smtClean="0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5580112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5580112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380312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52120" y="31316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10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539552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What is the polarity of the voltage drop across R2?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0" smtClean="0"/>
              <a:t>The positive current is being „pumped“ by the voltage V1 = +1 V from the left side of the picture towards the right side.</a:t>
            </a:r>
          </a:p>
          <a:p>
            <a:pPr eaLnBrk="1" hangingPunct="1"/>
            <a:r>
              <a:rPr lang="en-US" smtClean="0"/>
              <a:t>This is why the left ends of the resistors are more positive than their right ends.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can draw small plus signs to the left ends, minus signs to the right ends of the resistors.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3038400" y="3808800"/>
            <a:ext cx="5304978" cy="2666030"/>
            <a:chOff x="3038400" y="3808800"/>
            <a:chExt cx="5304978" cy="266603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00" y="3808800"/>
              <a:ext cx="5304978" cy="2666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6" name="TextovéPole 15"/>
            <p:cNvSpPr txBox="1"/>
            <p:nvPr/>
          </p:nvSpPr>
          <p:spPr>
            <a:xfrm>
              <a:off x="4139952" y="4957149"/>
              <a:ext cx="309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084168" y="3892406"/>
              <a:ext cx="309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+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732240" y="3892406"/>
              <a:ext cx="309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-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765854" y="4957149"/>
              <a:ext cx="309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-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1" name="Přímá spojnice se šipkou 10"/>
          <p:cNvCxnSpPr/>
          <p:nvPr/>
        </p:nvCxnSpPr>
        <p:spPr>
          <a:xfrm>
            <a:off x="5580112" y="3645024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5580112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380312" y="3501008"/>
            <a:ext cx="0" cy="57606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52120" y="31316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10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539552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5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2819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Now, what is the output voltage V2?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resistor R2 looks like a voltage source </a:t>
            </a:r>
            <a:r>
              <a:rPr lang="cs-CZ" dirty="0" err="1" smtClean="0"/>
              <a:t>having</a:t>
            </a:r>
            <a:r>
              <a:rPr lang="cs-CZ" dirty="0" smtClean="0"/>
              <a:t> </a:t>
            </a:r>
            <a:r>
              <a:rPr lang="en-US" dirty="0" smtClean="0"/>
              <a:t>a voltage of 10 V, </a:t>
            </a:r>
          </a:p>
          <a:p>
            <a:pPr eaLnBrk="1" hangingPunct="1"/>
            <a:r>
              <a:rPr lang="en-US" dirty="0" smtClean="0"/>
              <a:t>with its positive left end „virtually“ grounded.</a:t>
            </a:r>
          </a:p>
          <a:p>
            <a:pPr eaLnBrk="1" hangingPunct="1"/>
            <a:r>
              <a:rPr lang="en-US" dirty="0" smtClean="0"/>
              <a:t>If its positive left end is grounded, then the other end, which is </a:t>
            </a:r>
            <a:r>
              <a:rPr lang="cs-CZ" dirty="0" smtClean="0"/>
              <a:t>more </a:t>
            </a:r>
            <a:r>
              <a:rPr lang="en-US" dirty="0" smtClean="0"/>
              <a:t>negative, </a:t>
            </a:r>
          </a:p>
          <a:p>
            <a:pPr eaLnBrk="1" hangingPunct="1"/>
            <a:r>
              <a:rPr lang="en-US" dirty="0" smtClean="0"/>
              <a:t>must be „under ground“.</a:t>
            </a:r>
          </a:p>
          <a:p>
            <a:pPr eaLnBrk="1" hangingPunct="1"/>
            <a:r>
              <a:rPr lang="en-US" dirty="0" smtClean="0"/>
              <a:t>We can conclude that the output voltage V2 is 10 V and negative.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The output voltage V2 is -10 V.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0" y="3808800"/>
            <a:ext cx="5304978" cy="2666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3" name="Přímá spojnice se šipkou 2"/>
          <p:cNvCxnSpPr/>
          <p:nvPr/>
        </p:nvCxnSpPr>
        <p:spPr>
          <a:xfrm>
            <a:off x="5580112" y="3360198"/>
            <a:ext cx="18002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55801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380312" y="3212976"/>
            <a:ext cx="0" cy="8640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52120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10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39952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+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732240" y="3892406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65854" y="4957149"/>
            <a:ext cx="3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-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36894" y="544522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0000FF"/>
                </a:solidFill>
              </a:rPr>
              <a:t>V2 = -10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Inverting Amplifiers – Part 2 - Derivations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Operational Amplifiers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Gain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877408" y="4365104"/>
            <a:ext cx="16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Virtual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ground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5220072" y="4797152"/>
            <a:ext cx="288032" cy="34466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683568" y="558924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1268</Words>
  <Application>Microsoft Office PowerPoint</Application>
  <PresentationFormat>Předvádění na obrazovce (4:3)</PresentationFormat>
  <Paragraphs>288</Paragraphs>
  <Slides>18</Slides>
  <Notes>18</Notes>
  <HiddenSlides>0</HiddenSlides>
  <MMClips>18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Shluk</vt:lpstr>
      <vt:lpstr>Anglicky v odborných předmětech "Support of teaching technical subjects in English“</vt:lpstr>
      <vt:lpstr>Voltage Gain</vt:lpstr>
      <vt:lpstr>Voltage Gain</vt:lpstr>
      <vt:lpstr>Voltage Gain</vt:lpstr>
      <vt:lpstr>Voltage Gain</vt:lpstr>
      <vt:lpstr>Voltage Gain</vt:lpstr>
      <vt:lpstr>Voltage Gain</vt:lpstr>
      <vt:lpstr>Voltage Gain</vt:lpstr>
      <vt:lpstr>Voltage Gain</vt:lpstr>
      <vt:lpstr>Voltage Gain</vt:lpstr>
      <vt:lpstr>Voltage Gain</vt:lpstr>
      <vt:lpstr>Voltage Gain</vt:lpstr>
      <vt:lpstr>Voltage Gain</vt:lpstr>
      <vt:lpstr>Voltage Gain</vt:lpstr>
      <vt:lpstr>Task</vt:lpstr>
      <vt:lpstr>Solution</vt:lpstr>
      <vt:lpstr>Solution</vt:lpstr>
      <vt:lpstr>References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JB</cp:lastModifiedBy>
  <cp:revision>222</cp:revision>
  <dcterms:created xsi:type="dcterms:W3CDTF">2011-08-12T09:23:29Z</dcterms:created>
  <dcterms:modified xsi:type="dcterms:W3CDTF">2015-02-05T19:39:25Z</dcterms:modified>
</cp:coreProperties>
</file>