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3" r:id="rId3"/>
    <p:sldId id="263" r:id="rId4"/>
    <p:sldId id="286" r:id="rId5"/>
    <p:sldId id="270" r:id="rId6"/>
    <p:sldId id="287" r:id="rId7"/>
    <p:sldId id="288" r:id="rId8"/>
    <p:sldId id="289" r:id="rId9"/>
    <p:sldId id="290" r:id="rId10"/>
    <p:sldId id="291" r:id="rId11"/>
    <p:sldId id="292" r:id="rId12"/>
    <p:sldId id="258" r:id="rId13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6948" autoAdjust="0"/>
  </p:normalViewPr>
  <p:slideViewPr>
    <p:cSldViewPr>
      <p:cViewPr varScale="1">
        <p:scale>
          <a:sx n="146" d="100"/>
          <a:sy n="146" d="100"/>
        </p:scale>
        <p:origin x="6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E87500-338F-4FF9-B240-58FD5543459C}" type="slidenum">
              <a:rPr lang="cs-CZ" smtClean="0"/>
              <a:pPr eaLnBrk="1" hangingPunct="1"/>
              <a:t>1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783174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10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116377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11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55396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B60202-5841-4D57-A49B-70061A72C6A1}" type="slidenum">
              <a:rPr lang="cs-CZ" smtClean="0"/>
              <a:pPr eaLnBrk="1" hangingPunct="1"/>
              <a:t>12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451854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997707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3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496529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4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033905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5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890839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6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821643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7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375482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8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4262654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9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32616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Neinvertující zesilovače – Část 1 - Vzorce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Operační zesilovače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bost">
    <p:bg>
      <p:bgPr>
        <a:gradFill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512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noProof="0"/>
              <a:t>Operační zesilovače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228594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Neinvertující zesilovače – Část 1 - Vzorce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Operační zesilovače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sc-online.com/Objects/ViewObject.aspx?ID=SSE2803" TargetMode="External"/><Relationship Id="rId5" Type="http://schemas.openxmlformats.org/officeDocument/2006/relationships/hyperlink" Target="http://holbert.faculty.asu.edu/eee202/EEE202_Lect8_OperationalAmplifiers.ppt" TargetMode="External"/><Relationship Id="rId4" Type="http://schemas.openxmlformats.org/officeDocument/2006/relationships/hyperlink" Target="http://www.thefreedictionary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defRPr/>
            </a:pPr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  <a:effectLst/>
              </a:rPr>
              <a:t>Anglicky v odborných předmětech</a:t>
            </a:r>
            <a:br>
              <a:rPr lang="cs-CZ" sz="3200" dirty="0">
                <a:solidFill>
                  <a:srgbClr val="0D296F"/>
                </a:solidFill>
              </a:rPr>
            </a:br>
            <a:r>
              <a:rPr lang="cs-CZ" sz="2200" dirty="0">
                <a:solidFill>
                  <a:srgbClr val="0D296F"/>
                </a:solidFill>
              </a:rPr>
              <a:t>"Support </a:t>
            </a:r>
            <a:r>
              <a:rPr lang="cs-CZ" sz="2200" dirty="0" err="1">
                <a:solidFill>
                  <a:srgbClr val="0D296F"/>
                </a:solidFill>
              </a:rPr>
              <a:t>of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teaching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technical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subjects</a:t>
            </a:r>
            <a:r>
              <a:rPr lang="cs-CZ" sz="2200" dirty="0">
                <a:solidFill>
                  <a:srgbClr val="0D296F"/>
                </a:solidFill>
              </a:rPr>
              <a:t> in </a:t>
            </a:r>
            <a:r>
              <a:rPr lang="cs-CZ" sz="2200" dirty="0" err="1">
                <a:solidFill>
                  <a:srgbClr val="0D296F"/>
                </a:solidFill>
              </a:rPr>
              <a:t>English</a:t>
            </a:r>
            <a:r>
              <a:rPr lang="cs-CZ" sz="2200" dirty="0">
                <a:solidFill>
                  <a:srgbClr val="0D296F"/>
                </a:solidFill>
              </a:rPr>
              <a:t>“</a:t>
            </a:r>
          </a:p>
        </p:txBody>
      </p:sp>
      <p:sp>
        <p:nvSpPr>
          <p:cNvPr id="4100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2016100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Název programu: 	Elektronika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</a:t>
            </a:r>
            <a:r>
              <a:rPr lang="cs-CZ" sz="1500" b="1" dirty="0" err="1">
                <a:solidFill>
                  <a:srgbClr val="0D296F"/>
                </a:solidFill>
              </a:rPr>
              <a:t>II.ročník</a:t>
            </a:r>
            <a:endParaRPr lang="cs-CZ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Operační zesilovače: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	Neinvertující zesilovače – Část 1 - Vzorce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Vypracoval</a:t>
            </a:r>
            <a:r>
              <a:rPr lang="cs-CZ" sz="1900" b="1" dirty="0">
                <a:solidFill>
                  <a:srgbClr val="0D296F"/>
                </a:solidFill>
              </a:rPr>
              <a:t>: Ing. Jaroslav Bernkopf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900" b="1" dirty="0">
              <a:solidFill>
                <a:srgbClr val="0D296F"/>
              </a:solidFill>
            </a:endParaRPr>
          </a:p>
          <a:p>
            <a:pPr marR="0" eaLnBrk="1" hangingPunct="1">
              <a:lnSpc>
                <a:spcPct val="80000"/>
              </a:lnSpc>
            </a:pPr>
            <a:r>
              <a:rPr lang="cs-CZ" sz="1900" b="1">
                <a:solidFill>
                  <a:srgbClr val="0D296F"/>
                </a:solidFill>
              </a:rPr>
              <a:t>AVOP-ELEKTRO-Ber-004</a:t>
            </a:r>
            <a:endParaRPr lang="cs-CZ" sz="1900" b="1" dirty="0">
              <a:solidFill>
                <a:srgbClr val="0D296F"/>
              </a:solidFill>
            </a:endParaRPr>
          </a:p>
        </p:txBody>
      </p:sp>
      <p:pic>
        <p:nvPicPr>
          <p:cNvPr id="4101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752" y="3911056"/>
            <a:ext cx="3957467" cy="25123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611188" y="765175"/>
                <a:ext cx="8425307" cy="2653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2=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1∗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𝐴𝑣</m:t>
                      </m:r>
                    </m:oMath>
                  </m:oMathPara>
                </a14:m>
                <a:endParaRPr lang="cs-CZ" b="0" dirty="0">
                  <a:solidFill>
                    <a:srgbClr val="0000FF"/>
                  </a:solidFill>
                  <a:latin typeface="Arial" pitchFamily="34" charset="0"/>
                </a:endParaRPr>
              </a:p>
              <a:p>
                <a:pPr eaLnBrk="1" hangingPunct="1"/>
                <a:endParaRPr lang="en-US" sz="900" b="0" dirty="0">
                  <a:solidFill>
                    <a:srgbClr val="0000FF"/>
                  </a:solidFill>
                  <a:latin typeface="Arial" pitchFamily="34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𝐴𝑣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𝑅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𝑅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+1</m:t>
                      </m:r>
                    </m:oMath>
                  </m:oMathPara>
                </a14:m>
                <a:endParaRPr lang="cs-CZ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endParaRPr lang="en-US" sz="9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2=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−1.3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∗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100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22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+1)</m:t>
                      </m:r>
                    </m:oMath>
                  </m:oMathPara>
                </a14:m>
                <a:endParaRPr lang="cs-CZ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endParaRPr lang="en-US" sz="9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2=−7.21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r>
                  <a:rPr lang="cs-CZ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Výstupní napětí je záporné a je rovno -7</a:t>
                </a:r>
                <a:r>
                  <a:rPr lang="en-US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cs-CZ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1 V.</a:t>
                </a:r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765175"/>
                <a:ext cx="8425307" cy="2653034"/>
              </a:xfrm>
              <a:prstGeom prst="rect">
                <a:avLst/>
              </a:prstGeom>
              <a:blipFill rotWithShape="1">
                <a:blip r:embed="rId4"/>
                <a:stretch>
                  <a:fillRect l="-579" b="-27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012160" y="432263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V2 = </a:t>
            </a:r>
            <a:r>
              <a:rPr lang="cs-CZ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-7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cs-CZ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 V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782632" y="3830195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V+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811872" y="4456875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V-</a:t>
            </a:r>
          </a:p>
        </p:txBody>
      </p:sp>
      <p:grpSp>
        <p:nvGrpSpPr>
          <p:cNvPr id="18" name="Skupina 17"/>
          <p:cNvGrpSpPr/>
          <p:nvPr/>
        </p:nvGrpSpPr>
        <p:grpSpPr>
          <a:xfrm>
            <a:off x="5509714" y="4618438"/>
            <a:ext cx="684263" cy="1196118"/>
            <a:chOff x="7012485" y="7571336"/>
            <a:chExt cx="684263" cy="1196118"/>
          </a:xfrm>
        </p:grpSpPr>
        <p:sp>
          <p:nvSpPr>
            <p:cNvPr id="33" name="TextovéPole 32"/>
            <p:cNvSpPr txBox="1"/>
            <p:nvPr/>
          </p:nvSpPr>
          <p:spPr>
            <a:xfrm>
              <a:off x="7066584" y="8398122"/>
              <a:ext cx="5760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22k</a:t>
              </a:r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7012485" y="7571336"/>
              <a:ext cx="68426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100k</a:t>
              </a: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1128336" y="3953306"/>
            <a:ext cx="1699388" cy="369332"/>
            <a:chOff x="568356" y="4922805"/>
            <a:chExt cx="1699388" cy="369332"/>
          </a:xfrm>
        </p:grpSpPr>
        <p:cxnSp>
          <p:nvCxnSpPr>
            <p:cNvPr id="28" name="Přímá spojnice se šipkou 27"/>
            <p:cNvCxnSpPr/>
            <p:nvPr/>
          </p:nvCxnSpPr>
          <p:spPr>
            <a:xfrm>
              <a:off x="1619672" y="5107471"/>
              <a:ext cx="648072" cy="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ovéPole 28"/>
            <p:cNvSpPr txBox="1"/>
            <p:nvPr/>
          </p:nvSpPr>
          <p:spPr>
            <a:xfrm>
              <a:off x="568356" y="4922805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>
                  <a:solidFill>
                    <a:srgbClr val="0000FF"/>
                  </a:solidFill>
                </a:rPr>
                <a:t>R</a:t>
              </a:r>
              <a:r>
                <a:rPr lang="cs-CZ" baseline="-25000" dirty="0" err="1">
                  <a:solidFill>
                    <a:srgbClr val="0000FF"/>
                  </a:solidFill>
                </a:rPr>
                <a:t>in</a:t>
              </a:r>
              <a:r>
                <a:rPr lang="cs-CZ" dirty="0">
                  <a:solidFill>
                    <a:srgbClr val="0000FF"/>
                  </a:solidFill>
                </a:rPr>
                <a:t> = ?</a:t>
              </a:r>
            </a:p>
          </p:txBody>
        </p:sp>
      </p:grpSp>
      <p:sp>
        <p:nvSpPr>
          <p:cNvPr id="20" name="TextovéPole 19"/>
          <p:cNvSpPr txBox="1"/>
          <p:nvPr/>
        </p:nvSpPr>
        <p:spPr>
          <a:xfrm>
            <a:off x="1950908" y="4172338"/>
            <a:ext cx="139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V1 = -1.3 V </a:t>
            </a:r>
          </a:p>
        </p:txBody>
      </p:sp>
      <p:cxnSp>
        <p:nvCxnSpPr>
          <p:cNvPr id="24" name="Přímá spojnice se šipkou 23"/>
          <p:cNvCxnSpPr>
            <a:stCxn id="25" idx="1"/>
          </p:cNvCxnSpPr>
          <p:nvPr/>
        </p:nvCxnSpPr>
        <p:spPr>
          <a:xfrm flipH="1">
            <a:off x="4279153" y="3808407"/>
            <a:ext cx="923302" cy="48468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5202455" y="36083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0000FF"/>
                </a:solidFill>
              </a:rPr>
              <a:t>R</a:t>
            </a:r>
            <a:r>
              <a:rPr lang="cs-CZ" baseline="-25000" dirty="0" err="1">
                <a:solidFill>
                  <a:srgbClr val="0000FF"/>
                </a:solidFill>
              </a:rPr>
              <a:t>i</a:t>
            </a:r>
            <a:r>
              <a:rPr lang="cs-CZ" dirty="0">
                <a:solidFill>
                  <a:srgbClr val="0000FF"/>
                </a:solidFill>
              </a:rPr>
              <a:t> = </a:t>
            </a:r>
            <a:r>
              <a:rPr lang="cs-CZ" sz="2000" dirty="0">
                <a:solidFill>
                  <a:srgbClr val="0000FF"/>
                </a:solidFill>
              </a:rPr>
              <a:t>∞</a:t>
            </a:r>
          </a:p>
        </p:txBody>
      </p:sp>
      <p:cxnSp>
        <p:nvCxnSpPr>
          <p:cNvPr id="27" name="Přímá spojnice se šipkou 26"/>
          <p:cNvCxnSpPr/>
          <p:nvPr/>
        </p:nvCxnSpPr>
        <p:spPr>
          <a:xfrm flipV="1">
            <a:off x="2670988" y="4293096"/>
            <a:ext cx="1111644" cy="65678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1043608" y="4765215"/>
            <a:ext cx="1627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zkrat</a:t>
            </a:r>
          </a:p>
        </p:txBody>
      </p:sp>
    </p:spTree>
    <p:extLst>
      <p:ext uri="{BB962C8B-B14F-4D97-AF65-F5344CB8AC3E}">
        <p14:creationId xmlns:p14="http://schemas.microsoft.com/office/powerpoint/2010/main" val="3034475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611188" y="765175"/>
                <a:ext cx="8425307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b="1" dirty="0">
                  <a:solidFill>
                    <a:srgbClr val="0000FF"/>
                  </a:solidFill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𝑹</m:t>
                      </m:r>
                      <m:r>
                        <a:rPr lang="en-US" b="1" i="1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𝒊𝒏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=∞</m:t>
                      </m:r>
                    </m:oMath>
                  </m:oMathPara>
                </a14:m>
                <a:endParaRPr lang="en-US" b="1" dirty="0">
                  <a:solidFill>
                    <a:srgbClr val="0000FF"/>
                  </a:solidFill>
                  <a:latin typeface="Arial" pitchFamily="34" charset="0"/>
                </a:endParaRPr>
              </a:p>
              <a:p>
                <a:pPr eaLnBrk="1" hangingPunct="1"/>
                <a:endParaRPr lang="en-US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r>
                  <a:rPr lang="cs-CZ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Vstupní odpor </a:t>
                </a:r>
                <a:r>
                  <a:rPr lang="en-US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b="1" baseline="-2500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in</a:t>
                </a:r>
                <a:r>
                  <a:rPr lang="en-US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je nekonečný</a:t>
                </a:r>
                <a:r>
                  <a:rPr lang="en-US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765175"/>
                <a:ext cx="8425307" cy="1200329"/>
              </a:xfrm>
              <a:prstGeom prst="rect">
                <a:avLst/>
              </a:prstGeom>
              <a:blipFill>
                <a:blip r:embed="rId3"/>
                <a:stretch>
                  <a:fillRect l="-579" b="-765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p:grpSp>
        <p:nvGrpSpPr>
          <p:cNvPr id="30" name="Skupina 29"/>
          <p:cNvGrpSpPr/>
          <p:nvPr/>
        </p:nvGrpSpPr>
        <p:grpSpPr>
          <a:xfrm>
            <a:off x="1019010" y="3950535"/>
            <a:ext cx="1699388" cy="369332"/>
            <a:chOff x="568356" y="4922805"/>
            <a:chExt cx="1699388" cy="369332"/>
          </a:xfrm>
        </p:grpSpPr>
        <p:cxnSp>
          <p:nvCxnSpPr>
            <p:cNvPr id="31" name="Přímá spojnice se šipkou 30"/>
            <p:cNvCxnSpPr/>
            <p:nvPr/>
          </p:nvCxnSpPr>
          <p:spPr>
            <a:xfrm>
              <a:off x="1619672" y="5107471"/>
              <a:ext cx="648072" cy="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ovéPole 31"/>
            <p:cNvSpPr txBox="1"/>
            <p:nvPr/>
          </p:nvSpPr>
          <p:spPr>
            <a:xfrm>
              <a:off x="568356" y="4922805"/>
              <a:ext cx="1051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>
                  <a:solidFill>
                    <a:srgbClr val="0000FF"/>
                  </a:solidFill>
                </a:rPr>
                <a:t>R</a:t>
              </a:r>
              <a:r>
                <a:rPr lang="cs-CZ" baseline="-25000" dirty="0" err="1">
                  <a:solidFill>
                    <a:srgbClr val="0000FF"/>
                  </a:solidFill>
                </a:rPr>
                <a:t>in</a:t>
              </a:r>
              <a:r>
                <a:rPr lang="cs-CZ" dirty="0">
                  <a:solidFill>
                    <a:srgbClr val="0000FF"/>
                  </a:solidFill>
                </a:rPr>
                <a:t> = ∞</a:t>
              </a:r>
            </a:p>
          </p:txBody>
        </p:sp>
      </p:grp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752" y="3911056"/>
            <a:ext cx="3957467" cy="25123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7" name="TextovéPole 16"/>
          <p:cNvSpPr txBox="1"/>
          <p:nvPr/>
        </p:nvSpPr>
        <p:spPr>
          <a:xfrm>
            <a:off x="6012160" y="432263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V2 = </a:t>
            </a:r>
            <a:r>
              <a:rPr lang="cs-CZ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-7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cs-CZ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 V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782632" y="3830195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V+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811872" y="4456875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V-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5509714" y="4618438"/>
            <a:ext cx="684263" cy="1196118"/>
            <a:chOff x="7012485" y="7571336"/>
            <a:chExt cx="684263" cy="1196118"/>
          </a:xfrm>
        </p:grpSpPr>
        <p:sp>
          <p:nvSpPr>
            <p:cNvPr id="27" name="TextovéPole 26"/>
            <p:cNvSpPr txBox="1"/>
            <p:nvPr/>
          </p:nvSpPr>
          <p:spPr>
            <a:xfrm>
              <a:off x="7066584" y="8398122"/>
              <a:ext cx="5760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22k</a:t>
              </a:r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7012485" y="7571336"/>
              <a:ext cx="68426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100k</a:t>
              </a:r>
            </a:p>
          </p:txBody>
        </p:sp>
      </p:grpSp>
      <p:sp>
        <p:nvSpPr>
          <p:cNvPr id="35" name="TextovéPole 34"/>
          <p:cNvSpPr txBox="1"/>
          <p:nvPr/>
        </p:nvSpPr>
        <p:spPr>
          <a:xfrm>
            <a:off x="1950908" y="4172338"/>
            <a:ext cx="139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V1 = -1.3 V </a:t>
            </a:r>
          </a:p>
        </p:txBody>
      </p:sp>
      <p:cxnSp>
        <p:nvCxnSpPr>
          <p:cNvPr id="36" name="Přímá spojnice se šipkou 35"/>
          <p:cNvCxnSpPr>
            <a:stCxn id="37" idx="1"/>
          </p:cNvCxnSpPr>
          <p:nvPr/>
        </p:nvCxnSpPr>
        <p:spPr>
          <a:xfrm flipH="1">
            <a:off x="4279153" y="3808407"/>
            <a:ext cx="923302" cy="48468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5202455" y="36083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0000FF"/>
                </a:solidFill>
              </a:rPr>
              <a:t>R</a:t>
            </a:r>
            <a:r>
              <a:rPr lang="cs-CZ" baseline="-25000" dirty="0" err="1">
                <a:solidFill>
                  <a:srgbClr val="0000FF"/>
                </a:solidFill>
              </a:rPr>
              <a:t>i</a:t>
            </a:r>
            <a:r>
              <a:rPr lang="cs-CZ" dirty="0">
                <a:solidFill>
                  <a:srgbClr val="0000FF"/>
                </a:solidFill>
              </a:rPr>
              <a:t> = </a:t>
            </a:r>
            <a:r>
              <a:rPr lang="cs-CZ" sz="2000" dirty="0">
                <a:solidFill>
                  <a:srgbClr val="0000FF"/>
                </a:solidFill>
              </a:rPr>
              <a:t>∞</a:t>
            </a:r>
          </a:p>
        </p:txBody>
      </p:sp>
      <p:cxnSp>
        <p:nvCxnSpPr>
          <p:cNvPr id="39" name="Přímá spojnice se šipkou 38"/>
          <p:cNvCxnSpPr/>
          <p:nvPr/>
        </p:nvCxnSpPr>
        <p:spPr>
          <a:xfrm flipV="1">
            <a:off x="2670988" y="4293096"/>
            <a:ext cx="1111644" cy="65678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1043608" y="4765215"/>
            <a:ext cx="1627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zkrat</a:t>
            </a:r>
          </a:p>
        </p:txBody>
      </p:sp>
    </p:spTree>
    <p:extLst>
      <p:ext uri="{BB962C8B-B14F-4D97-AF65-F5344CB8AC3E}">
        <p14:creationId xmlns:p14="http://schemas.microsoft.com/office/powerpoint/2010/main" val="4127552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Operační zesilovače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</a:t>
            </a: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 bwMode="auto">
          <a:xfrm>
            <a:off x="612000" y="766800"/>
            <a:ext cx="8229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eaLnBrk="1" hangingPunct="1">
              <a:buNone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>
                <a:hlinkClick r:id="rId3"/>
              </a:rPr>
              <a:t>http://www.wikipedia.com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4"/>
              </a:rPr>
              <a:t>http://www.thefreedictionary.com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5"/>
              </a:rPr>
              <a:t>http://holbert.faculty.asu.edu/eee202/EEE202_Lect8_OperationalAmplifiers.ppt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6"/>
              </a:rPr>
              <a:t>http://www.wisc-online.com/Objects/ViewObject.aspx?ID=SSE2803</a:t>
            </a:r>
            <a:endParaRPr lang="cs-CZ" sz="1400" dirty="0"/>
          </a:p>
          <a:p>
            <a:pPr eaLnBrk="1" hangingPunct="1"/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132856"/>
            <a:ext cx="8496944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sz="4400" b="1" dirty="0"/>
              <a:t>Neinvertující zesilovače </a:t>
            </a:r>
          </a:p>
          <a:p>
            <a:pPr algn="ctr">
              <a:defRPr/>
            </a:pPr>
            <a:r>
              <a:rPr lang="pl-PL" sz="4400" dirty="0"/>
              <a:t>Část 1 – Vzorce</a:t>
            </a:r>
          </a:p>
          <a:p>
            <a:pPr algn="ctr">
              <a:defRPr/>
            </a:pPr>
            <a:endParaRPr lang="pl-PL" sz="4400" b="1" dirty="0"/>
          </a:p>
          <a:p>
            <a:pPr algn="ctr">
              <a:defRPr/>
            </a:pPr>
            <a:r>
              <a:rPr lang="pl-PL" sz="2400" b="1" dirty="0"/>
              <a:t>Ing. Jaroslav Bernkopf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76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u="sng" dirty="0"/>
              <a:t>Neinvertující zesilovač je obvod</a:t>
            </a:r>
            <a:r>
              <a:rPr lang="en-US" u="sng" dirty="0"/>
              <a:t>, </a:t>
            </a:r>
            <a:r>
              <a:rPr lang="cs-CZ" u="sng" dirty="0"/>
              <a:t>který zvětšuje velikost signálu, přičemž zachovává jeho polaritu</a:t>
            </a:r>
            <a:r>
              <a:rPr lang="en-US" dirty="0"/>
              <a:t>.</a:t>
            </a:r>
            <a:endParaRPr lang="cs-CZ" dirty="0"/>
          </a:p>
          <a:p>
            <a:pPr eaLnBrk="1" hangingPunct="1"/>
            <a:r>
              <a:rPr lang="cs-CZ" dirty="0"/>
              <a:t>Výstupní napětí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stejnou</a:t>
            </a:r>
            <a:r>
              <a:rPr lang="en-US" dirty="0"/>
              <a:t> </a:t>
            </a:r>
            <a:r>
              <a:rPr lang="en-US" dirty="0" err="1"/>
              <a:t>polaritu</a:t>
            </a:r>
            <a:r>
              <a:rPr lang="cs-CZ" dirty="0"/>
              <a:t> jako vstupní napětí.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cs-CZ" b="1" dirty="0">
                <a:solidFill>
                  <a:srgbClr val="0000FF"/>
                </a:solidFill>
              </a:rPr>
              <a:t>Viz příklad </a:t>
            </a:r>
            <a:r>
              <a:rPr lang="cs-CZ" dirty="0">
                <a:solidFill>
                  <a:srgbClr val="0000FF"/>
                </a:solidFill>
              </a:rPr>
              <a:t>na obrázku níže</a:t>
            </a:r>
            <a:r>
              <a:rPr lang="en-US" dirty="0">
                <a:solidFill>
                  <a:srgbClr val="0000FF"/>
                </a:solidFill>
              </a:rPr>
              <a:t>: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Vstupní napětí je jen </a:t>
            </a:r>
            <a:r>
              <a:rPr lang="en-US" dirty="0">
                <a:solidFill>
                  <a:srgbClr val="0000FF"/>
                </a:solidFill>
              </a:rPr>
              <a:t>1 V, </a:t>
            </a:r>
            <a:r>
              <a:rPr lang="cs-CZ" dirty="0">
                <a:solidFill>
                  <a:srgbClr val="0000FF"/>
                </a:solidFill>
              </a:rPr>
              <a:t>zatímco výstupní napětí je </a:t>
            </a:r>
            <a:r>
              <a:rPr lang="en-US" dirty="0">
                <a:solidFill>
                  <a:srgbClr val="0000FF"/>
                </a:solidFill>
              </a:rPr>
              <a:t>1</a:t>
            </a:r>
            <a:r>
              <a:rPr lang="cs-CZ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 V.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Vstupní napětí je kladné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cs-CZ" dirty="0">
                <a:solidFill>
                  <a:srgbClr val="0000FF"/>
                </a:solidFill>
              </a:rPr>
              <a:t>výstupní napětí je také kladné.</a:t>
            </a:r>
            <a:r>
              <a:rPr lang="en-US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2587736" y="3830195"/>
            <a:ext cx="4110749" cy="2593250"/>
            <a:chOff x="2843808" y="4075037"/>
            <a:chExt cx="4110749" cy="259325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4155898"/>
              <a:ext cx="3957467" cy="2512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5" name="TextovéPole 4"/>
            <p:cNvSpPr txBox="1"/>
            <p:nvPr/>
          </p:nvSpPr>
          <p:spPr>
            <a:xfrm>
              <a:off x="2843808" y="440852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 V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6162469" y="4592226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+11 V</a:t>
              </a: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4038704" y="407503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V+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4067944" y="470171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V-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Skupina 40"/>
          <p:cNvGrpSpPr/>
          <p:nvPr/>
        </p:nvGrpSpPr>
        <p:grpSpPr>
          <a:xfrm>
            <a:off x="4651168" y="3645024"/>
            <a:ext cx="4110749" cy="2593250"/>
            <a:chOff x="2843808" y="4075037"/>
            <a:chExt cx="4110749" cy="2593250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4155898"/>
              <a:ext cx="3957467" cy="2512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43" name="TextovéPole 42"/>
            <p:cNvSpPr txBox="1"/>
            <p:nvPr/>
          </p:nvSpPr>
          <p:spPr>
            <a:xfrm>
              <a:off x="2843808" y="440852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-1 V</a:t>
              </a:r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6162469" y="4592226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-11 V</a:t>
              </a:r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4038704" y="407503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V+</a:t>
              </a:r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4067944" y="470171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V-</a:t>
              </a:r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323528" y="3210545"/>
            <a:ext cx="4110749" cy="2593250"/>
            <a:chOff x="2843808" y="4075037"/>
            <a:chExt cx="4110749" cy="2593250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4155898"/>
              <a:ext cx="3957467" cy="2512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37" name="TextovéPole 36"/>
            <p:cNvSpPr txBox="1"/>
            <p:nvPr/>
          </p:nvSpPr>
          <p:spPr>
            <a:xfrm>
              <a:off x="2843808" y="440852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 V</a:t>
              </a: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6162469" y="4592226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+11 V</a:t>
              </a:r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4038704" y="407503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V+</a:t>
              </a: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4067944" y="470171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V-</a:t>
              </a:r>
            </a:p>
          </p:txBody>
        </p:sp>
      </p:grpSp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u="sng" dirty="0"/>
              <a:t>Polarita na výstupu neinvertujícího zesilovače je stejná jako polarita na vstupu</a:t>
            </a:r>
            <a:r>
              <a:rPr lang="en-US" u="sng" dirty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/>
              <a:t>Je-li vstupní napětí kladné</a:t>
            </a:r>
            <a:r>
              <a:rPr lang="en-US" dirty="0"/>
              <a:t>, </a:t>
            </a:r>
            <a:r>
              <a:rPr lang="cs-CZ" dirty="0"/>
              <a:t>výstupní napětí je také kladné</a:t>
            </a:r>
            <a:r>
              <a:rPr lang="en-US" dirty="0"/>
              <a:t>.</a:t>
            </a:r>
          </a:p>
          <a:p>
            <a:pPr eaLnBrk="1" hangingPunct="1"/>
            <a:r>
              <a:rPr lang="cs-CZ" dirty="0"/>
              <a:t>Je-li vstupní napětí záporné,</a:t>
            </a:r>
            <a:r>
              <a:rPr lang="en-US" dirty="0"/>
              <a:t> </a:t>
            </a:r>
            <a:r>
              <a:rPr lang="cs-CZ" dirty="0"/>
              <a:t>výstupní napětí je také záporné</a:t>
            </a:r>
            <a:r>
              <a:rPr lang="en-US" dirty="0"/>
              <a:t>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188" y="2204864"/>
            <a:ext cx="388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Vstup kladný, výstup kladný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882750" y="2574196"/>
            <a:ext cx="388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>
                <a:solidFill>
                  <a:srgbClr val="0000FF"/>
                </a:solidFill>
              </a:rPr>
              <a:t>Vstup záporný, výstup záporný</a:t>
            </a:r>
          </a:p>
        </p:txBody>
      </p:sp>
      <p:cxnSp>
        <p:nvCxnSpPr>
          <p:cNvPr id="24" name="Přímá spojnice se šipkou 23"/>
          <p:cNvCxnSpPr/>
          <p:nvPr/>
        </p:nvCxnSpPr>
        <p:spPr>
          <a:xfrm flipH="1">
            <a:off x="827584" y="2574196"/>
            <a:ext cx="720080" cy="790237"/>
          </a:xfrm>
          <a:prstGeom prst="straightConnector1">
            <a:avLst/>
          </a:prstGeom>
          <a:ln w="254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3059832" y="2574196"/>
            <a:ext cx="792088" cy="944126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5292080" y="2895041"/>
            <a:ext cx="1345434" cy="869721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8172400" y="2895041"/>
            <a:ext cx="72008" cy="1104391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12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611188" y="765175"/>
                <a:ext cx="8281987" cy="3115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u="sng" dirty="0">
                    <a:latin typeface="Arial" pitchFamily="34" charset="0"/>
                    <a:cs typeface="Arial" pitchFamily="34" charset="0"/>
                  </a:rPr>
                  <a:t>Vzorec pro napěťové zesílení je</a:t>
                </a:r>
                <a:endParaRPr lang="en-US" u="sng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pPr algn="ctr" eaLnBrk="1" hangingPunct="1"/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𝑨</m:t>
                    </m:r>
                    <m:r>
                      <a:rPr lang="en-US" sz="2400" b="1" i="1" baseline="-25000">
                        <a:latin typeface="Cambria Math"/>
                      </a:rPr>
                      <m:t>𝒗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𝑹</m:t>
                        </m:r>
                        <m:r>
                          <a:rPr lang="en-US" sz="2400" b="1" i="1" baseline="-2500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𝑹</m:t>
                        </m:r>
                        <m:r>
                          <a:rPr lang="en-US" sz="2400" b="1" i="1" baseline="-25000"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2400" b="1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2400" b="1" dirty="0">
                    <a:latin typeface="Arial" pitchFamily="34" charset="0"/>
                    <a:cs typeface="Arial" pitchFamily="34" charset="0"/>
                  </a:rPr>
                  <a:t>1</a:t>
                </a:r>
              </a:p>
              <a:p>
                <a:pPr eaLnBrk="1" hangingPunct="1"/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Vzorec říká</a:t>
                </a:r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85750" indent="-285750" eaLnBrk="1" hangingPunct="1">
                  <a:buFont typeface="Arial" pitchFamily="34" charset="0"/>
                  <a:buChar char="•"/>
                </a:pP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zesílení je kladné, protože zesilovač je neinvertující</a:t>
                </a:r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85750" indent="-285750" eaLnBrk="1" hangingPunct="1">
                  <a:buFont typeface="Arial" pitchFamily="34" charset="0"/>
                  <a:buChar char="•"/>
                </a:pP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čím větší odpor </a:t>
                </a:r>
                <a:r>
                  <a:rPr lang="en-US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R2</a:t>
                </a:r>
                <a:r>
                  <a:rPr lang="en-US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tím větší zesílení</a:t>
                </a:r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85750" indent="-285750" eaLnBrk="1" hangingPunct="1">
                  <a:buFont typeface="Arial" pitchFamily="34" charset="0"/>
                  <a:buChar char="•"/>
                </a:pP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čím větší odpor </a:t>
                </a:r>
                <a:r>
                  <a:rPr lang="en-US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R1</a:t>
                </a:r>
                <a:r>
                  <a:rPr lang="en-US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tím menší zesílení</a:t>
                </a:r>
              </a:p>
              <a:p>
                <a:pPr marL="285750" indent="-285750" eaLnBrk="1" hangingPunct="1">
                  <a:buFont typeface="Arial" pitchFamily="34" charset="0"/>
                  <a:buChar char="•"/>
                </a:pP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zesílení nikdy není menší než 1</a:t>
                </a:r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765175"/>
                <a:ext cx="8281987" cy="3115276"/>
              </a:xfrm>
              <a:prstGeom prst="rect">
                <a:avLst/>
              </a:prstGeom>
              <a:blipFill>
                <a:blip r:embed="rId3"/>
                <a:stretch>
                  <a:fillRect l="-589" t="-11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Napěťové zesílení</a:t>
            </a:r>
          </a:p>
        </p:txBody>
      </p:sp>
      <p:grpSp>
        <p:nvGrpSpPr>
          <p:cNvPr id="14" name="Skupina 13"/>
          <p:cNvGrpSpPr/>
          <p:nvPr/>
        </p:nvGrpSpPr>
        <p:grpSpPr>
          <a:xfrm>
            <a:off x="2587736" y="3830195"/>
            <a:ext cx="4110749" cy="2593250"/>
            <a:chOff x="2843808" y="4075037"/>
            <a:chExt cx="4110749" cy="2593250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4155898"/>
              <a:ext cx="3957467" cy="2512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16" name="TextovéPole 15"/>
            <p:cNvSpPr txBox="1"/>
            <p:nvPr/>
          </p:nvSpPr>
          <p:spPr>
            <a:xfrm>
              <a:off x="2843808" y="440852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 V</a:t>
              </a: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162469" y="4592226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+11 V</a:t>
              </a: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4038704" y="407503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V+</a:t>
              </a: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067944" y="470171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281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611189" y="765175"/>
                <a:ext cx="2376636" cy="1707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cs-CZ" b="1" dirty="0"/>
              </a:p>
              <a:p>
                <a:pPr eaLnBrk="1" hangingPunct="1"/>
                <a:endParaRPr lang="en-US" b="1" dirty="0"/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</a:rPr>
                      <m:t>𝑨</m:t>
                    </m:r>
                    <m:r>
                      <a:rPr lang="en-US" sz="3600" b="1" i="1" baseline="-25000">
                        <a:latin typeface="Cambria Math"/>
                      </a:rPr>
                      <m:t>𝒗</m:t>
                    </m:r>
                    <m:r>
                      <a:rPr lang="en-US" sz="36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/>
                          </a:rPr>
                          <m:t>𝑹</m:t>
                        </m:r>
                        <m:r>
                          <a:rPr lang="en-US" sz="3600" b="1" i="1" baseline="-2500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600" b="1" i="1">
                            <a:latin typeface="Cambria Math"/>
                          </a:rPr>
                          <m:t>𝑹</m:t>
                        </m:r>
                        <m:r>
                          <a:rPr lang="en-US" sz="3600" b="1" i="1" baseline="-25000"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cs-CZ" sz="3600" b="1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cs-CZ" sz="3600" b="1" dirty="0">
                    <a:latin typeface="Arial" pitchFamily="34" charset="0"/>
                    <a:cs typeface="Arial" pitchFamily="34" charset="0"/>
                  </a:rPr>
                  <a:t>1</a:t>
                </a:r>
              </a:p>
              <a:p>
                <a:pPr eaLnBrk="1" hangingPunct="1"/>
                <a:endParaRPr lang="en-US" b="1" dirty="0"/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9" y="765175"/>
                <a:ext cx="2376636" cy="1707134"/>
              </a:xfrm>
              <a:prstGeom prst="rect">
                <a:avLst/>
              </a:prstGeom>
              <a:blipFill rotWithShape="0">
                <a:blip r:embed="rId3"/>
                <a:stretch>
                  <a:fillRect r="-58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Napěťové zesílení</a:t>
            </a:r>
            <a:endParaRPr lang="en-US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75855" y="902148"/>
            <a:ext cx="5650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R2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cs-CZ" dirty="0">
                <a:solidFill>
                  <a:srgbClr val="0000FF"/>
                </a:solidFill>
              </a:rPr>
              <a:t>je nahoře, proto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„</a:t>
            </a:r>
            <a:r>
              <a:rPr lang="cs-CZ" dirty="0">
                <a:solidFill>
                  <a:srgbClr val="0000FF"/>
                </a:solidFill>
              </a:rPr>
              <a:t>Čím větší </a:t>
            </a:r>
            <a:r>
              <a:rPr lang="en-US" dirty="0">
                <a:solidFill>
                  <a:srgbClr val="0000FF"/>
                </a:solidFill>
              </a:rPr>
              <a:t>..., </a:t>
            </a:r>
            <a:r>
              <a:rPr lang="cs-CZ" dirty="0">
                <a:solidFill>
                  <a:srgbClr val="0000FF"/>
                </a:solidFill>
              </a:rPr>
              <a:t>tím větší </a:t>
            </a:r>
            <a:r>
              <a:rPr lang="en-US" dirty="0">
                <a:solidFill>
                  <a:srgbClr val="0000FF"/>
                </a:solidFill>
              </a:rPr>
              <a:t>...“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20862" y="2852936"/>
            <a:ext cx="5760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R1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cs-CZ" dirty="0">
                <a:solidFill>
                  <a:srgbClr val="0000FF"/>
                </a:solidFill>
              </a:rPr>
              <a:t>je dole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cs-CZ" dirty="0">
                <a:solidFill>
                  <a:srgbClr val="0000FF"/>
                </a:solidFill>
              </a:rPr>
              <a:t>proto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„</a:t>
            </a:r>
            <a:r>
              <a:rPr lang="cs-CZ" dirty="0">
                <a:solidFill>
                  <a:srgbClr val="0000FF"/>
                </a:solidFill>
              </a:rPr>
              <a:t>Čím větší </a:t>
            </a:r>
            <a:r>
              <a:rPr lang="en-US" dirty="0">
                <a:solidFill>
                  <a:srgbClr val="0000FF"/>
                </a:solidFill>
              </a:rPr>
              <a:t>..., </a:t>
            </a:r>
            <a:r>
              <a:rPr lang="cs-CZ" dirty="0">
                <a:solidFill>
                  <a:srgbClr val="0000FF"/>
                </a:solidFill>
              </a:rPr>
              <a:t>tím menší </a:t>
            </a:r>
            <a:r>
              <a:rPr lang="en-US" dirty="0">
                <a:solidFill>
                  <a:srgbClr val="0000FF"/>
                </a:solidFill>
              </a:rPr>
              <a:t>...“</a:t>
            </a:r>
          </a:p>
        </p:txBody>
      </p:sp>
      <p:cxnSp>
        <p:nvCxnSpPr>
          <p:cNvPr id="6" name="Přímá spojnice se šipkou 5"/>
          <p:cNvCxnSpPr>
            <a:stCxn id="2" idx="1"/>
          </p:cNvCxnSpPr>
          <p:nvPr/>
        </p:nvCxnSpPr>
        <p:spPr>
          <a:xfrm flipH="1">
            <a:off x="2068735" y="1225314"/>
            <a:ext cx="1207120" cy="32316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8" idx="1"/>
          </p:cNvCxnSpPr>
          <p:nvPr/>
        </p:nvCxnSpPr>
        <p:spPr>
          <a:xfrm flipH="1" flipV="1">
            <a:off x="2068735" y="2276872"/>
            <a:ext cx="1152127" cy="89923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330846" y="1953706"/>
            <a:ext cx="5650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Napěťové zesílení nikdy není menší než </a:t>
            </a:r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7" name="Přímá spojnice se šipkou 16"/>
          <p:cNvCxnSpPr>
            <a:stCxn id="16" idx="1"/>
          </p:cNvCxnSpPr>
          <p:nvPr/>
        </p:nvCxnSpPr>
        <p:spPr>
          <a:xfrm flipH="1" flipV="1">
            <a:off x="2843809" y="1827257"/>
            <a:ext cx="487037" cy="31111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Skupina 24"/>
          <p:cNvGrpSpPr/>
          <p:nvPr/>
        </p:nvGrpSpPr>
        <p:grpSpPr>
          <a:xfrm>
            <a:off x="2587736" y="3830195"/>
            <a:ext cx="4110749" cy="2593250"/>
            <a:chOff x="2843808" y="4075037"/>
            <a:chExt cx="4110749" cy="2593250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4155898"/>
              <a:ext cx="3957467" cy="2512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27" name="TextovéPole 26"/>
            <p:cNvSpPr txBox="1"/>
            <p:nvPr/>
          </p:nvSpPr>
          <p:spPr>
            <a:xfrm>
              <a:off x="2843808" y="440852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 V</a:t>
              </a:r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6162469" y="4592226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+11 V</a:t>
              </a: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4038704" y="407503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V+</a:t>
              </a:r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4067944" y="470171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911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Skupina 16"/>
          <p:cNvGrpSpPr/>
          <p:nvPr/>
        </p:nvGrpSpPr>
        <p:grpSpPr>
          <a:xfrm>
            <a:off x="2587736" y="3830195"/>
            <a:ext cx="4110749" cy="2593250"/>
            <a:chOff x="2843808" y="4075037"/>
            <a:chExt cx="4110749" cy="2593250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4155898"/>
              <a:ext cx="3957467" cy="2512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19" name="TextovéPole 18"/>
            <p:cNvSpPr txBox="1"/>
            <p:nvPr/>
          </p:nvSpPr>
          <p:spPr>
            <a:xfrm>
              <a:off x="2843808" y="440852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 V</a:t>
              </a: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6162469" y="4592226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+11 V</a:t>
              </a: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4038704" y="407503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V+</a:t>
              </a: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4067944" y="470171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V-</a:t>
              </a: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3275856" y="504594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 V</a:t>
              </a:r>
            </a:p>
          </p:txBody>
        </p:sp>
      </p:grpSp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9" y="765175"/>
            <a:ext cx="8315324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Záporná zpětná vazba zajišťuje, že signály na neinvertujícím a invertujícím vstupu se shodují.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/>
              <a:t>Vstupy </a:t>
            </a:r>
            <a:r>
              <a:rPr lang="en-US" dirty="0" err="1"/>
              <a:t>operačního</a:t>
            </a:r>
            <a:r>
              <a:rPr lang="en-US" dirty="0"/>
              <a:t> </a:t>
            </a:r>
            <a:r>
              <a:rPr lang="en-US" dirty="0" err="1"/>
              <a:t>zesilovače</a:t>
            </a:r>
            <a:r>
              <a:rPr lang="en-US" dirty="0"/>
              <a:t> </a:t>
            </a:r>
            <a:r>
              <a:rPr lang="cs-CZ" dirty="0"/>
              <a:t>se zdají zkratované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/>
              <a:t>Uzel mezi </a:t>
            </a:r>
            <a:r>
              <a:rPr lang="en-US" b="1" dirty="0"/>
              <a:t>R1</a:t>
            </a:r>
            <a:r>
              <a:rPr lang="en-US" dirty="0"/>
              <a:t>,  </a:t>
            </a:r>
            <a:r>
              <a:rPr lang="en-US" b="1" dirty="0"/>
              <a:t>R2</a:t>
            </a:r>
            <a:r>
              <a:rPr lang="en-US" dirty="0"/>
              <a:t> a </a:t>
            </a:r>
            <a:r>
              <a:rPr lang="en-US" b="1" dirty="0"/>
              <a:t>V-</a:t>
            </a:r>
            <a:r>
              <a:rPr lang="en-US" dirty="0"/>
              <a:t> </a:t>
            </a:r>
            <a:r>
              <a:rPr lang="cs-CZ" dirty="0"/>
              <a:t>si udržuje stejný potenciál jako vstup </a:t>
            </a:r>
            <a:r>
              <a:rPr lang="en-US" b="1" dirty="0"/>
              <a:t>V+.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Signál na invertujícím vstupu je stejný jako na neinvertujícím vstupu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Signál na invertujícím vstupu sleduje signál na neinvertujícím vstupu</a:t>
            </a:r>
            <a:r>
              <a:rPr lang="en-US" dirty="0">
                <a:solidFill>
                  <a:srgbClr val="0000FF"/>
                </a:solidFill>
              </a:rPr>
              <a:t>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zkrat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043608" y="4765215"/>
            <a:ext cx="1627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zkrat</a:t>
            </a:r>
          </a:p>
        </p:txBody>
      </p:sp>
      <p:cxnSp>
        <p:nvCxnSpPr>
          <p:cNvPr id="28" name="Přímá spojnice se šipkou 27"/>
          <p:cNvCxnSpPr>
            <a:stCxn id="27" idx="3"/>
          </p:cNvCxnSpPr>
          <p:nvPr/>
        </p:nvCxnSpPr>
        <p:spPr>
          <a:xfrm flipV="1">
            <a:off x="2670989" y="4293097"/>
            <a:ext cx="1111643" cy="656784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32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Skupina 23"/>
          <p:cNvGrpSpPr/>
          <p:nvPr/>
        </p:nvGrpSpPr>
        <p:grpSpPr>
          <a:xfrm>
            <a:off x="2587736" y="3830195"/>
            <a:ext cx="4110749" cy="2593250"/>
            <a:chOff x="2843808" y="4075037"/>
            <a:chExt cx="4110749" cy="2593250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4155898"/>
              <a:ext cx="3957467" cy="2512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26" name="TextovéPole 25"/>
            <p:cNvSpPr txBox="1"/>
            <p:nvPr/>
          </p:nvSpPr>
          <p:spPr>
            <a:xfrm>
              <a:off x="2843808" y="440852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 V</a:t>
              </a: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6162469" y="4592226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+11 V</a:t>
              </a: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4038704" y="407503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V+</a:t>
              </a: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4067944" y="470171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V-</a:t>
              </a: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3275856" y="504594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 V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611188" y="765175"/>
                <a:ext cx="8425307" cy="2757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u="sng" dirty="0"/>
                  <a:t>Vstupní odpor </a:t>
                </a:r>
                <a:r>
                  <a:rPr lang="en-US" b="1" u="sng" dirty="0" err="1"/>
                  <a:t>R</a:t>
                </a:r>
                <a:r>
                  <a:rPr lang="en-US" b="1" u="sng" baseline="-25000" dirty="0" err="1"/>
                  <a:t>in</a:t>
                </a:r>
                <a:r>
                  <a:rPr lang="en-US" u="sng" dirty="0"/>
                  <a:t> </a:t>
                </a:r>
                <a:r>
                  <a:rPr lang="cs-CZ" u="sng" dirty="0"/>
                  <a:t>neinvertujícího zesilovače je nekonečný</a:t>
                </a:r>
                <a:r>
                  <a:rPr lang="en-US" dirty="0"/>
                  <a:t>: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𝑹</m:t>
                      </m:r>
                      <m:r>
                        <a:rPr lang="en-US" sz="3600" b="1" i="1" baseline="-25000" smtClean="0">
                          <a:latin typeface="Cambria Math"/>
                        </a:rPr>
                        <m:t>𝒊𝒏</m:t>
                      </m:r>
                      <m:r>
                        <a:rPr lang="en-US" sz="3600" b="1" i="1" smtClean="0">
                          <a:latin typeface="Cambria Math"/>
                        </a:rPr>
                        <m:t>=∞</m:t>
                      </m:r>
                    </m:oMath>
                  </m:oMathPara>
                </a14:m>
                <a:endParaRPr lang="en-US" sz="3600" b="1" baseline="-25000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endParaRPr lang="en-US" baseline="-25000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r>
                  <a:rPr lang="cs-CZ" dirty="0">
                    <a:solidFill>
                      <a:srgbClr val="0000FF"/>
                    </a:solidFill>
                  </a:rPr>
                  <a:t>Když se </a:t>
                </a:r>
                <a:r>
                  <a:rPr lang="en-US" dirty="0">
                    <a:solidFill>
                      <a:srgbClr val="0000FF"/>
                    </a:solidFill>
                  </a:rPr>
                  <a:t>„</a:t>
                </a:r>
                <a:r>
                  <a:rPr lang="cs-CZ" dirty="0">
                    <a:solidFill>
                      <a:srgbClr val="0000FF"/>
                    </a:solidFill>
                  </a:rPr>
                  <a:t>podíváte</a:t>
                </a:r>
                <a:r>
                  <a:rPr lang="en-US" dirty="0">
                    <a:solidFill>
                      <a:srgbClr val="0000FF"/>
                    </a:solidFill>
                  </a:rPr>
                  <a:t>“ </a:t>
                </a:r>
                <a:r>
                  <a:rPr lang="cs-CZ" dirty="0">
                    <a:solidFill>
                      <a:srgbClr val="0000FF"/>
                    </a:solidFill>
                  </a:rPr>
                  <a:t>do vstupní svorky</a:t>
                </a:r>
                <a:r>
                  <a:rPr lang="en-US" dirty="0">
                    <a:solidFill>
                      <a:srgbClr val="0000FF"/>
                    </a:solidFill>
                  </a:rPr>
                  <a:t>, „</a:t>
                </a:r>
                <a:r>
                  <a:rPr lang="cs-CZ" dirty="0">
                    <a:solidFill>
                      <a:srgbClr val="0000FF"/>
                    </a:solidFill>
                  </a:rPr>
                  <a:t>uvidíte</a:t>
                </a:r>
                <a:r>
                  <a:rPr lang="en-US" dirty="0">
                    <a:solidFill>
                      <a:srgbClr val="0000FF"/>
                    </a:solidFill>
                  </a:rPr>
                  <a:t>“ </a:t>
                </a:r>
                <a:r>
                  <a:rPr lang="cs-CZ" dirty="0">
                    <a:solidFill>
                      <a:srgbClr val="0000FF"/>
                    </a:solidFill>
                  </a:rPr>
                  <a:t>nekonečný vstupní odpor </a:t>
                </a:r>
                <a:r>
                  <a:rPr lang="cs-CZ" b="1" dirty="0" err="1">
                    <a:solidFill>
                      <a:srgbClr val="0000FF"/>
                    </a:solidFill>
                  </a:rPr>
                  <a:t>R</a:t>
                </a:r>
                <a:r>
                  <a:rPr lang="cs-CZ" b="1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cs-CZ" dirty="0">
                    <a:solidFill>
                      <a:srgbClr val="0000FF"/>
                    </a:solidFill>
                  </a:rPr>
                  <a:t> operačního zesilovače</a:t>
                </a:r>
                <a:r>
                  <a:rPr lang="en-US" dirty="0">
                    <a:solidFill>
                      <a:srgbClr val="0000FF"/>
                    </a:solidFill>
                  </a:rPr>
                  <a:t>. </a:t>
                </a:r>
                <a:r>
                  <a:rPr lang="cs-CZ" dirty="0">
                    <a:solidFill>
                      <a:srgbClr val="0000FF"/>
                    </a:solidFill>
                  </a:rPr>
                  <a:t>Už to by stačilo na to, aby vstupní odpor </a:t>
                </a:r>
                <a:r>
                  <a:rPr lang="cs-CZ" b="1" dirty="0">
                    <a:solidFill>
                      <a:srgbClr val="0000FF"/>
                    </a:solidFill>
                  </a:rPr>
                  <a:t>R</a:t>
                </a:r>
                <a:r>
                  <a:rPr lang="cs-CZ" b="1" baseline="-25000" dirty="0">
                    <a:solidFill>
                      <a:srgbClr val="0000FF"/>
                    </a:solidFill>
                  </a:rPr>
                  <a:t>in</a:t>
                </a:r>
                <a:r>
                  <a:rPr lang="cs-CZ" dirty="0">
                    <a:solidFill>
                      <a:srgbClr val="0000FF"/>
                    </a:solidFill>
                  </a:rPr>
                  <a:t> celého obvodu byl také nekonečný</a:t>
                </a:r>
                <a:r>
                  <a:rPr lang="en-US" dirty="0">
                    <a:solidFill>
                      <a:srgbClr val="0000FF"/>
                    </a:solidFill>
                  </a:rPr>
                  <a:t>. </a:t>
                </a:r>
                <a:endParaRPr lang="cs-CZ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Ale co více</a:t>
                </a:r>
                <a:r>
                  <a:rPr lang="en-US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záporná zpětná vazba násobí výsledný vstupní odpor </a:t>
                </a:r>
                <a:r>
                  <a:rPr lang="cs-CZ" b="1" dirty="0" err="1">
                    <a:solidFill>
                      <a:srgbClr val="0000FF"/>
                    </a:solidFill>
                  </a:rPr>
                  <a:t>R</a:t>
                </a:r>
                <a:r>
                  <a:rPr lang="cs-CZ" b="1" baseline="-25000" dirty="0" err="1">
                    <a:solidFill>
                      <a:srgbClr val="0000FF"/>
                    </a:solidFill>
                  </a:rPr>
                  <a:t>in</a:t>
                </a:r>
                <a:r>
                  <a:rPr lang="cs-CZ" baseline="-25000" dirty="0">
                    <a:solidFill>
                      <a:srgbClr val="0000FF"/>
                    </a:solidFill>
                  </a:rPr>
                  <a:t> </a:t>
                </a: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ještě mnohokrát</a:t>
                </a:r>
                <a:r>
                  <a:rPr lang="en-US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765175"/>
                <a:ext cx="8425307" cy="2757230"/>
              </a:xfrm>
              <a:prstGeom prst="rect">
                <a:avLst/>
              </a:prstGeom>
              <a:blipFill>
                <a:blip r:embed="rId4"/>
                <a:stretch>
                  <a:fillRect l="-579" t="-1327" b="-26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Vstupní odpor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1374844" y="3942339"/>
            <a:ext cx="1296144" cy="369332"/>
            <a:chOff x="971600" y="4922805"/>
            <a:chExt cx="1296144" cy="369332"/>
          </a:xfrm>
        </p:grpSpPr>
        <p:cxnSp>
          <p:nvCxnSpPr>
            <p:cNvPr id="11" name="Přímá spojnice se šipkou 10"/>
            <p:cNvCxnSpPr/>
            <p:nvPr/>
          </p:nvCxnSpPr>
          <p:spPr>
            <a:xfrm>
              <a:off x="1619672" y="5107471"/>
              <a:ext cx="648072" cy="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ovéPole 7"/>
            <p:cNvSpPr txBox="1"/>
            <p:nvPr/>
          </p:nvSpPr>
          <p:spPr>
            <a:xfrm>
              <a:off x="971600" y="4922805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>
                  <a:solidFill>
                    <a:srgbClr val="0000FF"/>
                  </a:solidFill>
                </a:rPr>
                <a:t>R</a:t>
              </a:r>
              <a:r>
                <a:rPr lang="cs-CZ" baseline="-25000" dirty="0" err="1">
                  <a:solidFill>
                    <a:srgbClr val="0000FF"/>
                  </a:solidFill>
                </a:rPr>
                <a:t>in</a:t>
              </a:r>
              <a:endParaRPr lang="cs-CZ" baseline="-25000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28" name="Přímá spojnice se šipkou 27"/>
          <p:cNvCxnSpPr>
            <a:stCxn id="30" idx="1"/>
          </p:cNvCxnSpPr>
          <p:nvPr/>
        </p:nvCxnSpPr>
        <p:spPr>
          <a:xfrm flipH="1">
            <a:off x="4279153" y="3808407"/>
            <a:ext cx="923302" cy="48468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5202455" y="36083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0000FF"/>
                </a:solidFill>
              </a:rPr>
              <a:t>R</a:t>
            </a:r>
            <a:r>
              <a:rPr lang="cs-CZ" baseline="-25000" dirty="0" err="1">
                <a:solidFill>
                  <a:srgbClr val="0000FF"/>
                </a:solidFill>
              </a:rPr>
              <a:t>i</a:t>
            </a:r>
            <a:r>
              <a:rPr lang="cs-CZ" dirty="0">
                <a:solidFill>
                  <a:srgbClr val="0000FF"/>
                </a:solidFill>
              </a:rPr>
              <a:t> = </a:t>
            </a:r>
            <a:r>
              <a:rPr lang="cs-CZ" sz="2000" dirty="0">
                <a:solidFill>
                  <a:srgbClr val="0000FF"/>
                </a:solidFill>
              </a:rPr>
              <a:t>∞</a:t>
            </a:r>
          </a:p>
        </p:txBody>
      </p:sp>
      <p:cxnSp>
        <p:nvCxnSpPr>
          <p:cNvPr id="36" name="Přímá spojnice se šipkou 35"/>
          <p:cNvCxnSpPr/>
          <p:nvPr/>
        </p:nvCxnSpPr>
        <p:spPr>
          <a:xfrm flipV="1">
            <a:off x="2670988" y="4293096"/>
            <a:ext cx="1111644" cy="65678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1043608" y="4765215"/>
            <a:ext cx="1627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zkrat</a:t>
            </a:r>
          </a:p>
        </p:txBody>
      </p:sp>
    </p:spTree>
    <p:extLst>
      <p:ext uri="{BB962C8B-B14F-4D97-AF65-F5344CB8AC3E}">
        <p14:creationId xmlns:p14="http://schemas.microsoft.com/office/powerpoint/2010/main" val="1495728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Jsou-li dány tyto hodnoty </a:t>
            </a:r>
            <a:r>
              <a:rPr lang="en-US" b="1" dirty="0">
                <a:solidFill>
                  <a:srgbClr val="0000FF"/>
                </a:solidFill>
              </a:rPr>
              <a:t>R1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b="1" dirty="0">
                <a:solidFill>
                  <a:srgbClr val="0000FF"/>
                </a:solidFill>
              </a:rPr>
              <a:t>R2</a:t>
            </a:r>
            <a:r>
              <a:rPr lang="en-US" dirty="0">
                <a:solidFill>
                  <a:srgbClr val="0000FF"/>
                </a:solidFill>
              </a:rPr>
              <a:t> a </a:t>
            </a:r>
            <a:r>
              <a:rPr lang="en-US" b="1" dirty="0">
                <a:solidFill>
                  <a:srgbClr val="0000FF"/>
                </a:solidFill>
              </a:rPr>
              <a:t>V1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cs-CZ" dirty="0">
                <a:solidFill>
                  <a:srgbClr val="0000FF"/>
                </a:solidFill>
              </a:rPr>
              <a:t>určete</a:t>
            </a:r>
            <a:endParaRPr lang="en-US" dirty="0">
              <a:solidFill>
                <a:srgbClr val="0000FF"/>
              </a:solidFill>
            </a:endParaRPr>
          </a:p>
          <a:p>
            <a:pPr marL="541338" indent="-274638" eaLnBrk="1" hangingPunct="1">
              <a:buFont typeface="Arial" pitchFamily="34" charset="0"/>
              <a:buChar char="•"/>
            </a:pPr>
            <a:r>
              <a:rPr lang="cs-CZ" dirty="0">
                <a:solidFill>
                  <a:srgbClr val="0000FF"/>
                </a:solidFill>
              </a:rPr>
              <a:t>polaritu a hodnotu výstupního napětí </a:t>
            </a:r>
            <a:r>
              <a:rPr lang="en-US" b="1" dirty="0">
                <a:solidFill>
                  <a:srgbClr val="0000FF"/>
                </a:solidFill>
              </a:rPr>
              <a:t>V2</a:t>
            </a:r>
          </a:p>
          <a:p>
            <a:pPr marL="541338" indent="-274638" eaLnBrk="1" hangingPunct="1">
              <a:buFont typeface="Arial" pitchFamily="34" charset="0"/>
              <a:buChar char="•"/>
            </a:pPr>
            <a:r>
              <a:rPr lang="cs-CZ" dirty="0">
                <a:solidFill>
                  <a:srgbClr val="0000FF"/>
                </a:solidFill>
              </a:rPr>
              <a:t>Vstupní odpor </a:t>
            </a:r>
            <a:r>
              <a:rPr lang="en-US" b="1" dirty="0" err="1">
                <a:solidFill>
                  <a:srgbClr val="0000FF"/>
                </a:solidFill>
              </a:rPr>
              <a:t>R</a:t>
            </a:r>
            <a:r>
              <a:rPr lang="en-US" b="1" baseline="-25000" dirty="0" err="1">
                <a:solidFill>
                  <a:srgbClr val="0000FF"/>
                </a:solidFill>
              </a:rPr>
              <a:t>in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endParaRPr lang="en-US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Úkol</a:t>
            </a:r>
            <a:endParaRPr lang="cs-CZ" dirty="0"/>
          </a:p>
        </p:txBody>
      </p:sp>
      <p:grpSp>
        <p:nvGrpSpPr>
          <p:cNvPr id="31" name="Skupina 30"/>
          <p:cNvGrpSpPr/>
          <p:nvPr/>
        </p:nvGrpSpPr>
        <p:grpSpPr>
          <a:xfrm>
            <a:off x="2731752" y="3830195"/>
            <a:ext cx="3957467" cy="2593250"/>
            <a:chOff x="2987824" y="4075037"/>
            <a:chExt cx="3957467" cy="2593250"/>
          </a:xfrm>
        </p:grpSpPr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4155898"/>
              <a:ext cx="3957467" cy="2512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35" name="TextovéPole 34"/>
            <p:cNvSpPr txBox="1"/>
            <p:nvPr/>
          </p:nvSpPr>
          <p:spPr>
            <a:xfrm>
              <a:off x="4038704" y="407503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V+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4067944" y="470171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V-</a:t>
              </a: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5509714" y="4347574"/>
            <a:ext cx="1366353" cy="1466982"/>
            <a:chOff x="7012485" y="7300472"/>
            <a:chExt cx="1366353" cy="1466982"/>
          </a:xfrm>
        </p:grpSpPr>
        <p:sp>
          <p:nvSpPr>
            <p:cNvPr id="14" name="TextovéPole 13"/>
            <p:cNvSpPr txBox="1"/>
            <p:nvPr/>
          </p:nvSpPr>
          <p:spPr>
            <a:xfrm>
              <a:off x="7066584" y="8398122"/>
              <a:ext cx="5760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22k</a:t>
              </a: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7012485" y="7571336"/>
              <a:ext cx="68426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100k</a:t>
              </a: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7442923" y="7300472"/>
              <a:ext cx="935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V2 = ?</a:t>
              </a: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1128336" y="3953306"/>
            <a:ext cx="1699388" cy="369332"/>
            <a:chOff x="568356" y="4922805"/>
            <a:chExt cx="1699388" cy="369332"/>
          </a:xfrm>
        </p:grpSpPr>
        <p:cxnSp>
          <p:nvCxnSpPr>
            <p:cNvPr id="23" name="Přímá spojnice se šipkou 22"/>
            <p:cNvCxnSpPr/>
            <p:nvPr/>
          </p:nvCxnSpPr>
          <p:spPr>
            <a:xfrm>
              <a:off x="1619672" y="5107471"/>
              <a:ext cx="648072" cy="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ovéPole 23"/>
            <p:cNvSpPr txBox="1"/>
            <p:nvPr/>
          </p:nvSpPr>
          <p:spPr>
            <a:xfrm>
              <a:off x="568356" y="4922805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>
                  <a:solidFill>
                    <a:srgbClr val="0000FF"/>
                  </a:solidFill>
                </a:rPr>
                <a:t>R</a:t>
              </a:r>
              <a:r>
                <a:rPr lang="cs-CZ" baseline="-25000" dirty="0" err="1">
                  <a:solidFill>
                    <a:srgbClr val="0000FF"/>
                  </a:solidFill>
                </a:rPr>
                <a:t>in</a:t>
              </a:r>
              <a:r>
                <a:rPr lang="cs-CZ" dirty="0">
                  <a:solidFill>
                    <a:srgbClr val="0000FF"/>
                  </a:solidFill>
                </a:rPr>
                <a:t> = ?</a:t>
              </a:r>
            </a:p>
          </p:txBody>
        </p:sp>
      </p:grpSp>
      <p:sp>
        <p:nvSpPr>
          <p:cNvPr id="26" name="TextovéPole 25"/>
          <p:cNvSpPr txBox="1"/>
          <p:nvPr/>
        </p:nvSpPr>
        <p:spPr>
          <a:xfrm>
            <a:off x="1950908" y="4172338"/>
            <a:ext cx="139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V1 = -1.3 V </a:t>
            </a:r>
          </a:p>
        </p:txBody>
      </p:sp>
      <p:cxnSp>
        <p:nvCxnSpPr>
          <p:cNvPr id="41" name="Přímá spojnice se šipkou 40"/>
          <p:cNvCxnSpPr>
            <a:stCxn id="42" idx="1"/>
          </p:cNvCxnSpPr>
          <p:nvPr/>
        </p:nvCxnSpPr>
        <p:spPr>
          <a:xfrm flipH="1">
            <a:off x="4279153" y="3808407"/>
            <a:ext cx="923302" cy="48468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5202455" y="36083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0000FF"/>
                </a:solidFill>
              </a:rPr>
              <a:t>R</a:t>
            </a:r>
            <a:r>
              <a:rPr lang="cs-CZ" baseline="-25000" dirty="0" err="1">
                <a:solidFill>
                  <a:srgbClr val="0000FF"/>
                </a:solidFill>
              </a:rPr>
              <a:t>i</a:t>
            </a:r>
            <a:r>
              <a:rPr lang="cs-CZ" dirty="0">
                <a:solidFill>
                  <a:srgbClr val="0000FF"/>
                </a:solidFill>
              </a:rPr>
              <a:t> = </a:t>
            </a:r>
            <a:r>
              <a:rPr lang="cs-CZ" sz="2000" dirty="0">
                <a:solidFill>
                  <a:srgbClr val="0000FF"/>
                </a:solidFill>
              </a:rPr>
              <a:t>∞</a:t>
            </a:r>
          </a:p>
        </p:txBody>
      </p:sp>
      <p:cxnSp>
        <p:nvCxnSpPr>
          <p:cNvPr id="44" name="Přímá spojnice se šipkou 43"/>
          <p:cNvCxnSpPr/>
          <p:nvPr/>
        </p:nvCxnSpPr>
        <p:spPr>
          <a:xfrm flipV="1">
            <a:off x="2670988" y="4293096"/>
            <a:ext cx="1111644" cy="65678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1043608" y="4765215"/>
            <a:ext cx="1627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zkrat</a:t>
            </a:r>
          </a:p>
        </p:txBody>
      </p:sp>
    </p:spTree>
    <p:extLst>
      <p:ext uri="{BB962C8B-B14F-4D97-AF65-F5344CB8AC3E}">
        <p14:creationId xmlns:p14="http://schemas.microsoft.com/office/powerpoint/2010/main" val="674760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25400">
          <a:solidFill>
            <a:srgbClr val="0000FF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4418</TotalTime>
  <Words>973</Words>
  <Application>Microsoft Office PowerPoint</Application>
  <PresentationFormat>Předvádění na obrazovce (4:3)</PresentationFormat>
  <Paragraphs>238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Anglicky v odborných předmětech "Support of teaching technical subjects in English“</vt:lpstr>
      <vt:lpstr> </vt:lpstr>
      <vt:lpstr>Definice</vt:lpstr>
      <vt:lpstr>Popis</vt:lpstr>
      <vt:lpstr>Napěťové zesílení</vt:lpstr>
      <vt:lpstr>Napěťové zesílení</vt:lpstr>
      <vt:lpstr>Virtuální zkrat</vt:lpstr>
      <vt:lpstr>Vstupní odpor</vt:lpstr>
      <vt:lpstr>Úkol</vt:lpstr>
      <vt:lpstr>Řešení</vt:lpstr>
      <vt:lpstr>Řešení</vt:lpstr>
      <vt:lpstr>Odkazy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266</cp:revision>
  <cp:lastPrinted>2025-04-14T10:19:37Z</cp:lastPrinted>
  <dcterms:created xsi:type="dcterms:W3CDTF">2011-08-12T09:23:29Z</dcterms:created>
  <dcterms:modified xsi:type="dcterms:W3CDTF">2025-04-14T10:36:58Z</dcterms:modified>
</cp:coreProperties>
</file>