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86" r:id="rId4"/>
    <p:sldId id="270" r:id="rId5"/>
    <p:sldId id="287" r:id="rId6"/>
    <p:sldId id="288" r:id="rId7"/>
    <p:sldId id="289" r:id="rId8"/>
    <p:sldId id="290" r:id="rId9"/>
    <p:sldId id="291" r:id="rId10"/>
    <p:sldId id="292" r:id="rId11"/>
    <p:sldId id="258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116" d="100"/>
          <a:sy n="116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bost">
    <p:bg>
      <p:bgPr>
        <a:gradFill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51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noProof="0" smtClean="0"/>
              <a:t>Operational Amplifiers</a:t>
            </a:r>
            <a:endParaRPr lang="en-US" noProof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1.xml"/><Relationship Id="rId7" Type="http://schemas.openxmlformats.org/officeDocument/2006/relationships/hyperlink" Target="http://www.wisc-online.com/Objects/ViewObject.aspx?ID=SSE280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hyperlink" Target="http://holbert.faculty.asu.edu/eee202/EEE202_Lect8_OperationalAmplifiers.ppt" TargetMode="External"/><Relationship Id="rId5" Type="http://schemas.openxmlformats.org/officeDocument/2006/relationships/hyperlink" Target="http://www.thefreedictionary.com/" TargetMode="External"/><Relationship Id="rId4" Type="http://schemas.openxmlformats.org/officeDocument/2006/relationships/hyperlink" Target="http://www.wikipedi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827088" y="3213100"/>
            <a:ext cx="7772400" cy="20161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500" b="1" dirty="0" err="1" smtClean="0">
                <a:solidFill>
                  <a:srgbClr val="0D296F"/>
                </a:solidFill>
              </a:rPr>
              <a:t>Tutorial</a:t>
            </a:r>
            <a:r>
              <a:rPr lang="cs-CZ" sz="1500" b="1" dirty="0" smtClean="0">
                <a:solidFill>
                  <a:srgbClr val="0D296F"/>
                </a:solidFill>
              </a:rPr>
              <a:t>: </a:t>
            </a:r>
            <a:r>
              <a:rPr lang="cs-CZ" sz="1500" b="1" dirty="0" err="1" smtClean="0">
                <a:solidFill>
                  <a:srgbClr val="0D296F"/>
                </a:solidFill>
              </a:rPr>
              <a:t>Mechanic</a:t>
            </a:r>
            <a:r>
              <a:rPr lang="cs-CZ" sz="1500" b="1" dirty="0" smtClean="0">
                <a:solidFill>
                  <a:srgbClr val="0D296F"/>
                </a:solidFill>
              </a:rPr>
              <a:t> – </a:t>
            </a:r>
            <a:r>
              <a:rPr lang="cs-CZ" sz="1500" b="1" dirty="0" err="1" smtClean="0">
                <a:solidFill>
                  <a:srgbClr val="0D296F"/>
                </a:solidFill>
              </a:rPr>
              <a:t>electrician</a:t>
            </a:r>
            <a:endParaRPr lang="cs-CZ" sz="15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5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 err="1" smtClean="0">
                <a:solidFill>
                  <a:srgbClr val="0D296F"/>
                </a:solidFill>
              </a:rPr>
              <a:t>Topic</a:t>
            </a:r>
            <a:r>
              <a:rPr lang="cs-CZ" sz="1500" b="1" dirty="0" smtClean="0">
                <a:solidFill>
                  <a:srgbClr val="0D296F"/>
                </a:solidFill>
              </a:rPr>
              <a:t>: </a:t>
            </a:r>
            <a:r>
              <a:rPr lang="cs-CZ" sz="1500" b="1" dirty="0" err="1" smtClean="0">
                <a:solidFill>
                  <a:srgbClr val="0D296F"/>
                </a:solidFill>
              </a:rPr>
              <a:t>Electronics</a:t>
            </a:r>
            <a:r>
              <a:rPr lang="cs-CZ" sz="1500" b="1" dirty="0">
                <a:solidFill>
                  <a:srgbClr val="0D296F"/>
                </a:solidFill>
              </a:rPr>
              <a:t> </a:t>
            </a:r>
            <a:endParaRPr lang="cs-CZ" sz="15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 smtClean="0">
                <a:solidFill>
                  <a:srgbClr val="0D296F"/>
                </a:solidFill>
              </a:rPr>
              <a:t>          II. </a:t>
            </a:r>
            <a:r>
              <a:rPr lang="cs-CZ" sz="1500" b="1" dirty="0" err="1" smtClean="0">
                <a:solidFill>
                  <a:srgbClr val="0D296F"/>
                </a:solidFill>
              </a:rPr>
              <a:t>class</a:t>
            </a:r>
            <a:endParaRPr lang="cs-CZ" sz="15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>
                <a:solidFill>
                  <a:srgbClr val="0D296F"/>
                </a:solidFill>
              </a:rPr>
              <a:t> </a:t>
            </a:r>
            <a:r>
              <a:rPr lang="cs-CZ" sz="1500" b="1" dirty="0" smtClean="0">
                <a:solidFill>
                  <a:srgbClr val="0D296F"/>
                </a:solidFill>
              </a:rPr>
              <a:t>         </a:t>
            </a:r>
            <a:r>
              <a:rPr lang="cs-CZ" sz="1500" b="1" dirty="0" err="1" smtClean="0">
                <a:solidFill>
                  <a:srgbClr val="0D296F"/>
                </a:solidFill>
              </a:rPr>
              <a:t>Operational</a:t>
            </a:r>
            <a:r>
              <a:rPr lang="cs-CZ" sz="1500" b="1" dirty="0" smtClean="0">
                <a:solidFill>
                  <a:srgbClr val="0D296F"/>
                </a:solidFill>
              </a:rPr>
              <a:t> </a:t>
            </a:r>
            <a:r>
              <a:rPr lang="cs-CZ" sz="1500" b="1" dirty="0" err="1" smtClean="0">
                <a:solidFill>
                  <a:srgbClr val="0D296F"/>
                </a:solidFill>
              </a:rPr>
              <a:t>Amplifiers</a:t>
            </a:r>
            <a:r>
              <a:rPr lang="cs-CZ" sz="1500" b="1" dirty="0" smtClean="0">
                <a:solidFill>
                  <a:srgbClr val="0D296F"/>
                </a:solidFill>
              </a:rPr>
              <a:t>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>
                <a:solidFill>
                  <a:srgbClr val="0D296F"/>
                </a:solidFill>
              </a:rPr>
              <a:t> </a:t>
            </a:r>
            <a:r>
              <a:rPr lang="cs-CZ" sz="1500" b="1" dirty="0" smtClean="0">
                <a:solidFill>
                  <a:srgbClr val="0D296F"/>
                </a:solidFill>
              </a:rPr>
              <a:t>         Non-</a:t>
            </a:r>
            <a:r>
              <a:rPr lang="cs-CZ" sz="1500" b="1" dirty="0" err="1" smtClean="0">
                <a:solidFill>
                  <a:srgbClr val="0D296F"/>
                </a:solidFill>
              </a:rPr>
              <a:t>Inverting</a:t>
            </a:r>
            <a:r>
              <a:rPr lang="cs-CZ" sz="1500" b="1" dirty="0" smtClean="0">
                <a:solidFill>
                  <a:srgbClr val="0D296F"/>
                </a:solidFill>
              </a:rPr>
              <a:t> </a:t>
            </a:r>
            <a:r>
              <a:rPr lang="cs-CZ" sz="1500" b="1" dirty="0" err="1" smtClean="0">
                <a:solidFill>
                  <a:srgbClr val="0D296F"/>
                </a:solidFill>
              </a:rPr>
              <a:t>Amplifiers</a:t>
            </a:r>
            <a:r>
              <a:rPr lang="cs-CZ" sz="1500" b="1" dirty="0" smtClean="0">
                <a:solidFill>
                  <a:srgbClr val="0D296F"/>
                </a:solidFill>
              </a:rPr>
              <a:t> – Part 1 - </a:t>
            </a:r>
            <a:r>
              <a:rPr lang="cs-CZ" sz="1500" b="1" dirty="0" err="1" smtClean="0">
                <a:solidFill>
                  <a:srgbClr val="0D296F"/>
                </a:solidFill>
              </a:rPr>
              <a:t>Equations</a:t>
            </a:r>
            <a:endParaRPr lang="cs-CZ" sz="15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 smtClean="0">
                <a:solidFill>
                  <a:srgbClr val="0D296F"/>
                </a:solidFill>
              </a:rPr>
              <a:t>	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Prepared</a:t>
            </a:r>
            <a:r>
              <a:rPr lang="cs-CZ" sz="1600" b="1" dirty="0" smtClean="0">
                <a:solidFill>
                  <a:srgbClr val="0D296F"/>
                </a:solidFill>
              </a:rPr>
              <a:t> by: Ing. Jaroslav </a:t>
            </a:r>
            <a:r>
              <a:rPr lang="cs-CZ" sz="1600" b="1" dirty="0" smtClean="0">
                <a:solidFill>
                  <a:srgbClr val="0D296F"/>
                </a:solidFill>
              </a:rPr>
              <a:t>Bernkopf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cs-CZ" sz="1600" b="1">
                <a:solidFill>
                  <a:srgbClr val="0D296F"/>
                </a:solidFill>
              </a:rPr>
              <a:t>AVOP-ELEKTRO-Ber-004</a:t>
            </a:r>
            <a:endParaRPr lang="cs-CZ" sz="1600" b="1" dirty="0" smtClean="0">
              <a:solidFill>
                <a:srgbClr val="0D296F"/>
              </a:solidFill>
            </a:endParaRP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5589240"/>
            <a:ext cx="508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42530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b="1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𝑅𝑖𝑛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=∞</m:t>
                      </m:r>
                    </m:oMath>
                  </m:oMathPara>
                </a14:m>
                <a:endParaRPr lang="en-US" b="0" dirty="0" smtClean="0">
                  <a:solidFill>
                    <a:srgbClr val="0000FF"/>
                  </a:solidFill>
                  <a:latin typeface="Arial" pitchFamily="34" charset="0"/>
                </a:endParaRPr>
              </a:p>
              <a:p>
                <a:pPr eaLnBrk="1" hangingPunct="1"/>
                <a:endPara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en-US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input resistance </a:t>
                </a:r>
                <a:r>
                  <a:rPr lang="en-US" b="1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b="1" baseline="-25000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in</a:t>
                </a:r>
                <a:r>
                  <a:rPr lang="en-US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is </a:t>
                </a:r>
                <a:r>
                  <a:rPr lang="cs-CZ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cs-CZ" b="1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practically</a:t>
                </a:r>
                <a:r>
                  <a:rPr lang="cs-CZ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cs-CZ" b="1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infinite</a:t>
                </a:r>
                <a:r>
                  <a:rPr lang="en-US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425307" cy="12003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79" b="-7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1019010" y="3950535"/>
            <a:ext cx="1699388" cy="369332"/>
            <a:chOff x="568356" y="4922805"/>
            <a:chExt cx="1699388" cy="369332"/>
          </a:xfrm>
        </p:grpSpPr>
        <p:cxnSp>
          <p:nvCxnSpPr>
            <p:cNvPr id="31" name="Přímá spojnice se šipkou 30"/>
            <p:cNvCxnSpPr/>
            <p:nvPr/>
          </p:nvCxnSpPr>
          <p:spPr>
            <a:xfrm>
              <a:off x="1619672" y="5107471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/>
            <p:cNvSpPr txBox="1"/>
            <p:nvPr/>
          </p:nvSpPr>
          <p:spPr>
            <a:xfrm>
              <a:off x="568356" y="4922805"/>
              <a:ext cx="1051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0000FF"/>
                  </a:solidFill>
                </a:rPr>
                <a:t>Rin</a:t>
              </a:r>
              <a:r>
                <a:rPr lang="cs-CZ" dirty="0" smtClean="0">
                  <a:solidFill>
                    <a:srgbClr val="0000FF"/>
                  </a:solidFill>
                </a:rPr>
                <a:t> = ∞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52" y="3911056"/>
            <a:ext cx="3957467" cy="2512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7" name="TextovéPole 16"/>
          <p:cNvSpPr txBox="1"/>
          <p:nvPr/>
        </p:nvSpPr>
        <p:spPr>
          <a:xfrm>
            <a:off x="6012160" y="432263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V2 = </a:t>
            </a:r>
            <a:r>
              <a:rPr lang="cs-CZ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782632" y="383019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811872" y="445687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V-</a:t>
            </a:r>
            <a:endParaRPr lang="cs-CZ" sz="1400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5509714" y="4618438"/>
            <a:ext cx="684263" cy="1196118"/>
            <a:chOff x="7012485" y="7571336"/>
            <a:chExt cx="684263" cy="1196118"/>
          </a:xfrm>
        </p:grpSpPr>
        <p:sp>
          <p:nvSpPr>
            <p:cNvPr id="27" name="TextovéPole 26"/>
            <p:cNvSpPr txBox="1"/>
            <p:nvPr/>
          </p:nvSpPr>
          <p:spPr>
            <a:xfrm>
              <a:off x="7066584" y="8398122"/>
              <a:ext cx="576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22k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7012485" y="7571336"/>
              <a:ext cx="6842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100k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1950908" y="4172338"/>
            <a:ext cx="139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V1 = -1.3 V 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6" name="Přímá spojnice se šipkou 35"/>
          <p:cNvCxnSpPr>
            <a:stCxn id="37" idx="1"/>
          </p:cNvCxnSpPr>
          <p:nvPr/>
        </p:nvCxnSpPr>
        <p:spPr>
          <a:xfrm flipH="1">
            <a:off x="4279153" y="3808407"/>
            <a:ext cx="923302" cy="48468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5202455" y="360835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Ri</a:t>
            </a:r>
            <a:r>
              <a:rPr lang="cs-CZ" dirty="0" smtClean="0">
                <a:solidFill>
                  <a:srgbClr val="0000FF"/>
                </a:solidFill>
              </a:rPr>
              <a:t> = </a:t>
            </a:r>
            <a:r>
              <a:rPr lang="cs-CZ" sz="2000" dirty="0" smtClean="0">
                <a:solidFill>
                  <a:srgbClr val="0000FF"/>
                </a:solidFill>
              </a:rPr>
              <a:t>∞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262397" y="4765215"/>
            <a:ext cx="140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short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9" name="Přímá spojnice se šipkou 38"/>
          <p:cNvCxnSpPr>
            <a:stCxn id="38" idx="3"/>
          </p:cNvCxnSpPr>
          <p:nvPr/>
        </p:nvCxnSpPr>
        <p:spPr>
          <a:xfrm flipV="1">
            <a:off x="2670988" y="4293096"/>
            <a:ext cx="1111644" cy="65678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467544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Operational Amplifiers</a:t>
            </a:r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612000" y="766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>
                <a:hlinkClick r:id="rId4"/>
              </a:rPr>
              <a:t>http://www.wikipedia.com</a:t>
            </a:r>
            <a:endParaRPr lang="cs-CZ" sz="1400" dirty="0" smtClean="0"/>
          </a:p>
          <a:p>
            <a:pPr eaLnBrk="1" hangingPunct="1"/>
            <a:r>
              <a:rPr lang="en-US" sz="1400" dirty="0" smtClean="0">
                <a:hlinkClick r:id="rId5"/>
              </a:rPr>
              <a:t>http://www.thefreedictionary.com</a:t>
            </a:r>
            <a:endParaRPr lang="cs-CZ" sz="1400" dirty="0" smtClean="0"/>
          </a:p>
          <a:p>
            <a:pPr eaLnBrk="1" hangingPunct="1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holbert.faculty.asu.edu/eee202/EEE202_Lect8_OperationalAmplifiers.ppt</a:t>
            </a:r>
            <a:endParaRPr lang="cs-CZ" sz="1400" dirty="0" smtClean="0"/>
          </a:p>
          <a:p>
            <a:pPr eaLnBrk="1" hangingPunct="1"/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www.wisc-online.com/Objects/ViewObject.aspx?ID=SSE2803</a:t>
            </a:r>
            <a:endParaRPr lang="cs-CZ" sz="1400" dirty="0" smtClean="0"/>
          </a:p>
          <a:p>
            <a:pPr eaLnBrk="1" hangingPunct="1"/>
            <a:endParaRPr lang="en-US" sz="1400" dirty="0" smtClean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8" cstate="print"/>
          <a:stretch>
            <a:fillRect/>
          </a:stretch>
        </p:blipFill>
        <p:spPr>
          <a:xfrm>
            <a:off x="467544" y="5877272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A non-inverting amplifier is a circuit, which increases a voltage while maintaining its polarity.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output </a:t>
            </a:r>
            <a:r>
              <a:rPr lang="en-US" dirty="0"/>
              <a:t>voltage changes in the same direction as the input </a:t>
            </a:r>
            <a:r>
              <a:rPr lang="en-US" dirty="0" smtClean="0"/>
              <a:t>voltage</a:t>
            </a:r>
            <a:r>
              <a:rPr lang="cs-CZ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See the example </a:t>
            </a:r>
            <a:r>
              <a:rPr lang="en-US" dirty="0" smtClean="0">
                <a:solidFill>
                  <a:srgbClr val="0000FF"/>
                </a:solidFill>
              </a:rPr>
              <a:t>in the figure below: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input voltage is only 1 V, while the output voltage is 1</a:t>
            </a:r>
            <a:r>
              <a:rPr lang="cs-CZ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V.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input voltage is positive, </a:t>
            </a:r>
            <a:r>
              <a:rPr lang="cs-CZ" dirty="0" smtClean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the output is </a:t>
            </a:r>
            <a:r>
              <a:rPr lang="cs-CZ" dirty="0" smtClean="0">
                <a:solidFill>
                  <a:srgbClr val="0000FF"/>
                </a:solidFill>
              </a:rPr>
              <a:t>positive, </a:t>
            </a:r>
            <a:r>
              <a:rPr lang="cs-CZ" dirty="0" err="1" smtClean="0">
                <a:solidFill>
                  <a:srgbClr val="0000FF"/>
                </a:solidFill>
              </a:rPr>
              <a:t>too</a:t>
            </a:r>
            <a:r>
              <a:rPr lang="cs-CZ" dirty="0" smtClean="0">
                <a:solidFill>
                  <a:srgbClr val="0000FF"/>
                </a:solidFill>
              </a:rPr>
              <a:t>.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2587736" y="3830195"/>
            <a:ext cx="4110749" cy="2593250"/>
            <a:chOff x="2843808" y="4075037"/>
            <a:chExt cx="4110749" cy="2593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155898"/>
              <a:ext cx="3957467" cy="251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5" name="TextovéPole 4"/>
            <p:cNvSpPr txBox="1"/>
            <p:nvPr/>
          </p:nvSpPr>
          <p:spPr>
            <a:xfrm>
              <a:off x="2843808" y="440852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162469" y="459222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+</a:t>
              </a:r>
              <a:r>
                <a:rPr lang="cs-CZ" dirty="0" smtClean="0">
                  <a:solidFill>
                    <a:srgbClr val="0000FF"/>
                  </a:solidFill>
                </a:rPr>
                <a:t>11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038704" y="407503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V+</a:t>
              </a:r>
              <a:endParaRPr lang="cs-CZ" sz="14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067944" y="470171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V-</a:t>
              </a:r>
              <a:endParaRPr lang="cs-CZ" sz="1400" dirty="0"/>
            </a:p>
          </p:txBody>
        </p:sp>
      </p:grpSp>
      <p:pic>
        <p:nvPicPr>
          <p:cNvPr id="13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683568" y="5301208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kupina 40"/>
          <p:cNvGrpSpPr/>
          <p:nvPr/>
        </p:nvGrpSpPr>
        <p:grpSpPr>
          <a:xfrm>
            <a:off x="4651168" y="3645024"/>
            <a:ext cx="4110749" cy="2593250"/>
            <a:chOff x="2843808" y="4075037"/>
            <a:chExt cx="4110749" cy="259325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155898"/>
              <a:ext cx="3957467" cy="251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43" name="TextovéPole 42"/>
            <p:cNvSpPr txBox="1"/>
            <p:nvPr/>
          </p:nvSpPr>
          <p:spPr>
            <a:xfrm>
              <a:off x="2843808" y="440852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-</a:t>
              </a:r>
              <a:r>
                <a:rPr lang="cs-CZ" dirty="0" smtClean="0">
                  <a:solidFill>
                    <a:srgbClr val="0000FF"/>
                  </a:solidFill>
                </a:rPr>
                <a:t>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6162469" y="459222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-</a:t>
              </a:r>
              <a:r>
                <a:rPr lang="cs-CZ" smtClean="0">
                  <a:solidFill>
                    <a:srgbClr val="0000FF"/>
                  </a:solidFill>
                </a:rPr>
                <a:t>11 </a:t>
              </a:r>
              <a:r>
                <a:rPr lang="cs-CZ" dirty="0" smtClean="0">
                  <a:solidFill>
                    <a:srgbClr val="0000FF"/>
                  </a:solidFill>
                </a:rPr>
                <a:t>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038704" y="407503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V+</a:t>
              </a:r>
              <a:endParaRPr lang="cs-CZ" sz="1400" dirty="0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067944" y="470171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V-</a:t>
              </a:r>
              <a:endParaRPr lang="cs-CZ" sz="1400" dirty="0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323528" y="3210545"/>
            <a:ext cx="4110749" cy="2593250"/>
            <a:chOff x="2843808" y="4075037"/>
            <a:chExt cx="4110749" cy="2593250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155898"/>
              <a:ext cx="3957467" cy="251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37" name="TextovéPole 36"/>
            <p:cNvSpPr txBox="1"/>
            <p:nvPr/>
          </p:nvSpPr>
          <p:spPr>
            <a:xfrm>
              <a:off x="2843808" y="440852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6162469" y="459222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+</a:t>
              </a:r>
              <a:r>
                <a:rPr lang="cs-CZ" dirty="0" smtClean="0">
                  <a:solidFill>
                    <a:srgbClr val="0000FF"/>
                  </a:solidFill>
                </a:rPr>
                <a:t>11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038704" y="407503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V+</a:t>
              </a:r>
              <a:endParaRPr lang="cs-CZ" sz="14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67944" y="470171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V-</a:t>
              </a:r>
              <a:endParaRPr lang="cs-CZ" sz="1400" dirty="0"/>
            </a:p>
          </p:txBody>
        </p:sp>
      </p:grpSp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The output polarity of a non-inverting amplifier is the same as the input polarity.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the input voltage is positive, the output voltage is positive, too.</a:t>
            </a:r>
          </a:p>
          <a:p>
            <a:pPr eaLnBrk="1" hangingPunct="1"/>
            <a:r>
              <a:rPr lang="en-US" dirty="0" smtClean="0"/>
              <a:t>If the input voltage is negative, the output voltage is </a:t>
            </a:r>
            <a:r>
              <a:rPr lang="en-US" dirty="0" err="1" smtClean="0"/>
              <a:t>negat</a:t>
            </a:r>
            <a:r>
              <a:rPr lang="cs-CZ" dirty="0" smtClean="0"/>
              <a:t>i</a:t>
            </a:r>
            <a:r>
              <a:rPr lang="en-US" dirty="0" err="1" smtClean="0"/>
              <a:t>ve</a:t>
            </a:r>
            <a:r>
              <a:rPr lang="en-US" dirty="0" smtClean="0"/>
              <a:t>, too.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Amplifiers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188" y="2204864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Input positive, output positive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82750" y="2574196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rgbClr val="0000FF"/>
                </a:solidFill>
              </a:rPr>
              <a:t>Input negative, output negative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 flipH="1">
            <a:off x="827584" y="2574196"/>
            <a:ext cx="720080" cy="790237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3059832" y="2574196"/>
            <a:ext cx="792088" cy="94412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5292080" y="2895041"/>
            <a:ext cx="1345434" cy="86972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8172400" y="2895041"/>
            <a:ext cx="72008" cy="110439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2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281987" cy="2838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mtClean="0">
                    <a:latin typeface="Arial" pitchFamily="34" charset="0"/>
                    <a:cs typeface="Arial" pitchFamily="34" charset="0"/>
                  </a:rPr>
                  <a:t>The equation for the voltage gain is</a:t>
                </a:r>
              </a:p>
              <a:p>
                <a:pPr eaLnBrk="1" hangingPunct="1"/>
                <a:endParaRPr lang="en-US" smtClean="0"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  <m:r>
                      <a:rPr lang="en-US" sz="2400" b="1" i="1" baseline="-25000">
                        <a:latin typeface="Cambria Math"/>
                      </a:rPr>
                      <m:t>𝒗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  <m:r>
                          <a:rPr lang="en-US" sz="2400" b="1" i="1" baseline="-2500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  <m:r>
                          <a:rPr lang="en-US" sz="2400" b="1" i="1" baseline="-2500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400" b="1" smtClean="0">
                    <a:latin typeface="Arial" pitchFamily="34" charset="0"/>
                    <a:cs typeface="Arial" pitchFamily="34" charset="0"/>
                  </a:rPr>
                  <a:t>1</a:t>
                </a:r>
              </a:p>
              <a:p>
                <a:pPr eaLnBrk="1" hangingPunct="1"/>
                <a:endParaRPr lang="en-US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en-US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equation says </a:t>
                </a: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gain is positive because the amplifier is non-inverting</a:t>
                </a: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higher the resistance R2, the higher the gain</a:t>
                </a: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higher the resistance </a:t>
                </a:r>
                <a:r>
                  <a:rPr lang="en-US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R1, </a:t>
                </a:r>
                <a:r>
                  <a:rPr lang="en-US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en-US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lower the </a:t>
                </a:r>
                <a:r>
                  <a:rPr lang="en-US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gain</a:t>
                </a:r>
              </a:p>
              <a:p>
                <a:pPr eaLnBrk="1" hangingPunct="1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281987" cy="28382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89" t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Voltage</a:t>
            </a:r>
            <a:r>
              <a:rPr lang="cs-CZ" dirty="0" smtClean="0"/>
              <a:t> </a:t>
            </a:r>
            <a:r>
              <a:rPr lang="cs-CZ" dirty="0" err="1" smtClean="0"/>
              <a:t>Gain</a:t>
            </a: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2587736" y="3830195"/>
            <a:ext cx="4110749" cy="2593250"/>
            <a:chOff x="2843808" y="4075037"/>
            <a:chExt cx="4110749" cy="259325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155898"/>
              <a:ext cx="3957467" cy="251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6" name="TextovéPole 15"/>
            <p:cNvSpPr txBox="1"/>
            <p:nvPr/>
          </p:nvSpPr>
          <p:spPr>
            <a:xfrm>
              <a:off x="2843808" y="440852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162469" y="459222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+</a:t>
              </a:r>
              <a:r>
                <a:rPr lang="cs-CZ" dirty="0" smtClean="0">
                  <a:solidFill>
                    <a:srgbClr val="0000FF"/>
                  </a:solidFill>
                </a:rPr>
                <a:t>11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038704" y="407503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V+</a:t>
              </a:r>
              <a:endParaRPr lang="cs-CZ" sz="14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067944" y="470171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V-</a:t>
              </a:r>
              <a:endParaRPr lang="cs-CZ" sz="1400" dirty="0"/>
            </a:p>
          </p:txBody>
        </p:sp>
      </p:grpSp>
      <p:pic>
        <p:nvPicPr>
          <p:cNvPr id="13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611560" y="558924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9" y="765175"/>
                <a:ext cx="2376636" cy="1707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cs-CZ" b="1" dirty="0" smtClean="0"/>
              </a:p>
              <a:p>
                <a:pPr eaLnBrk="1" hangingPunct="1"/>
                <a:endParaRPr lang="en-US" b="1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</m:t>
                    </m:r>
                    <m:r>
                      <a:rPr lang="en-US" sz="3600" i="1" baseline="-25000">
                        <a:latin typeface="Cambria Math"/>
                      </a:rPr>
                      <m:t>𝑣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𝑅</m:t>
                        </m:r>
                        <m:r>
                          <a:rPr lang="en-US" sz="3600" i="1" baseline="-25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𝑅</m:t>
                        </m:r>
                        <m:r>
                          <a:rPr lang="en-US" sz="3600" i="1" baseline="-2500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cs-CZ" sz="36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cs-CZ" sz="3600" dirty="0" smtClean="0">
                    <a:latin typeface="Arial" pitchFamily="34" charset="0"/>
                    <a:cs typeface="Arial" pitchFamily="34" charset="0"/>
                  </a:rPr>
                  <a:t>1</a:t>
                </a:r>
              </a:p>
              <a:p>
                <a:pPr eaLnBrk="1" hangingPunct="1"/>
                <a:endParaRPr lang="en-US" dirty="0"/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9" y="765175"/>
                <a:ext cx="2376636" cy="170713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43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Amplifiers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Voltage Gain</a:t>
            </a:r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3275855" y="902148"/>
            <a:ext cx="565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R2 is on the top, therefore </a:t>
            </a:r>
          </a:p>
          <a:p>
            <a:r>
              <a:rPr lang="en-US" smtClean="0">
                <a:solidFill>
                  <a:srgbClr val="0000FF"/>
                </a:solidFill>
              </a:rPr>
              <a:t>	„The higher ..., the higher ...“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20862" y="2852936"/>
            <a:ext cx="576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R1 is on the bottom, therefore </a:t>
            </a:r>
          </a:p>
          <a:p>
            <a:r>
              <a:rPr lang="en-US" smtClean="0">
                <a:solidFill>
                  <a:srgbClr val="0000FF"/>
                </a:solidFill>
              </a:rPr>
              <a:t>	„The higher ..., the lower...“</a:t>
            </a:r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6" name="Přímá spojnice se šipkou 5"/>
          <p:cNvCxnSpPr>
            <a:stCxn id="2" idx="1"/>
          </p:cNvCxnSpPr>
          <p:nvPr/>
        </p:nvCxnSpPr>
        <p:spPr>
          <a:xfrm flipH="1">
            <a:off x="2068735" y="1225314"/>
            <a:ext cx="1207120" cy="32316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8" idx="1"/>
          </p:cNvCxnSpPr>
          <p:nvPr/>
        </p:nvCxnSpPr>
        <p:spPr>
          <a:xfrm flipH="1" flipV="1">
            <a:off x="2068735" y="2276872"/>
            <a:ext cx="1152127" cy="89923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330846" y="1953706"/>
            <a:ext cx="565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The voltage gain is never lower than 1</a:t>
            </a:r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7" name="Přímá spojnice se šipkou 16"/>
          <p:cNvCxnSpPr>
            <a:stCxn id="16" idx="1"/>
          </p:cNvCxnSpPr>
          <p:nvPr/>
        </p:nvCxnSpPr>
        <p:spPr>
          <a:xfrm flipH="1" flipV="1">
            <a:off x="2843809" y="1827257"/>
            <a:ext cx="487037" cy="31111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2587736" y="3830195"/>
            <a:ext cx="4110749" cy="2593250"/>
            <a:chOff x="2843808" y="4075037"/>
            <a:chExt cx="4110749" cy="259325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155898"/>
              <a:ext cx="3957467" cy="251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27" name="TextovéPole 26"/>
            <p:cNvSpPr txBox="1"/>
            <p:nvPr/>
          </p:nvSpPr>
          <p:spPr>
            <a:xfrm>
              <a:off x="2843808" y="440852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162469" y="459222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+</a:t>
              </a:r>
              <a:r>
                <a:rPr lang="cs-CZ" dirty="0" smtClean="0">
                  <a:solidFill>
                    <a:srgbClr val="0000FF"/>
                  </a:solidFill>
                </a:rPr>
                <a:t>11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4038704" y="407503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V+</a:t>
              </a:r>
              <a:endParaRPr lang="cs-CZ" sz="1400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067944" y="470171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V-</a:t>
              </a:r>
              <a:endParaRPr lang="cs-CZ" sz="1400" dirty="0"/>
            </a:p>
          </p:txBody>
        </p:sp>
      </p:grpSp>
      <p:pic>
        <p:nvPicPr>
          <p:cNvPr id="19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95536" y="5877272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1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2587736" y="3830195"/>
            <a:ext cx="4110749" cy="2593250"/>
            <a:chOff x="2843808" y="4075037"/>
            <a:chExt cx="4110749" cy="259325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155898"/>
              <a:ext cx="3957467" cy="251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9" name="TextovéPole 18"/>
            <p:cNvSpPr txBox="1"/>
            <p:nvPr/>
          </p:nvSpPr>
          <p:spPr>
            <a:xfrm>
              <a:off x="2843808" y="440852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162469" y="459222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+</a:t>
              </a:r>
              <a:r>
                <a:rPr lang="cs-CZ" dirty="0" smtClean="0">
                  <a:solidFill>
                    <a:srgbClr val="0000FF"/>
                  </a:solidFill>
                </a:rPr>
                <a:t>11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038704" y="407503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V+</a:t>
              </a:r>
              <a:endParaRPr lang="cs-CZ" sz="14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067944" y="470171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V-</a:t>
              </a:r>
              <a:endParaRPr lang="cs-CZ" sz="1400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3275856" y="504594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9" y="765175"/>
            <a:ext cx="831532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The negative feedback ensures that the non-inverting and inverting inputs of the operational amplifier match.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inputs seem to be shorted.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node between R1,  R2, and V- keeps the same potential as the input V+.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The signal at the inverting input is the same as that at the non-inverting input.</a:t>
            </a:r>
          </a:p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The signal at the inverting input follows the signal at the non-inverting input.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262397" y="4765215"/>
            <a:ext cx="140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short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8" name="Přímá spojnice se šipkou 27"/>
          <p:cNvCxnSpPr>
            <a:stCxn id="27" idx="3"/>
          </p:cNvCxnSpPr>
          <p:nvPr/>
        </p:nvCxnSpPr>
        <p:spPr>
          <a:xfrm flipV="1">
            <a:off x="2670988" y="4293096"/>
            <a:ext cx="1111644" cy="65678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573325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2587736" y="3830195"/>
            <a:ext cx="4110749" cy="2593250"/>
            <a:chOff x="2843808" y="4075037"/>
            <a:chExt cx="4110749" cy="259325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155898"/>
              <a:ext cx="3957467" cy="251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26" name="TextovéPole 25"/>
            <p:cNvSpPr txBox="1"/>
            <p:nvPr/>
          </p:nvSpPr>
          <p:spPr>
            <a:xfrm>
              <a:off x="2843808" y="440852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6162469" y="459222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+</a:t>
              </a:r>
              <a:r>
                <a:rPr lang="cs-CZ" dirty="0" smtClean="0">
                  <a:solidFill>
                    <a:srgbClr val="0000FF"/>
                  </a:solidFill>
                </a:rPr>
                <a:t>11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4038704" y="407503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V+</a:t>
              </a:r>
              <a:endParaRPr lang="cs-CZ" sz="1400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4067944" y="470171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V-</a:t>
              </a:r>
              <a:endParaRPr lang="cs-CZ" sz="1400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3275856" y="504594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425307" cy="2757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 smtClean="0"/>
                  <a:t>The input resistance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in</a:t>
                </a:r>
                <a:r>
                  <a:rPr lang="en-US" dirty="0" smtClean="0"/>
                  <a:t> of a non-inverting amplifier is infinite: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𝑅</m:t>
                      </m:r>
                      <m:r>
                        <a:rPr lang="en-US" sz="3600" b="0" i="1" baseline="-25000" smtClean="0">
                          <a:latin typeface="Cambria Math"/>
                        </a:rPr>
                        <m:t>𝑖𝑛</m:t>
                      </m:r>
                      <m:r>
                        <a:rPr lang="en-US" sz="3600" b="0" i="1" smtClean="0">
                          <a:latin typeface="Cambria Math"/>
                        </a:rPr>
                        <m:t>=∞</m:t>
                      </m:r>
                    </m:oMath>
                  </m:oMathPara>
                </a14:m>
                <a:endParaRPr lang="en-US" sz="3600" baseline="-25000" dirty="0" smtClean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en-US" baseline="-25000" dirty="0" smtClean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FF"/>
                    </a:solidFill>
                  </a:rPr>
                  <a:t>If you „look“ into the input terminal, you „see“ the infinite input resistance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R</a:t>
                </a:r>
                <a:r>
                  <a:rPr lang="cs-CZ" baseline="-25000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of the operational amplifier. This would be enough to ensure that the input resistance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R</a:t>
                </a:r>
                <a:r>
                  <a:rPr lang="cs-CZ" baseline="-25000" dirty="0" err="1" smtClean="0">
                    <a:solidFill>
                      <a:srgbClr val="0000FF"/>
                    </a:solidFill>
                  </a:rPr>
                  <a:t>in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of the whole circuit is infinite too. </a:t>
                </a:r>
                <a:endParaRPr lang="cs-CZ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endParaRPr lang="en-US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But what‘s more, the negative feedback multiplies the resulting input resistance </a:t>
                </a:r>
                <a:r>
                  <a:rPr lang="cs-CZ" dirty="0" err="1">
                    <a:solidFill>
                      <a:srgbClr val="0000FF"/>
                    </a:solidFill>
                  </a:rPr>
                  <a:t>R</a:t>
                </a:r>
                <a:r>
                  <a:rPr lang="cs-CZ" baseline="-25000" dirty="0" err="1">
                    <a:solidFill>
                      <a:srgbClr val="0000FF"/>
                    </a:solidFill>
                  </a:rPr>
                  <a:t>in</a:t>
                </a:r>
                <a:r>
                  <a:rPr lang="cs-CZ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many, many times.</a:t>
                </a:r>
                <a:endParaRPr lang="en-US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425307" cy="275723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79" t="-1106" r="-724" b="-26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Input </a:t>
            </a:r>
            <a:r>
              <a:rPr lang="cs-CZ" dirty="0" err="1" smtClean="0"/>
              <a:t>Resistance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374844" y="3942339"/>
            <a:ext cx="1296144" cy="369332"/>
            <a:chOff x="971600" y="4922805"/>
            <a:chExt cx="1296144" cy="369332"/>
          </a:xfrm>
        </p:grpSpPr>
        <p:cxnSp>
          <p:nvCxnSpPr>
            <p:cNvPr id="11" name="Přímá spojnice se šipkou 10"/>
            <p:cNvCxnSpPr/>
            <p:nvPr/>
          </p:nvCxnSpPr>
          <p:spPr>
            <a:xfrm>
              <a:off x="1619672" y="5107471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971600" y="492280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0000FF"/>
                  </a:solidFill>
                </a:rPr>
                <a:t>Rin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28" name="Přímá spojnice se šipkou 27"/>
          <p:cNvCxnSpPr>
            <a:stCxn id="30" idx="1"/>
          </p:cNvCxnSpPr>
          <p:nvPr/>
        </p:nvCxnSpPr>
        <p:spPr>
          <a:xfrm flipH="1">
            <a:off x="4279153" y="3808407"/>
            <a:ext cx="923302" cy="48468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202455" y="360835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Ri</a:t>
            </a:r>
            <a:r>
              <a:rPr lang="cs-CZ" dirty="0" smtClean="0">
                <a:solidFill>
                  <a:srgbClr val="0000FF"/>
                </a:solidFill>
              </a:rPr>
              <a:t> = </a:t>
            </a:r>
            <a:r>
              <a:rPr lang="cs-CZ" sz="2000" dirty="0" smtClean="0">
                <a:solidFill>
                  <a:srgbClr val="0000FF"/>
                </a:solidFill>
              </a:rPr>
              <a:t>∞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262397" y="4765215"/>
            <a:ext cx="140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short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6" name="Přímá spojnice se šipkou 35"/>
          <p:cNvCxnSpPr>
            <a:stCxn id="35" idx="3"/>
          </p:cNvCxnSpPr>
          <p:nvPr/>
        </p:nvCxnSpPr>
        <p:spPr>
          <a:xfrm flipV="1">
            <a:off x="2670988" y="4293096"/>
            <a:ext cx="1111644" cy="65678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467544" y="573325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2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See the figure below.</a:t>
            </a:r>
            <a:endParaRPr lang="cs-CZ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Given the values of R1, R2, and V1, determine</a:t>
            </a:r>
          </a:p>
          <a:p>
            <a:pPr marL="541338" indent="-274638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polarity and the value of the output voltage V2</a:t>
            </a:r>
          </a:p>
          <a:p>
            <a:pPr marL="541338" indent="-274638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input resistance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in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Task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2731752" y="3830195"/>
            <a:ext cx="3957467" cy="2593250"/>
            <a:chOff x="2987824" y="4075037"/>
            <a:chExt cx="3957467" cy="259325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155898"/>
              <a:ext cx="3957467" cy="251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35" name="TextovéPole 34"/>
            <p:cNvSpPr txBox="1"/>
            <p:nvPr/>
          </p:nvSpPr>
          <p:spPr>
            <a:xfrm>
              <a:off x="4038704" y="407503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V+</a:t>
              </a:r>
              <a:endParaRPr lang="cs-CZ" sz="1400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4067944" y="470171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V-</a:t>
              </a:r>
              <a:endParaRPr lang="cs-CZ" sz="1400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509714" y="4347574"/>
            <a:ext cx="1366353" cy="1466982"/>
            <a:chOff x="7012485" y="7300472"/>
            <a:chExt cx="1366353" cy="1466982"/>
          </a:xfrm>
        </p:grpSpPr>
        <p:sp>
          <p:nvSpPr>
            <p:cNvPr id="14" name="TextovéPole 13"/>
            <p:cNvSpPr txBox="1"/>
            <p:nvPr/>
          </p:nvSpPr>
          <p:spPr>
            <a:xfrm>
              <a:off x="7066584" y="8398122"/>
              <a:ext cx="576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22k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7012485" y="7571336"/>
              <a:ext cx="6842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100k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442923" y="7300472"/>
              <a:ext cx="935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V2 = ?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1128336" y="3953306"/>
            <a:ext cx="1699388" cy="369332"/>
            <a:chOff x="568356" y="4922805"/>
            <a:chExt cx="1699388" cy="369332"/>
          </a:xfrm>
        </p:grpSpPr>
        <p:cxnSp>
          <p:nvCxnSpPr>
            <p:cNvPr id="23" name="Přímá spojnice se šipkou 22"/>
            <p:cNvCxnSpPr/>
            <p:nvPr/>
          </p:nvCxnSpPr>
          <p:spPr>
            <a:xfrm>
              <a:off x="1619672" y="5107471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568356" y="4922805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0000FF"/>
                  </a:solidFill>
                </a:rPr>
                <a:t>Rin</a:t>
              </a:r>
              <a:r>
                <a:rPr lang="cs-CZ" dirty="0" smtClean="0">
                  <a:solidFill>
                    <a:srgbClr val="0000FF"/>
                  </a:solidFill>
                </a:rPr>
                <a:t> = ?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1950908" y="4172338"/>
            <a:ext cx="139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V1 = -1.3 V 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41" name="Přímá spojnice se šipkou 40"/>
          <p:cNvCxnSpPr>
            <a:stCxn id="42" idx="1"/>
          </p:cNvCxnSpPr>
          <p:nvPr/>
        </p:nvCxnSpPr>
        <p:spPr>
          <a:xfrm flipH="1">
            <a:off x="4279153" y="3808407"/>
            <a:ext cx="923302" cy="48468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5202455" y="360835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Ri</a:t>
            </a:r>
            <a:r>
              <a:rPr lang="cs-CZ" dirty="0" smtClean="0">
                <a:solidFill>
                  <a:srgbClr val="0000FF"/>
                </a:solidFill>
              </a:rPr>
              <a:t> = </a:t>
            </a:r>
            <a:r>
              <a:rPr lang="cs-CZ" sz="2000" dirty="0" smtClean="0">
                <a:solidFill>
                  <a:srgbClr val="0000FF"/>
                </a:solidFill>
              </a:rPr>
              <a:t>∞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262397" y="4765215"/>
            <a:ext cx="140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short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44" name="Přímá spojnice se šipkou 43"/>
          <p:cNvCxnSpPr>
            <a:stCxn id="43" idx="3"/>
          </p:cNvCxnSpPr>
          <p:nvPr/>
        </p:nvCxnSpPr>
        <p:spPr>
          <a:xfrm flipV="1">
            <a:off x="2670988" y="4293096"/>
            <a:ext cx="1111644" cy="65678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5877272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52" y="3911056"/>
            <a:ext cx="3957467" cy="2512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425307" cy="2653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1∗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𝐴𝑣</m:t>
                      </m:r>
                    </m:oMath>
                  </m:oMathPara>
                </a14:m>
                <a:endParaRPr lang="cs-CZ" b="0" dirty="0" smtClean="0">
                  <a:solidFill>
                    <a:srgbClr val="0000FF"/>
                  </a:solidFill>
                  <a:latin typeface="Arial" pitchFamily="34" charset="0"/>
                </a:endParaRPr>
              </a:p>
              <a:p>
                <a:pPr eaLnBrk="1" hangingPunct="1"/>
                <a:endParaRPr lang="en-US" sz="900" b="0" dirty="0" smtClean="0">
                  <a:solidFill>
                    <a:srgbClr val="0000FF"/>
                  </a:solidFill>
                  <a:latin typeface="Arial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𝐴𝑣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+1</m:t>
                      </m:r>
                    </m:oMath>
                  </m:oMathPara>
                </a14:m>
                <a:endParaRPr lang="cs-CZ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en-US" sz="9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2=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−1.3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∗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22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+1)</m:t>
                      </m:r>
                    </m:oMath>
                  </m:oMathPara>
                </a14:m>
                <a:endParaRPr lang="cs-CZ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en-US" sz="9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2=−7.21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en-US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output voltage V2 is </a:t>
                </a:r>
                <a:r>
                  <a:rPr lang="cs-CZ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negative </a:t>
                </a:r>
                <a:r>
                  <a:rPr lang="en-US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and is equal to </a:t>
                </a:r>
                <a:r>
                  <a:rPr lang="cs-CZ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-7</a:t>
                </a:r>
                <a:r>
                  <a:rPr lang="en-US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cs-CZ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1 V.</a:t>
                </a:r>
                <a:endParaRPr lang="en-US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425307" cy="265303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79" b="-27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Non-Inverting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012160" y="432263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V2 = </a:t>
            </a:r>
            <a:r>
              <a:rPr lang="cs-CZ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782632" y="383019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811872" y="445687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V-</a:t>
            </a:r>
            <a:endParaRPr lang="cs-CZ" sz="1400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5509714" y="4618438"/>
            <a:ext cx="684263" cy="1196118"/>
            <a:chOff x="7012485" y="7571336"/>
            <a:chExt cx="684263" cy="1196118"/>
          </a:xfrm>
        </p:grpSpPr>
        <p:sp>
          <p:nvSpPr>
            <p:cNvPr id="33" name="TextovéPole 32"/>
            <p:cNvSpPr txBox="1"/>
            <p:nvPr/>
          </p:nvSpPr>
          <p:spPr>
            <a:xfrm>
              <a:off x="7066584" y="8398122"/>
              <a:ext cx="576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22k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7012485" y="7571336"/>
              <a:ext cx="6842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100k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28336" y="3953306"/>
            <a:ext cx="1699388" cy="369332"/>
            <a:chOff x="568356" y="4922805"/>
            <a:chExt cx="1699388" cy="369332"/>
          </a:xfrm>
        </p:grpSpPr>
        <p:cxnSp>
          <p:nvCxnSpPr>
            <p:cNvPr id="28" name="Přímá spojnice se šipkou 27"/>
            <p:cNvCxnSpPr/>
            <p:nvPr/>
          </p:nvCxnSpPr>
          <p:spPr>
            <a:xfrm>
              <a:off x="1619672" y="5107471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568356" y="4922805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0000FF"/>
                  </a:solidFill>
                </a:rPr>
                <a:t>Rin</a:t>
              </a:r>
              <a:r>
                <a:rPr lang="cs-CZ" dirty="0" smtClean="0">
                  <a:solidFill>
                    <a:srgbClr val="0000FF"/>
                  </a:solidFill>
                </a:rPr>
                <a:t> = ?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1950908" y="4172338"/>
            <a:ext cx="139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V1 = -1.3 V 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4" name="Přímá spojnice se šipkou 23"/>
          <p:cNvCxnSpPr>
            <a:stCxn id="25" idx="1"/>
          </p:cNvCxnSpPr>
          <p:nvPr/>
        </p:nvCxnSpPr>
        <p:spPr>
          <a:xfrm flipH="1">
            <a:off x="4279153" y="3808407"/>
            <a:ext cx="923302" cy="48468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202455" y="360835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Ri</a:t>
            </a:r>
            <a:r>
              <a:rPr lang="cs-CZ" dirty="0" smtClean="0">
                <a:solidFill>
                  <a:srgbClr val="0000FF"/>
                </a:solidFill>
              </a:rPr>
              <a:t> = </a:t>
            </a:r>
            <a:r>
              <a:rPr lang="cs-CZ" sz="2000" dirty="0" smtClean="0">
                <a:solidFill>
                  <a:srgbClr val="0000FF"/>
                </a:solidFill>
              </a:rPr>
              <a:t>∞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262397" y="4765215"/>
            <a:ext cx="140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short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7" name="Přímá spojnice se šipkou 26"/>
          <p:cNvCxnSpPr>
            <a:stCxn id="26" idx="3"/>
          </p:cNvCxnSpPr>
          <p:nvPr/>
        </p:nvCxnSpPr>
        <p:spPr>
          <a:xfrm flipV="1">
            <a:off x="2670988" y="4293096"/>
            <a:ext cx="1111644" cy="65678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95536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5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25400">
          <a:solidFill>
            <a:srgbClr val="0000FF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</TotalTime>
  <Words>782</Words>
  <Application>Microsoft Office PowerPoint</Application>
  <PresentationFormat>Předvádění na obrazovce (4:3)</PresentationFormat>
  <Paragraphs>192</Paragraphs>
  <Slides>11</Slides>
  <Notes>11</Notes>
  <HiddenSlides>0</HiddenSlides>
  <MMClips>11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Shluk</vt:lpstr>
      <vt:lpstr>Anglicky v odborných předmětech "Support of teaching technical subjects in English“</vt:lpstr>
      <vt:lpstr>Definition</vt:lpstr>
      <vt:lpstr>Description</vt:lpstr>
      <vt:lpstr>Voltage Gain</vt:lpstr>
      <vt:lpstr>Voltage Gain</vt:lpstr>
      <vt:lpstr>Virtual Short</vt:lpstr>
      <vt:lpstr>Input Resistance</vt:lpstr>
      <vt:lpstr>Task</vt:lpstr>
      <vt:lpstr>Solution</vt:lpstr>
      <vt:lpstr>Solution</vt:lpstr>
      <vt:lpstr>References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JB</cp:lastModifiedBy>
  <cp:revision>254</cp:revision>
  <dcterms:created xsi:type="dcterms:W3CDTF">2011-08-12T09:23:29Z</dcterms:created>
  <dcterms:modified xsi:type="dcterms:W3CDTF">2015-02-05T19:57:21Z</dcterms:modified>
</cp:coreProperties>
</file>