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89" r:id="rId2"/>
    <p:sldId id="290" r:id="rId3"/>
    <p:sldId id="291" r:id="rId4"/>
    <p:sldId id="295" r:id="rId5"/>
    <p:sldId id="306" r:id="rId6"/>
    <p:sldId id="307" r:id="rId7"/>
    <p:sldId id="326" r:id="rId8"/>
    <p:sldId id="308" r:id="rId9"/>
    <p:sldId id="309" r:id="rId10"/>
    <p:sldId id="313" r:id="rId11"/>
    <p:sldId id="314" r:id="rId12"/>
    <p:sldId id="315" r:id="rId13"/>
    <p:sldId id="316" r:id="rId14"/>
    <p:sldId id="317" r:id="rId15"/>
    <p:sldId id="323" r:id="rId16"/>
    <p:sldId id="318" r:id="rId17"/>
    <p:sldId id="320" r:id="rId18"/>
    <p:sldId id="327" r:id="rId19"/>
    <p:sldId id="325" r:id="rId20"/>
    <p:sldId id="321" r:id="rId21"/>
    <p:sldId id="322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3FAFF"/>
    <a:srgbClr val="E5F9FF"/>
    <a:srgbClr val="EAEAEA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789" autoAdjust="0"/>
  </p:normalViewPr>
  <p:slideViewPr>
    <p:cSldViewPr>
      <p:cViewPr varScale="1">
        <p:scale>
          <a:sx n="133" d="100"/>
          <a:sy n="133" d="100"/>
        </p:scale>
        <p:origin x="9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15.04.2025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15.04.2025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19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E6375-D567-551E-EE6D-363351C9B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463C7FC-0213-A6F2-0479-2B4E79E90D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23F6451-9DB4-087E-445C-E00166E336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F3BCE2-080B-AC93-D8FF-300F93012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429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76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14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24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4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22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Rozdílové zesilovače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Rozdílové zesilovače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www.digikey.com/en/schemeit/project/oz-rozdil-7d9f27a6b4bf40d298557b716428112f" TargetMode="Externa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www.digikey.com/en/schemeit/project/oz-rozdil-7d9f27a6b4bf40d298557b716428112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ww.digikey.com/en/schemeit/project/oz-rozdil-7d9f27a6b4bf40d298557b716428112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ww.digikey.com/en/schemeit/project/oz-rozdil-7d9f27a6b4bf40d298557b716428112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key.com/en/schemeit/project/oz-rozdil-7d9f27a6b4bf40d298557b716428112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17655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vy_32_inovace_MA_42_15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objasnění zapojení a funkce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rozdílových zesilovačů založených na operačních zesilovačích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Uzemníme-li vstup (+), zesílení pro vstup (-) je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7504" y="5590800"/>
            <a:ext cx="8672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protože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teď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je to běžný invertující zesilovač.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916832"/>
                <a:ext cx="3312368" cy="1952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𝒖</m:t>
                          </m:r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  <a:cs typeface="Arial" pitchFamily="34" charset="0"/>
                        </a:rPr>
                        <m:t>=−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  <a:p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(R</a:t>
                </a:r>
                <a:r>
                  <a:rPr lang="cs-CZ" sz="2400" baseline="-25000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 = R</a:t>
                </a:r>
                <a:r>
                  <a:rPr lang="en-US" sz="2400" baseline="-25000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, R</a:t>
                </a:r>
                <a:r>
                  <a:rPr lang="en-US" sz="24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 = R</a:t>
                </a:r>
                <a:r>
                  <a:rPr lang="en-US" sz="24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)</a:t>
                </a:r>
              </a:p>
              <a:p>
                <a:endParaRPr lang="cs-C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16832"/>
                <a:ext cx="3312368" cy="1952201"/>
              </a:xfrm>
              <a:prstGeom prst="rect">
                <a:avLst/>
              </a:prstGeom>
              <a:blipFill>
                <a:blip r:embed="rId3"/>
                <a:stretch>
                  <a:fillRect l="-2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452" y="1628800"/>
            <a:ext cx="5226627" cy="30344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9" name="Obrázek 8">
            <a:hlinkClick r:id="rId5"/>
            <a:extLst>
              <a:ext uri="{FF2B5EF4-FFF2-40B4-BE49-F238E27FC236}">
                <a16:creationId xmlns:a16="http://schemas.microsoft.com/office/drawing/2014/main" id="{B7389B31-57C2-40E0-A2C7-CAF11AE250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9912" y="1635187"/>
            <a:ext cx="4917232" cy="331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67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Uzemníme-li vstup (-), zesílení pro vstup (+) je složitější.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7504" y="5590800"/>
            <a:ext cx="867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Větší zesílení v zesilovači by se mohlo vyrovnávat se zeslabením v děliči. Uvidíme.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1916832"/>
            <a:ext cx="3312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Je to neinvertující zesilovač, který má proti invertujícímu zesilovači zesílení o jedničku větší.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Ale signál do něj teče přes dělič R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R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0" name="Obrázek 9">
            <a:hlinkClick r:id="rId3"/>
            <a:extLst>
              <a:ext uri="{FF2B5EF4-FFF2-40B4-BE49-F238E27FC236}">
                <a16:creationId xmlns:a16="http://schemas.microsoft.com/office/drawing/2014/main" id="{F701D3CC-7511-4089-925D-D96CD8E7AA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3" y="1635186"/>
            <a:ext cx="4680520" cy="331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396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Zesílení pro vstup (+) určíme takto: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7504" y="5590800"/>
            <a:ext cx="8672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= 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= 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proto jsme mohli rovnici takto zjednodušit.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3" y="1916832"/>
                <a:ext cx="3672409" cy="84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𝑢</m:t>
                          </m:r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∗(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+1)</m:t>
                      </m:r>
                    </m:oMath>
                  </m:oMathPara>
                </a14:m>
                <a:endParaRPr lang="cs-C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3" y="1916832"/>
                <a:ext cx="3672409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140660" y="3068960"/>
            <a:ext cx="1101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zeslabení </a:t>
            </a:r>
          </a:p>
          <a:p>
            <a:r>
              <a:rPr lang="cs-CZ" sz="1600" dirty="0">
                <a:latin typeface="Arial" pitchFamily="34" charset="0"/>
                <a:cs typeface="Arial" pitchFamily="34" charset="0"/>
              </a:rPr>
              <a:t>děliče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375938" y="3068960"/>
            <a:ext cx="115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zesílení</a:t>
            </a:r>
          </a:p>
          <a:p>
            <a:r>
              <a:rPr lang="cs-CZ" sz="1600" dirty="0">
                <a:latin typeface="Arial" pitchFamily="34" charset="0"/>
                <a:cs typeface="Arial" pitchFamily="34" charset="0"/>
              </a:rPr>
              <a:t>zesilovače</a:t>
            </a:r>
          </a:p>
        </p:txBody>
      </p:sp>
      <p:sp>
        <p:nvSpPr>
          <p:cNvPr id="13" name="Pravá složená závorka 12"/>
          <p:cNvSpPr/>
          <p:nvPr/>
        </p:nvSpPr>
        <p:spPr>
          <a:xfrm rot="5400000">
            <a:off x="1617774" y="2330887"/>
            <a:ext cx="147628" cy="1007930"/>
          </a:xfrm>
          <a:prstGeom prst="rightBrace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878097" y="2330886"/>
            <a:ext cx="147628" cy="1007930"/>
          </a:xfrm>
          <a:prstGeom prst="rightBrace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>
            <a:hlinkClick r:id="rId4"/>
            <a:extLst>
              <a:ext uri="{FF2B5EF4-FFF2-40B4-BE49-F238E27FC236}">
                <a16:creationId xmlns:a16="http://schemas.microsoft.com/office/drawing/2014/main" id="{1B19E1FA-BD43-4798-939B-1DA42F47C5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9913" y="1635186"/>
            <a:ext cx="4680520" cy="331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2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ázek 22">
            <a:hlinkClick r:id="rId3"/>
            <a:extLst>
              <a:ext uri="{FF2B5EF4-FFF2-40B4-BE49-F238E27FC236}">
                <a16:creationId xmlns:a16="http://schemas.microsoft.com/office/drawing/2014/main" id="{92F7EA20-DC49-4FE7-A60F-57A7AACEC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3" y="1635186"/>
            <a:ext cx="4680520" cy="3319831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Zesílení zesilovače napíšeme jinak</a:t>
            </a:r>
            <a:r>
              <a:rPr lang="en-US" sz="2400" dirty="0"/>
              <a:t>: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07504" y="5590800"/>
            <a:ext cx="8672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+ R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máme nahoře i dole, můžeme krátit.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40660" y="2780928"/>
            <a:ext cx="1101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zeslabení </a:t>
            </a:r>
          </a:p>
          <a:p>
            <a:r>
              <a:rPr lang="cs-CZ" sz="1600" dirty="0">
                <a:latin typeface="Arial" pitchFamily="34" charset="0"/>
                <a:cs typeface="Arial" pitchFamily="34" charset="0"/>
              </a:rPr>
              <a:t>děliče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483950" y="2780928"/>
            <a:ext cx="115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zesílení</a:t>
            </a:r>
          </a:p>
          <a:p>
            <a:r>
              <a:rPr lang="cs-CZ" sz="1600" dirty="0">
                <a:latin typeface="Arial" pitchFamily="34" charset="0"/>
                <a:cs typeface="Arial" pitchFamily="34" charset="0"/>
              </a:rPr>
              <a:t>zesilovače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07504" y="3582412"/>
                <a:ext cx="3672408" cy="1969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𝑢</m:t>
                          </m:r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0" dirty="0">
                  <a:latin typeface="Arial" pitchFamily="34" charset="0"/>
                  <a:cs typeface="Arial" pitchFamily="34" charset="0"/>
                </a:endParaRPr>
              </a:p>
              <a:p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𝒖</m:t>
                          </m:r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582412"/>
                <a:ext cx="3672408" cy="19691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Pravá složená závorka 12"/>
          <p:cNvSpPr/>
          <p:nvPr/>
        </p:nvSpPr>
        <p:spPr>
          <a:xfrm rot="5400000">
            <a:off x="1617774" y="2042855"/>
            <a:ext cx="147628" cy="1007930"/>
          </a:xfrm>
          <a:prstGeom prst="rightBrace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986109" y="2042854"/>
            <a:ext cx="147628" cy="1007930"/>
          </a:xfrm>
          <a:prstGeom prst="rightBrace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Pravá složená závorka 16"/>
          <p:cNvSpPr/>
          <p:nvPr/>
        </p:nvSpPr>
        <p:spPr>
          <a:xfrm rot="16200000">
            <a:off x="2986109" y="2998849"/>
            <a:ext cx="147628" cy="1007930"/>
          </a:xfrm>
          <a:prstGeom prst="rightBrace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1140660" y="4149080"/>
            <a:ext cx="1054893" cy="2200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2483950" y="3645024"/>
            <a:ext cx="1054893" cy="2200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avá složená závorka 20"/>
          <p:cNvSpPr/>
          <p:nvPr/>
        </p:nvSpPr>
        <p:spPr>
          <a:xfrm rot="16200000">
            <a:off x="1617774" y="2998848"/>
            <a:ext cx="147628" cy="1007930"/>
          </a:xfrm>
          <a:prstGeom prst="rightBrace">
            <a:avLst/>
          </a:prstGeom>
          <a:noFill/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415301" y="1629006"/>
            <a:ext cx="1183120" cy="864096"/>
          </a:xfrm>
          <a:prstGeom prst="ellipse">
            <a:avLst/>
          </a:prstGeom>
          <a:noFill/>
          <a:ln w="3175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3632326" y="2153708"/>
            <a:ext cx="210290" cy="1686455"/>
          </a:xfrm>
          <a:custGeom>
            <a:avLst/>
            <a:gdLst>
              <a:gd name="connsiteX0" fmla="*/ 0 w 187559"/>
              <a:gd name="connsiteY0" fmla="*/ 0 h 1701384"/>
              <a:gd name="connsiteX1" fmla="*/ 187377 w 187559"/>
              <a:gd name="connsiteY1" fmla="*/ 1499017 h 1701384"/>
              <a:gd name="connsiteX2" fmla="*/ 37475 w 187559"/>
              <a:gd name="connsiteY2" fmla="*/ 1686394 h 1701384"/>
              <a:gd name="connsiteX0" fmla="*/ 0 w 157621"/>
              <a:gd name="connsiteY0" fmla="*/ 0 h 1686455"/>
              <a:gd name="connsiteX1" fmla="*/ 157397 w 157621"/>
              <a:gd name="connsiteY1" fmla="*/ 1416571 h 1686455"/>
              <a:gd name="connsiteX2" fmla="*/ 37475 w 157621"/>
              <a:gd name="connsiteY2" fmla="*/ 1686394 h 1686455"/>
              <a:gd name="connsiteX0" fmla="*/ 0 w 157824"/>
              <a:gd name="connsiteY0" fmla="*/ 0 h 1686455"/>
              <a:gd name="connsiteX1" fmla="*/ 107720 w 157824"/>
              <a:gd name="connsiteY1" fmla="*/ 372135 h 1686455"/>
              <a:gd name="connsiteX2" fmla="*/ 157397 w 157824"/>
              <a:gd name="connsiteY2" fmla="*/ 1416571 h 1686455"/>
              <a:gd name="connsiteX3" fmla="*/ 37475 w 157824"/>
              <a:gd name="connsiteY3" fmla="*/ 1686394 h 1686455"/>
              <a:gd name="connsiteX0" fmla="*/ 52466 w 210290"/>
              <a:gd name="connsiteY0" fmla="*/ 0 h 1686455"/>
              <a:gd name="connsiteX1" fmla="*/ 160186 w 210290"/>
              <a:gd name="connsiteY1" fmla="*/ 372135 h 1686455"/>
              <a:gd name="connsiteX2" fmla="*/ 209863 w 210290"/>
              <a:gd name="connsiteY2" fmla="*/ 1416571 h 1686455"/>
              <a:gd name="connsiteX3" fmla="*/ 0 w 210290"/>
              <a:gd name="connsiteY3" fmla="*/ 1686394 h 16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290" h="1686455">
                <a:moveTo>
                  <a:pt x="52466" y="0"/>
                </a:moveTo>
                <a:cubicBezTo>
                  <a:pt x="62924" y="63272"/>
                  <a:pt x="133953" y="136040"/>
                  <a:pt x="160186" y="372135"/>
                </a:cubicBezTo>
                <a:cubicBezTo>
                  <a:pt x="186419" y="608230"/>
                  <a:pt x="214076" y="1198777"/>
                  <a:pt x="209863" y="1416571"/>
                </a:cubicBezTo>
                <a:cubicBezTo>
                  <a:pt x="216109" y="1697637"/>
                  <a:pt x="0" y="1686394"/>
                  <a:pt x="0" y="1686394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3CBBA339-3833-4BB7-B178-8320916903D3}"/>
                  </a:ext>
                </a:extLst>
              </p:cNvPr>
              <p:cNvSpPr txBox="1"/>
              <p:nvPr/>
            </p:nvSpPr>
            <p:spPr>
              <a:xfrm>
                <a:off x="112857" y="1623222"/>
                <a:ext cx="3672409" cy="84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𝑢</m:t>
                          </m:r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∗(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+1)</m:t>
                      </m:r>
                    </m:oMath>
                  </m:oMathPara>
                </a14:m>
                <a:endParaRPr lang="cs-C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3CBBA339-3833-4BB7-B178-832091690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7" y="1623222"/>
                <a:ext cx="3672409" cy="8442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117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Porovnejme zesílení pro vstup (-) a pro vstup (+):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7504" y="5590800"/>
            <a:ext cx="867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Přivedeme-li tedy stejný signál na oba vstupy, jejich účinky se ruší, na výstup se nedostane nic.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886400"/>
                <a:ext cx="3600400" cy="307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𝒖</m:t>
                          </m:r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  <a:cs typeface="Arial" pitchFamily="34" charset="0"/>
                        </a:rPr>
                        <m:t>=−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  <a:p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𝒖</m:t>
                          </m:r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  <a:p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Zesílení jsou stejná,  </a:t>
                </a:r>
              </a:p>
              <a:p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až na znaménko.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886400"/>
                <a:ext cx="3600400" cy="3073405"/>
              </a:xfrm>
              <a:prstGeom prst="rect">
                <a:avLst/>
              </a:prstGeom>
              <a:blipFill>
                <a:blip r:embed="rId3"/>
                <a:stretch>
                  <a:fillRect l="-2712" b="-3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se šipkou 37"/>
          <p:cNvCxnSpPr>
            <a:cxnSpLocks/>
          </p:cNvCxnSpPr>
          <p:nvPr/>
        </p:nvCxnSpPr>
        <p:spPr>
          <a:xfrm flipV="1">
            <a:off x="2771800" y="2130809"/>
            <a:ext cx="1296144" cy="146063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cxnSpLocks/>
          </p:cNvCxnSpPr>
          <p:nvPr/>
        </p:nvCxnSpPr>
        <p:spPr>
          <a:xfrm>
            <a:off x="2627784" y="3429000"/>
            <a:ext cx="1368152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1979712" y="2130809"/>
            <a:ext cx="356499" cy="359834"/>
          </a:xfrm>
          <a:prstGeom prst="ellipse">
            <a:avLst/>
          </a:prstGeom>
          <a:noFill/>
          <a:ln w="3175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Obrázek 16">
            <a:hlinkClick r:id="rId4"/>
            <a:extLst>
              <a:ext uri="{FF2B5EF4-FFF2-40B4-BE49-F238E27FC236}">
                <a16:creationId xmlns:a16="http://schemas.microsoft.com/office/drawing/2014/main" id="{0EB7DE69-CB64-4419-ADE3-C711255C15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7944" y="1628562"/>
            <a:ext cx="4212468" cy="311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5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7504" y="5590800"/>
            <a:ext cx="867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Malý rozdílový signál se zesílí,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rušení (= společný signál) se potlačí.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886346"/>
                <a:ext cx="3600400" cy="2334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𝒖</m:t>
                          </m:r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  <a:cs typeface="Arial" pitchFamily="34" charset="0"/>
                        </a:rPr>
                        <m:t>=−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  <a:p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𝒖</m:t>
                          </m:r>
                          <m:r>
                            <a:rPr lang="cs-CZ" sz="2400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  <a:p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886346"/>
                <a:ext cx="3600400" cy="23347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se šipkou 21"/>
          <p:cNvCxnSpPr/>
          <p:nvPr/>
        </p:nvCxnSpPr>
        <p:spPr>
          <a:xfrm flipV="1">
            <a:off x="2771800" y="2096852"/>
            <a:ext cx="1512168" cy="18002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627784" y="3429000"/>
            <a:ext cx="16954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07504" y="971436"/>
            <a:ext cx="8914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Vhodné pro snímání malých signálů v prostředí s velkým rušením.</a:t>
            </a:r>
          </a:p>
        </p:txBody>
      </p:sp>
      <p:pic>
        <p:nvPicPr>
          <p:cNvPr id="12" name="Obrázek 11">
            <a:hlinkClick r:id="rId4"/>
            <a:extLst>
              <a:ext uri="{FF2B5EF4-FFF2-40B4-BE49-F238E27FC236}">
                <a16:creationId xmlns:a16="http://schemas.microsoft.com/office/drawing/2014/main" id="{AF2942D2-3865-42B7-A4A5-B8D3D3D7B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3893" y="1612911"/>
            <a:ext cx="4212468" cy="311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348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>
            <a:hlinkClick r:id="rId3"/>
            <a:extLst>
              <a:ext uri="{FF2B5EF4-FFF2-40B4-BE49-F238E27FC236}">
                <a16:creationId xmlns:a16="http://schemas.microsoft.com/office/drawing/2014/main" id="{F85E71DF-916B-4706-A3E5-5B5E7DA7ED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8614" y="1541084"/>
            <a:ext cx="4212468" cy="311846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Díky záporné zpětné vazbě je mezi vstupy operačního zesilovače virtuální zkrat.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5025" y="5193534"/>
            <a:ext cx="8672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Vstupní odpor je dán součtem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obou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odporů 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/>
              <a:t>Vstupní odpor je dost malý</a:t>
            </a:r>
            <a:r>
              <a:rPr lang="en-US" sz="2400" dirty="0"/>
              <a:t>, </a:t>
            </a:r>
            <a:r>
              <a:rPr lang="en-US" sz="2400" dirty="0" err="1"/>
              <a:t>tedy</a:t>
            </a:r>
            <a:r>
              <a:rPr lang="en-US" sz="2400" dirty="0"/>
              <a:t> </a:t>
            </a:r>
            <a:r>
              <a:rPr lang="en-US" sz="2400" dirty="0" err="1"/>
              <a:t>nic</a:t>
            </a:r>
            <a:r>
              <a:rPr lang="en-US" sz="2400" dirty="0"/>
              <a:t> </a:t>
            </a:r>
            <a:r>
              <a:rPr lang="en-US" sz="2400" dirty="0" err="1"/>
              <a:t>moc</a:t>
            </a:r>
            <a:r>
              <a:rPr lang="cs-CZ" sz="2400" dirty="0"/>
              <a:t>.</a:t>
            </a:r>
          </a:p>
          <a:p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2056780"/>
                <a:ext cx="403244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Pravé konce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obou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rezistorů R</a:t>
                </a:r>
                <a:r>
                  <a:rPr lang="cs-CZ" sz="2400" baseline="-25000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 jsou (virtuálně) spojené,</a:t>
                </a:r>
              </a:p>
              <a:p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proto za vstupními svorkami je vidět jen jejich sériové spojení.</a:t>
                </a:r>
              </a:p>
              <a:p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𝒊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𝟐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𝑹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𝟏</m:t>
                      </m:r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056780"/>
                <a:ext cx="4032448" cy="2677656"/>
              </a:xfrm>
              <a:prstGeom prst="rect">
                <a:avLst/>
              </a:prstGeom>
              <a:blipFill>
                <a:blip r:embed="rId5"/>
                <a:stretch>
                  <a:fillRect l="-2421" t="-1591" r="-30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se šipkou 21"/>
          <p:cNvCxnSpPr/>
          <p:nvPr/>
        </p:nvCxnSpPr>
        <p:spPr>
          <a:xfrm>
            <a:off x="4211960" y="3356992"/>
            <a:ext cx="864096" cy="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275856" y="1772816"/>
            <a:ext cx="2880320" cy="108012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652120" y="2780928"/>
            <a:ext cx="123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</a:rPr>
              <a:t>Ui</a:t>
            </a:r>
            <a:r>
              <a:rPr lang="cs-CZ" dirty="0">
                <a:solidFill>
                  <a:srgbClr val="0000FF"/>
                </a:solidFill>
              </a:rPr>
              <a:t> = 0,0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067944" y="2915652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𝒊</m:t>
                          </m:r>
                        </m:sub>
                      </m:sSub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915652"/>
                <a:ext cx="1584176" cy="369332"/>
              </a:xfrm>
              <a:prstGeom prst="rect">
                <a:avLst/>
              </a:prstGeom>
              <a:blipFill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841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64398" y="1636295"/>
            <a:ext cx="4455550" cy="347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Přístrojový zesilovač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Kde vadí malý vstupní odpor rozdílového zesilovače, 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6186" y="3662333"/>
            <a:ext cx="35482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Ten má vstupní odpor nekonečný.</a:t>
            </a:r>
          </a:p>
          <a:p>
            <a:r>
              <a:rPr lang="cs-CZ" sz="2400" dirty="0"/>
              <a:t>A má ještě pár dalších báječných vlastností.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2699792" y="3356992"/>
            <a:ext cx="864096" cy="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2627784" y="2915652"/>
                <a:ext cx="108012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𝒊</m:t>
                          </m:r>
                        </m:sub>
                      </m:sSub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∞</m:t>
                      </m:r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915652"/>
                <a:ext cx="1080120" cy="369332"/>
              </a:xfrm>
              <a:prstGeom prst="rect">
                <a:avLst/>
              </a:prstGeom>
              <a:blipFill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107504" y="2056780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použije se tzv. přístrojový zesilovač.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C14ED7C-7C28-E4FF-C7AC-AA3ABA705CBC}"/>
              </a:ext>
            </a:extLst>
          </p:cNvPr>
          <p:cNvSpPr txBox="1"/>
          <p:nvPr/>
        </p:nvSpPr>
        <p:spPr>
          <a:xfrm>
            <a:off x="107504" y="5271591"/>
            <a:ext cx="8649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stupeň 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OZ1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OZ2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) = dva neinvertující zesilovače</a:t>
            </a:r>
          </a:p>
          <a:p>
            <a:pPr marL="457200" indent="-457200">
              <a:buAutoNum type="arabicPeriod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stupeň 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OZ3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) = rozdílový zesilovač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7160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D15F4-35B9-9787-D1AC-665C8F36A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hlinkClick r:id="rId3"/>
            <a:extLst>
              <a:ext uri="{FF2B5EF4-FFF2-40B4-BE49-F238E27FC236}">
                <a16:creationId xmlns:a16="http://schemas.microsoft.com/office/drawing/2014/main" id="{AC93DF53-1F3D-195C-6F22-ACD7CCDD7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72732" y="1636295"/>
            <a:ext cx="4438881" cy="347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2F13B2D-C7BD-2404-1BD4-02B86CD04DB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9F3D18-E4AB-A3B4-04B1-525B6FB675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8B81D8-7CFB-CB2A-F0CE-ECCCA463BD9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B83406F-B35C-3342-8ACB-F3F1526D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Přístrojový zesilovač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CFC323A-F74C-AE9C-CC4F-BDA28E1219E5}"/>
              </a:ext>
            </a:extLst>
          </p:cNvPr>
          <p:cNvSpPr txBox="1"/>
          <p:nvPr/>
        </p:nvSpPr>
        <p:spPr>
          <a:xfrm>
            <a:off x="107504" y="764704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Výpočet zesílení: 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„jako“ rozdělíme na dva.</a:t>
            </a:r>
            <a:endParaRPr 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19630602-401A-B3CC-A0BE-D953BB8F4A91}"/>
                  </a:ext>
                </a:extLst>
              </p:cNvPr>
              <p:cNvSpPr txBox="1"/>
              <p:nvPr/>
            </p:nvSpPr>
            <p:spPr>
              <a:xfrm>
                <a:off x="107504" y="1340768"/>
                <a:ext cx="3548212" cy="4494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Zesílení 1. stupně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</a:rPr>
                        <m:t>+1=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cs-CZ" sz="2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Zesílení 2. stupně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Celkové zesílení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cs-CZ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cs-CZ" sz="20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cs-CZ" sz="20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cs-CZ" sz="2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cs-CZ" sz="20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cs-CZ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cs-CZ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den>
                    </m:f>
                  </m:oMath>
                </a14:m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19630602-401A-B3CC-A0BE-D953BB8F4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40768"/>
                <a:ext cx="3548212" cy="4494948"/>
              </a:xfrm>
              <a:prstGeom prst="rect">
                <a:avLst/>
              </a:prstGeom>
              <a:blipFill>
                <a:blip r:embed="rId5"/>
                <a:stretch>
                  <a:fillRect l="-1890" t="-6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85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Přístrojový zesilovač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A22669F-1CCD-4E50-AD6B-8C56958E6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80728"/>
            <a:ext cx="846456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7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95636" y="2708920"/>
            <a:ext cx="65527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/>
              <a:t>Rozdílové zesilovače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7503" y="1772816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Snímání malých signálů v prostředí s velkým rušením, např.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aktivita srdce (elektrokardiografie)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aktivita mozku (elektroencefalografie)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signály na konci dlouhých vedení (třeba USB)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Ovládání servomotorů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Můstkové měřicí přístroje</a:t>
            </a:r>
          </a:p>
        </p:txBody>
      </p:sp>
    </p:spTree>
    <p:extLst>
      <p:ext uri="{BB962C8B-B14F-4D97-AF65-F5344CB8AC3E}">
        <p14:creationId xmlns:p14="http://schemas.microsoft.com/office/powerpoint/2010/main" val="2124338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7503" y="1772816"/>
            <a:ext cx="903649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Rozdílový zesilovač</a:t>
            </a:r>
            <a:endParaRPr lang="cs-CZ" sz="4000" b="1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zesiluje jen rozdílový signál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zesílení je dáno poměrem odporů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nepřenáší společný signál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v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základním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zapojení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má malý vstupní odpor</a:t>
            </a:r>
          </a:p>
        </p:txBody>
      </p:sp>
    </p:spTree>
    <p:extLst>
      <p:ext uri="{BB962C8B-B14F-4D97-AF65-F5344CB8AC3E}">
        <p14:creationId xmlns:p14="http://schemas.microsoft.com/office/powerpoint/2010/main" val="262678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23728" y="1696784"/>
            <a:ext cx="59046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Definice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Zapojení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Vlastnosti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zesílení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vstupní odpor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/>
              <a:t>Užití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052736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Rozdílový zesilovač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má dva rovnocenné vstupy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zesiluje rozdíl napětí mezi vstupy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nereaguje na to napětí, které je vstupům společné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zesílení z jednoho vstupu je záporné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zesílení z druhého vstupu je kladné</a:t>
            </a:r>
          </a:p>
        </p:txBody>
      </p:sp>
    </p:spTree>
    <p:extLst>
      <p:ext uri="{BB962C8B-B14F-4D97-AF65-F5344CB8AC3E}">
        <p14:creationId xmlns:p14="http://schemas.microsoft.com/office/powerpoint/2010/main" val="12861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>
            <a:hlinkClick r:id="rId3"/>
            <a:extLst>
              <a:ext uri="{FF2B5EF4-FFF2-40B4-BE49-F238E27FC236}">
                <a16:creationId xmlns:a16="http://schemas.microsoft.com/office/drawing/2014/main" id="{101042FF-6CA8-4AAC-8537-AAA6FE65FC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9" y="1829408"/>
            <a:ext cx="4212468" cy="311846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Rozdílový zesilovač má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273669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dva vstupy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163272" y="4149080"/>
            <a:ext cx="1980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obvykle </a:t>
            </a:r>
          </a:p>
          <a:p>
            <a:r>
              <a:rPr lang="cs-CZ" sz="2400" dirty="0"/>
              <a:t>jeden výstup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90581" y="5590800"/>
            <a:ext cx="828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Obvykle </a:t>
            </a:r>
            <a:r>
              <a:rPr lang="en-US" sz="2400" dirty="0" err="1"/>
              <a:t>oba</a:t>
            </a:r>
            <a:r>
              <a:rPr lang="en-US" sz="2400" dirty="0"/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jsou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stejné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jsou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stejné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endParaRPr lang="cs-CZ" sz="2400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1763688" y="2420888"/>
            <a:ext cx="540060" cy="54663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763688" y="3068960"/>
            <a:ext cx="540060" cy="86409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cxnSpLocks/>
          </p:cNvCxnSpPr>
          <p:nvPr/>
        </p:nvCxnSpPr>
        <p:spPr>
          <a:xfrm flipH="1" flipV="1">
            <a:off x="6228184" y="3284984"/>
            <a:ext cx="1296144" cy="93610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18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hlinkClick r:id="rId3"/>
            <a:extLst>
              <a:ext uri="{FF2B5EF4-FFF2-40B4-BE49-F238E27FC236}">
                <a16:creationId xmlns:a16="http://schemas.microsoft.com/office/drawing/2014/main" id="{95EB9866-ED82-4A96-8CA4-FCFBEEDF7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9" y="1829408"/>
            <a:ext cx="4212468" cy="311846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Zesílení z jednoho vstupu je záporné,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547664" y="1484784"/>
            <a:ext cx="648072" cy="79208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90581" y="5590800"/>
            <a:ext cx="828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zesílení z druhého vstupu je kladné.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H="1" flipV="1">
            <a:off x="2699792" y="4272884"/>
            <a:ext cx="2664296" cy="136971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6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hlinkClick r:id="rId3"/>
            <a:extLst>
              <a:ext uri="{FF2B5EF4-FFF2-40B4-BE49-F238E27FC236}">
                <a16:creationId xmlns:a16="http://schemas.microsoft.com/office/drawing/2014/main" id="{95EB9866-ED82-4A96-8CA4-FCFBEEDF7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9" y="1829408"/>
            <a:ext cx="4212468" cy="311846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Je-li </a:t>
            </a:r>
            <a:r>
              <a:rPr lang="en-US" sz="2400" dirty="0" err="1"/>
              <a:t>vstup</a:t>
            </a:r>
            <a:r>
              <a:rPr lang="en-US" sz="2400" dirty="0"/>
              <a:t> (+) </a:t>
            </a:r>
            <a:r>
              <a:rPr lang="en-US" sz="2400" dirty="0" err="1"/>
              <a:t>kladnější</a:t>
            </a:r>
            <a:r>
              <a:rPr lang="en-US" sz="2400" dirty="0"/>
              <a:t> </a:t>
            </a:r>
            <a:r>
              <a:rPr lang="en-US" sz="2400" dirty="0" err="1"/>
              <a:t>než</a:t>
            </a:r>
            <a:r>
              <a:rPr lang="en-US" sz="2400" dirty="0"/>
              <a:t> </a:t>
            </a:r>
            <a:r>
              <a:rPr lang="en-US" sz="2400" dirty="0" err="1"/>
              <a:t>vstup</a:t>
            </a:r>
            <a:r>
              <a:rPr lang="en-US" sz="2400" dirty="0"/>
              <a:t> (-)</a:t>
            </a:r>
            <a:r>
              <a:rPr lang="cs-CZ" sz="2400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výstupní</a:t>
            </a:r>
            <a:r>
              <a:rPr lang="en-US" sz="2400" dirty="0"/>
              <a:t> </a:t>
            </a:r>
            <a:r>
              <a:rPr lang="en-US" sz="2400" dirty="0" err="1"/>
              <a:t>napětí</a:t>
            </a:r>
            <a:r>
              <a:rPr lang="en-US" sz="2400" dirty="0"/>
              <a:t> je </a:t>
            </a:r>
            <a:r>
              <a:rPr lang="en-US" sz="2400" dirty="0" err="1"/>
              <a:t>kladné</a:t>
            </a:r>
            <a:r>
              <a:rPr lang="en-US" sz="2400" dirty="0"/>
              <a:t>.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581" y="5590800"/>
            <a:ext cx="828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Stejně</a:t>
            </a:r>
            <a:r>
              <a:rPr lang="cs-CZ" sz="2400" dirty="0"/>
              <a:t> jako</a:t>
            </a:r>
            <a:r>
              <a:rPr lang="en-US" sz="2400" dirty="0"/>
              <a:t> u </a:t>
            </a:r>
            <a:r>
              <a:rPr lang="en-US" sz="2400" dirty="0" err="1"/>
              <a:t>operačního</a:t>
            </a:r>
            <a:r>
              <a:rPr lang="en-US" sz="2400" dirty="0"/>
              <a:t> </a:t>
            </a:r>
            <a:r>
              <a:rPr lang="en-US" sz="2400" dirty="0" err="1"/>
              <a:t>zesilovače</a:t>
            </a:r>
            <a:r>
              <a:rPr lang="en-US" sz="2400" dirty="0"/>
              <a:t> - </a:t>
            </a:r>
            <a:r>
              <a:rPr lang="en-US" sz="2400" dirty="0" err="1"/>
              <a:t>součástky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0235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hlinkClick r:id="rId3"/>
            <a:extLst>
              <a:ext uri="{FF2B5EF4-FFF2-40B4-BE49-F238E27FC236}">
                <a16:creationId xmlns:a16="http://schemas.microsoft.com/office/drawing/2014/main" id="{7B9A639F-1A6A-4F99-95DC-F8DC5D4AB1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1880" y="1443769"/>
            <a:ext cx="5544616" cy="433709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Zesiluje rozdíl napětí mezi vstupy,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2159732" y="1433100"/>
            <a:ext cx="1404156" cy="134782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07504" y="5847655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nereaguje na společné napětí, které je pro oba vstupy stejné.</a:t>
            </a:r>
          </a:p>
        </p:txBody>
      </p:sp>
      <p:cxnSp>
        <p:nvCxnSpPr>
          <p:cNvPr id="17" name="Přímá spojnice se šipkou 16"/>
          <p:cNvCxnSpPr>
            <a:cxnSpLocks/>
          </p:cNvCxnSpPr>
          <p:nvPr/>
        </p:nvCxnSpPr>
        <p:spPr>
          <a:xfrm flipH="1" flipV="1">
            <a:off x="3995936" y="4774554"/>
            <a:ext cx="72008" cy="88669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2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hlinkClick r:id="rId3"/>
            <a:extLst>
              <a:ext uri="{FF2B5EF4-FFF2-40B4-BE49-F238E27FC236}">
                <a16:creationId xmlns:a16="http://schemas.microsoft.com/office/drawing/2014/main" id="{B13537EB-40BE-4689-8A58-0535B4DA00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1880" y="1443769"/>
            <a:ext cx="5544616" cy="433709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Rozdílové zesilovače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71436"/>
            <a:ext cx="86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Od vstupního rozdílového napětí 1 </a:t>
            </a:r>
            <a:r>
              <a:rPr lang="cs-CZ" sz="2400" dirty="0" err="1"/>
              <a:t>mV</a:t>
            </a:r>
            <a:r>
              <a:rPr lang="cs-CZ" sz="2400" dirty="0"/>
              <a:t> je na výstupu 10 </a:t>
            </a:r>
            <a:r>
              <a:rPr lang="cs-CZ" sz="2400" dirty="0" err="1"/>
              <a:t>mV</a:t>
            </a:r>
            <a:r>
              <a:rPr lang="cs-CZ" sz="2400" dirty="0"/>
              <a:t>,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5847655"/>
            <a:ext cx="828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od společného napětí 5 V na výstupu není nic .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4067944" y="1433100"/>
            <a:ext cx="1008112" cy="120381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cxnSpLocks/>
          </p:cNvCxnSpPr>
          <p:nvPr/>
        </p:nvCxnSpPr>
        <p:spPr>
          <a:xfrm flipH="1" flipV="1">
            <a:off x="3923928" y="4797152"/>
            <a:ext cx="144016" cy="86409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cxnSpLocks/>
          </p:cNvCxnSpPr>
          <p:nvPr/>
        </p:nvCxnSpPr>
        <p:spPr>
          <a:xfrm>
            <a:off x="8100392" y="1433101"/>
            <a:ext cx="432048" cy="1419835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383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10098</TotalTime>
  <Words>806</Words>
  <Application>Microsoft Office PowerPoint</Application>
  <PresentationFormat>Předvádění na obrazovce (4:3)</PresentationFormat>
  <Paragraphs>220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Prezentace aplikace PowerPoint</vt:lpstr>
      <vt:lpstr>Úvod</vt:lpstr>
      <vt:lpstr>Osnova</vt:lpstr>
      <vt:lpstr>Definice</vt:lpstr>
      <vt:lpstr>Zapojení</vt:lpstr>
      <vt:lpstr>Funkce</vt:lpstr>
      <vt:lpstr>Funkce</vt:lpstr>
      <vt:lpstr>Funkce</vt:lpstr>
      <vt:lpstr>Funkce</vt:lpstr>
      <vt:lpstr>Zesílení</vt:lpstr>
      <vt:lpstr>Zesílení</vt:lpstr>
      <vt:lpstr>Zesílení</vt:lpstr>
      <vt:lpstr>Zesílení</vt:lpstr>
      <vt:lpstr>Zesílení</vt:lpstr>
      <vt:lpstr>Zesílení</vt:lpstr>
      <vt:lpstr>Vstupní odpor</vt:lpstr>
      <vt:lpstr>Přístrojový zesilovač</vt:lpstr>
      <vt:lpstr>Přístrojový zesilovač</vt:lpstr>
      <vt:lpstr>Přístrojový zesilovač</vt:lpstr>
      <vt:lpstr>Užití</vt:lpstr>
      <vt:lpstr>Shrnutí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446</cp:revision>
  <dcterms:created xsi:type="dcterms:W3CDTF">2011-08-12T09:23:29Z</dcterms:created>
  <dcterms:modified xsi:type="dcterms:W3CDTF">2025-04-15T13:52:30Z</dcterms:modified>
</cp:coreProperties>
</file>