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86" r:id="rId4"/>
    <p:sldId id="293" r:id="rId5"/>
    <p:sldId id="299" r:id="rId6"/>
    <p:sldId id="295" r:id="rId7"/>
    <p:sldId id="294" r:id="rId8"/>
    <p:sldId id="296" r:id="rId9"/>
    <p:sldId id="297" r:id="rId10"/>
    <p:sldId id="290" r:id="rId11"/>
    <p:sldId id="298" r:id="rId12"/>
    <p:sldId id="25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00"/>
    <a:srgbClr val="00FF00"/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0" autoAdjust="0"/>
  </p:normalViewPr>
  <p:slideViewPr>
    <p:cSldViewPr>
      <p:cViewPr varScale="1">
        <p:scale>
          <a:sx n="140" d="100"/>
          <a:sy n="140" d="100"/>
        </p:scale>
        <p:origin x="7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27.03.2024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E87500-338F-4FF9-B240-58FD5543459C}" type="slidenum">
              <a:rPr lang="cs-CZ" smtClean="0"/>
              <a:pPr eaLnBrk="1" hangingPunct="1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526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583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527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60202-5841-4D57-A49B-70061A72C6A1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463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7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465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201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699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44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762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854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30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Komparátory - část 1 - základy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Operační zesilovače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ost">
    <p:bg>
      <p:bgPr>
        <a:gradFill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512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en-US" noProof="0"/>
              <a:t>Operační zesilovače</a:t>
            </a: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Komparátory - část 1 - základy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Operační zesilovače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sc-online.com/Objects/ViewObject.aspx?ID=SSE2803" TargetMode="External"/><Relationship Id="rId5" Type="http://schemas.openxmlformats.org/officeDocument/2006/relationships/hyperlink" Target="http://holbert.faculty.asu.edu/eee202/EEE202_Lect8_OperationalAmplifiers.ppt" TargetMode="External"/><Relationship Id="rId4" Type="http://schemas.openxmlformats.org/officeDocument/2006/relationships/hyperlink" Target="http://www.thefreedictionary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defRPr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  <a:effectLst/>
              </a:rPr>
              <a:t>Anglicky v odborných předmětech</a:t>
            </a:r>
            <a:br>
              <a:rPr lang="cs-CZ" sz="3200" dirty="0">
                <a:solidFill>
                  <a:srgbClr val="0D296F"/>
                </a:solidFill>
              </a:rPr>
            </a:br>
            <a:r>
              <a:rPr lang="cs-CZ" sz="2200" dirty="0">
                <a:solidFill>
                  <a:srgbClr val="0D296F"/>
                </a:solidFill>
              </a:rPr>
              <a:t>"Support </a:t>
            </a:r>
            <a:r>
              <a:rPr lang="cs-CZ" sz="2200" dirty="0" err="1">
                <a:solidFill>
                  <a:srgbClr val="0D296F"/>
                </a:solidFill>
              </a:rPr>
              <a:t>of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teaching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technical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subjects</a:t>
            </a:r>
            <a:r>
              <a:rPr lang="cs-CZ" sz="2200" dirty="0">
                <a:solidFill>
                  <a:srgbClr val="0D296F"/>
                </a:solidFill>
              </a:rPr>
              <a:t> in </a:t>
            </a:r>
            <a:r>
              <a:rPr lang="cs-CZ" sz="2200" dirty="0" err="1">
                <a:solidFill>
                  <a:srgbClr val="0D296F"/>
                </a:solidFill>
              </a:rPr>
              <a:t>English</a:t>
            </a:r>
            <a:r>
              <a:rPr lang="cs-CZ" sz="2200" dirty="0">
                <a:solidFill>
                  <a:srgbClr val="0D296F"/>
                </a:solidFill>
              </a:rPr>
              <a:t>“</a:t>
            </a:r>
          </a:p>
        </p:txBody>
      </p:sp>
      <p:sp>
        <p:nvSpPr>
          <p:cNvPr id="4100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2016100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Název programu: 	Elektronika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</a:t>
            </a:r>
            <a:r>
              <a:rPr lang="cs-CZ" sz="1500" b="1" dirty="0" err="1">
                <a:solidFill>
                  <a:srgbClr val="0D296F"/>
                </a:solidFill>
              </a:rPr>
              <a:t>II.ročník</a:t>
            </a: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Operační zesilovače: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	Komparátor – Část 1 - Základy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Vypracoval</a:t>
            </a:r>
            <a:r>
              <a:rPr lang="cs-CZ" sz="1900" b="1" dirty="0">
                <a:solidFill>
                  <a:srgbClr val="0D296F"/>
                </a:solidFill>
              </a:rPr>
              <a:t>: Ing. Jaroslav Bernkopf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900" b="1" dirty="0">
              <a:solidFill>
                <a:srgbClr val="0D296F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cs-CZ" sz="1900" b="1">
                <a:solidFill>
                  <a:srgbClr val="0D296F"/>
                </a:solidFill>
              </a:rPr>
              <a:t>AVOP-ELEKTRO-Ber-011</a:t>
            </a:r>
            <a:endParaRPr lang="cs-CZ" sz="1900" b="1" dirty="0">
              <a:solidFill>
                <a:srgbClr val="0D296F"/>
              </a:solidFill>
            </a:endParaRPr>
          </a:p>
        </p:txBody>
      </p:sp>
      <p:pic>
        <p:nvPicPr>
          <p:cNvPr id="4101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Úloha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5"/>
            <a:ext cx="7920880" cy="497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403648" y="2380425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FF"/>
                </a:solidFill>
              </a:rPr>
              <a:t>V</a:t>
            </a:r>
            <a:r>
              <a:rPr lang="cs-CZ" sz="2400" b="1" baseline="-25000" dirty="0" err="1">
                <a:solidFill>
                  <a:srgbClr val="FF00FF"/>
                </a:solidFill>
              </a:rPr>
              <a:t>i</a:t>
            </a:r>
            <a:r>
              <a:rPr lang="cs-CZ" sz="2400" b="1" baseline="-25000" dirty="0">
                <a:solidFill>
                  <a:srgbClr val="FF00FF"/>
                </a:solidFill>
              </a:rPr>
              <a:t>+</a:t>
            </a:r>
            <a:endParaRPr lang="en-US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15616" y="4437112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FF00"/>
                </a:solidFill>
              </a:rPr>
              <a:t>V</a:t>
            </a:r>
            <a:r>
              <a:rPr lang="cs-CZ" sz="2400" b="1" baseline="-25000" dirty="0" err="1">
                <a:solidFill>
                  <a:srgbClr val="00FF00"/>
                </a:solidFill>
              </a:rPr>
              <a:t>i</a:t>
            </a:r>
            <a:r>
              <a:rPr lang="cs-CZ" sz="2400" b="1" baseline="-25000" dirty="0">
                <a:solidFill>
                  <a:srgbClr val="00FF00"/>
                </a:solidFill>
              </a:rPr>
              <a:t>-</a:t>
            </a:r>
            <a:endParaRPr lang="en-US" sz="2400" b="1" dirty="0"/>
          </a:p>
        </p:txBody>
      </p:sp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395536" y="765175"/>
            <a:ext cx="43204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00FF"/>
                </a:solidFill>
              </a:rPr>
              <a:t>Doplňte obrázek</a:t>
            </a:r>
            <a:r>
              <a:rPr lang="en-US" dirty="0">
                <a:solidFill>
                  <a:srgbClr val="0000FF"/>
                </a:solidFill>
              </a:rPr>
              <a:t>.</a:t>
            </a:r>
            <a:r>
              <a:rPr lang="cs-CZ" dirty="0">
                <a:solidFill>
                  <a:srgbClr val="0000FF"/>
                </a:solidFill>
              </a:rPr>
              <a:t> Předpokládejte krajní hodnoty výstupního napětí ±13.5 V. 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206" y="692696"/>
            <a:ext cx="3976002" cy="96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5123551" y="703208"/>
            <a:ext cx="57009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 err="1">
                <a:solidFill>
                  <a:srgbClr val="FF00FF"/>
                </a:solidFill>
              </a:rPr>
              <a:t>V</a:t>
            </a:r>
            <a:r>
              <a:rPr lang="cs-CZ" sz="2400" baseline="-25000" dirty="0" err="1">
                <a:solidFill>
                  <a:srgbClr val="FF00FF"/>
                </a:solidFill>
              </a:rPr>
              <a:t>i</a:t>
            </a:r>
            <a:r>
              <a:rPr lang="cs-CZ" sz="2400" baseline="-25000" dirty="0">
                <a:solidFill>
                  <a:srgbClr val="FF00FF"/>
                </a:solidFill>
              </a:rPr>
              <a:t>+</a:t>
            </a:r>
            <a:r>
              <a:rPr lang="cs-CZ" sz="2400" dirty="0">
                <a:solidFill>
                  <a:srgbClr val="FF00FF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00B050"/>
                </a:solidFill>
              </a:rPr>
              <a:t>V</a:t>
            </a:r>
            <a:r>
              <a:rPr lang="cs-CZ" sz="2400" baseline="-25000" dirty="0" err="1">
                <a:solidFill>
                  <a:srgbClr val="00B050"/>
                </a:solidFill>
              </a:rPr>
              <a:t>i</a:t>
            </a:r>
            <a:r>
              <a:rPr lang="cs-CZ" sz="2400" baseline="-25000" dirty="0">
                <a:solidFill>
                  <a:srgbClr val="00B050"/>
                </a:solidFill>
              </a:rPr>
              <a:t>-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485806" y="958590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468280" y="519063"/>
            <a:ext cx="16561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V</a:t>
            </a:r>
            <a:r>
              <a:rPr lang="cs-CZ" sz="2400" b="1" baseline="-25000" dirty="0" err="1">
                <a:solidFill>
                  <a:srgbClr val="FF0000"/>
                </a:solidFill>
              </a:rPr>
              <a:t>out</a:t>
            </a:r>
            <a:r>
              <a:rPr lang="cs-CZ" sz="2400" b="1" baseline="-25000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= ???</a:t>
            </a:r>
            <a:endParaRPr lang="en-US" sz="2400" b="1" dirty="0"/>
          </a:p>
        </p:txBody>
      </p:sp>
      <p:sp>
        <p:nvSpPr>
          <p:cNvPr id="17" name="TextovéPole 7">
            <a:extLst>
              <a:ext uri="{FF2B5EF4-FFF2-40B4-BE49-F238E27FC236}">
                <a16:creationId xmlns:a16="http://schemas.microsoft.com/office/drawing/2014/main" id="{5E1671FC-4530-46CD-83CB-158D1583C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9323" y="2000215"/>
            <a:ext cx="43204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>
                <a:solidFill>
                  <a:srgbClr val="0000FF"/>
                </a:solidFill>
              </a:rPr>
              <a:t>Signál</a:t>
            </a:r>
            <a:r>
              <a:rPr lang="en-US" dirty="0">
                <a:solidFill>
                  <a:srgbClr val="0000FF"/>
                </a:solidFill>
              </a:rPr>
              <a:t> je </a:t>
            </a:r>
            <a:r>
              <a:rPr lang="en-US" dirty="0" err="1">
                <a:solidFill>
                  <a:srgbClr val="0000FF"/>
                </a:solidFill>
              </a:rPr>
              <a:t>pomalý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zpoždění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neuvažujte</a:t>
            </a:r>
            <a:r>
              <a:rPr lang="en-US" dirty="0">
                <a:solidFill>
                  <a:srgbClr val="0000FF"/>
                </a:solidFill>
              </a:rPr>
              <a:t>.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760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00" y="1411200"/>
            <a:ext cx="7949715" cy="5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206" y="692696"/>
            <a:ext cx="3976002" cy="96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403648" y="2380425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FF"/>
                </a:solidFill>
              </a:rPr>
              <a:t>V</a:t>
            </a:r>
            <a:r>
              <a:rPr lang="cs-CZ" sz="2400" b="1" baseline="-25000" dirty="0" err="1">
                <a:solidFill>
                  <a:srgbClr val="FF00FF"/>
                </a:solidFill>
              </a:rPr>
              <a:t>i</a:t>
            </a:r>
            <a:r>
              <a:rPr lang="cs-CZ" sz="2400" b="1" baseline="-25000" dirty="0">
                <a:solidFill>
                  <a:srgbClr val="FF00FF"/>
                </a:solidFill>
              </a:rPr>
              <a:t>+</a:t>
            </a:r>
            <a:endParaRPr lang="en-US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15616" y="4437112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FF00"/>
                </a:solidFill>
              </a:rPr>
              <a:t>V</a:t>
            </a:r>
            <a:r>
              <a:rPr lang="cs-CZ" sz="2400" b="1" baseline="-25000" dirty="0" err="1">
                <a:solidFill>
                  <a:srgbClr val="00FF00"/>
                </a:solidFill>
              </a:rPr>
              <a:t>i</a:t>
            </a:r>
            <a:r>
              <a:rPr lang="cs-CZ" sz="2400" b="1" baseline="-25000" dirty="0">
                <a:solidFill>
                  <a:srgbClr val="00FF00"/>
                </a:solidFill>
              </a:rPr>
              <a:t>-</a:t>
            </a:r>
            <a:endParaRPr lang="en-US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683141" y="5589240"/>
            <a:ext cx="72008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V</a:t>
            </a:r>
            <a:r>
              <a:rPr lang="cs-CZ" sz="2400" b="1" baseline="-25000" dirty="0" err="1">
                <a:solidFill>
                  <a:srgbClr val="FF0000"/>
                </a:solidFill>
              </a:rPr>
              <a:t>out</a:t>
            </a:r>
            <a:r>
              <a:rPr lang="cs-CZ" sz="2400" b="1" baseline="-25000" dirty="0">
                <a:solidFill>
                  <a:srgbClr val="FF0000"/>
                </a:solidFill>
              </a:rPr>
              <a:t> </a:t>
            </a:r>
            <a:endParaRPr lang="en-US" sz="2400" b="1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123551" y="703208"/>
            <a:ext cx="57009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 err="1">
                <a:solidFill>
                  <a:srgbClr val="FF00FF"/>
                </a:solidFill>
              </a:rPr>
              <a:t>V</a:t>
            </a:r>
            <a:r>
              <a:rPr lang="cs-CZ" sz="2400" baseline="-25000" dirty="0" err="1">
                <a:solidFill>
                  <a:srgbClr val="FF00FF"/>
                </a:solidFill>
              </a:rPr>
              <a:t>i</a:t>
            </a:r>
            <a:r>
              <a:rPr lang="cs-CZ" sz="2400" baseline="-25000" dirty="0">
                <a:solidFill>
                  <a:srgbClr val="FF00FF"/>
                </a:solidFill>
              </a:rPr>
              <a:t>+</a:t>
            </a:r>
            <a:r>
              <a:rPr lang="cs-CZ" sz="2400" dirty="0">
                <a:solidFill>
                  <a:srgbClr val="FF00FF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00B050"/>
                </a:solidFill>
              </a:rPr>
              <a:t>V</a:t>
            </a:r>
            <a:r>
              <a:rPr lang="cs-CZ" sz="2400" baseline="-25000" dirty="0" err="1">
                <a:solidFill>
                  <a:srgbClr val="00B050"/>
                </a:solidFill>
              </a:rPr>
              <a:t>i</a:t>
            </a:r>
            <a:r>
              <a:rPr lang="cs-CZ" sz="2400" baseline="-25000" dirty="0">
                <a:solidFill>
                  <a:srgbClr val="00B050"/>
                </a:solidFill>
              </a:rPr>
              <a:t>-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485806" y="958590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932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Operační zesilovače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</a:t>
            </a: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612000" y="766800"/>
            <a:ext cx="8229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eaLnBrk="1" hangingPunct="1">
              <a:buNone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hlinkClick r:id="rId3"/>
              </a:rPr>
              <a:t>http://www.wikipedia.com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4"/>
              </a:rPr>
              <a:t>http://www.thefreedictionary.com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5"/>
              </a:rPr>
              <a:t>http://holbert.faculty.asu.edu/eee202/EEE202_Lect8_OperationalAmplifiers.ppt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6"/>
              </a:rPr>
              <a:t>http://www.wisc-online.com/Objects/ViewObject.aspx?ID=SSE2803</a:t>
            </a:r>
            <a:endParaRPr lang="cs-CZ" sz="1400" dirty="0"/>
          </a:p>
          <a:p>
            <a:pPr eaLnBrk="1" hangingPunct="1"/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395536" y="765175"/>
            <a:ext cx="84976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/>
              <a:t>Komparátor je obvod, který porovnává dvě napětí.</a:t>
            </a:r>
          </a:p>
          <a:p>
            <a:pPr eaLnBrk="1" hangingPunct="1"/>
            <a:r>
              <a:rPr lang="cs-CZ" sz="2400" dirty="0"/>
              <a:t>Jeho výstup indikuje, které ze dvou vstupních napětí je větší</a:t>
            </a:r>
            <a:r>
              <a:rPr lang="en-US" sz="2400" dirty="0"/>
              <a:t>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683568" y="3068960"/>
            <a:ext cx="8105991" cy="1734607"/>
            <a:chOff x="1254541" y="2636912"/>
            <a:chExt cx="8105991" cy="1734607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1720" y="2735061"/>
              <a:ext cx="6213795" cy="16364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TextovéPole 13"/>
            <p:cNvSpPr txBox="1"/>
            <p:nvPr/>
          </p:nvSpPr>
          <p:spPr>
            <a:xfrm>
              <a:off x="8172400" y="3116285"/>
              <a:ext cx="118813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/>
                <a:t>V</a:t>
              </a:r>
              <a:r>
                <a:rPr lang="en-US" sz="4400" baseline="-25000"/>
                <a:t>out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259632" y="2636912"/>
              <a:ext cx="8640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/>
                <a:t>V</a:t>
              </a:r>
              <a:r>
                <a:rPr lang="en-US" sz="4400" baseline="-25000"/>
                <a:t>i+</a:t>
              </a: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1254541" y="3501008"/>
              <a:ext cx="8640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/>
                <a:t>V</a:t>
              </a:r>
              <a:r>
                <a:rPr lang="en-US" sz="4400" baseline="-25000"/>
                <a:t>i-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/>
              <a:t>Jestliže napětí na neinvertujícím vstupu (</a:t>
            </a:r>
            <a:r>
              <a:rPr lang="cs-CZ" sz="2400" dirty="0" err="1"/>
              <a:t>V</a:t>
            </a:r>
            <a:r>
              <a:rPr lang="cs-CZ" sz="2400" baseline="-25000" dirty="0" err="1"/>
              <a:t>i</a:t>
            </a:r>
            <a:r>
              <a:rPr lang="cs-CZ" sz="2400" baseline="-25000" dirty="0"/>
              <a:t>+</a:t>
            </a:r>
            <a:r>
              <a:rPr lang="cs-CZ" sz="2400" dirty="0"/>
              <a:t>) je vyšší než napětí na invertujícím vstupu (</a:t>
            </a:r>
            <a:r>
              <a:rPr lang="cs-CZ" sz="2400" dirty="0" err="1"/>
              <a:t>V</a:t>
            </a:r>
            <a:r>
              <a:rPr lang="cs-CZ" sz="2400" baseline="-25000" dirty="0" err="1"/>
              <a:t>i</a:t>
            </a:r>
            <a:r>
              <a:rPr lang="cs-CZ" sz="2400" baseline="-25000" dirty="0"/>
              <a:t>-</a:t>
            </a:r>
            <a:r>
              <a:rPr lang="cs-CZ" sz="2400" dirty="0"/>
              <a:t>), výstupní napětí </a:t>
            </a:r>
            <a:r>
              <a:rPr lang="cs-CZ" sz="2400" dirty="0" err="1"/>
              <a:t>V</a:t>
            </a:r>
            <a:r>
              <a:rPr lang="cs-CZ" sz="2400" baseline="-25000" dirty="0" err="1"/>
              <a:t>out</a:t>
            </a:r>
            <a:r>
              <a:rPr lang="cs-CZ" sz="2400" baseline="-25000" dirty="0"/>
              <a:t> </a:t>
            </a:r>
            <a:r>
              <a:rPr lang="cs-CZ" sz="2400" dirty="0"/>
              <a:t>je kladné.</a:t>
            </a:r>
          </a:p>
          <a:p>
            <a:pPr eaLnBrk="1" hangingPunct="1"/>
            <a:r>
              <a:rPr lang="cs-CZ" sz="2400" dirty="0"/>
              <a:t>A obráceně: </a:t>
            </a:r>
          </a:p>
          <a:p>
            <a:pPr eaLnBrk="1" hangingPunct="1"/>
            <a:r>
              <a:rPr lang="cs-CZ" sz="2400" dirty="0"/>
              <a:t>Je-li </a:t>
            </a:r>
            <a:r>
              <a:rPr lang="cs-CZ" sz="2400" dirty="0" err="1"/>
              <a:t>V</a:t>
            </a:r>
            <a:r>
              <a:rPr lang="cs-CZ" sz="2400" baseline="-25000" dirty="0" err="1"/>
              <a:t>i</a:t>
            </a:r>
            <a:r>
              <a:rPr lang="cs-CZ" sz="2400" baseline="-25000" dirty="0"/>
              <a:t>+</a:t>
            </a:r>
            <a:r>
              <a:rPr lang="cs-CZ" sz="2400" dirty="0"/>
              <a:t> nižší než </a:t>
            </a:r>
            <a:r>
              <a:rPr lang="cs-CZ" sz="2400" dirty="0" err="1"/>
              <a:t>V</a:t>
            </a:r>
            <a:r>
              <a:rPr lang="cs-CZ" sz="2400" baseline="-25000" dirty="0" err="1"/>
              <a:t>i</a:t>
            </a:r>
            <a:r>
              <a:rPr lang="cs-CZ" sz="2400" baseline="-25000" dirty="0"/>
              <a:t>-</a:t>
            </a:r>
            <a:r>
              <a:rPr lang="cs-CZ" sz="2400" dirty="0"/>
              <a:t>, výstupní napětí </a:t>
            </a:r>
            <a:r>
              <a:rPr lang="cs-CZ" sz="2400" dirty="0" err="1"/>
              <a:t>V</a:t>
            </a:r>
            <a:r>
              <a:rPr lang="cs-CZ" sz="2400" baseline="-25000" dirty="0" err="1"/>
              <a:t>out</a:t>
            </a:r>
            <a:r>
              <a:rPr lang="cs-CZ" sz="2400" baseline="-25000" dirty="0"/>
              <a:t> </a:t>
            </a:r>
            <a:r>
              <a:rPr lang="cs-CZ" sz="2400" dirty="0"/>
              <a:t>je záporné.</a:t>
            </a:r>
            <a:endParaRPr lang="en-US" sz="24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683568" y="3068960"/>
            <a:ext cx="8105991" cy="1734607"/>
            <a:chOff x="1254541" y="2636912"/>
            <a:chExt cx="8105991" cy="1734607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1720" y="2735061"/>
              <a:ext cx="6213795" cy="16364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TextovéPole 13"/>
            <p:cNvSpPr txBox="1"/>
            <p:nvPr/>
          </p:nvSpPr>
          <p:spPr>
            <a:xfrm>
              <a:off x="8172400" y="3116285"/>
              <a:ext cx="118813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/>
                <a:t>V</a:t>
              </a:r>
              <a:r>
                <a:rPr lang="en-US" sz="4400" baseline="-25000"/>
                <a:t>out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259632" y="2636912"/>
              <a:ext cx="8640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/>
                <a:t>V</a:t>
              </a:r>
              <a:r>
                <a:rPr lang="en-US" sz="4400" baseline="-25000"/>
                <a:t>i+</a:t>
              </a: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1254541" y="3501008"/>
              <a:ext cx="8640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/>
                <a:t>V</a:t>
              </a:r>
              <a:r>
                <a:rPr lang="en-US" sz="4400" baseline="-25000"/>
                <a:t>i-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312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293285" y="1249123"/>
            <a:ext cx="216024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r>
              <a:rPr lang="cs-CZ" sz="2400" baseline="-25000" dirty="0"/>
              <a:t> </a:t>
            </a:r>
          </a:p>
          <a:p>
            <a:pPr eaLnBrk="1" hangingPunct="1"/>
            <a:r>
              <a:rPr lang="cs-CZ" sz="2400" dirty="0"/>
              <a:t>je kladné, protože</a:t>
            </a:r>
          </a:p>
          <a:p>
            <a:pPr eaLnBrk="1" hangingPunct="1"/>
            <a:r>
              <a:rPr lang="cs-CZ" sz="2400" dirty="0" err="1">
                <a:solidFill>
                  <a:srgbClr val="FF00FF"/>
                </a:solidFill>
              </a:rPr>
              <a:t>V</a:t>
            </a:r>
            <a:r>
              <a:rPr lang="cs-CZ" sz="2400" baseline="-25000" dirty="0" err="1">
                <a:solidFill>
                  <a:srgbClr val="FF00FF"/>
                </a:solidFill>
              </a:rPr>
              <a:t>i</a:t>
            </a:r>
            <a:r>
              <a:rPr lang="cs-CZ" sz="2400" baseline="-25000" dirty="0">
                <a:solidFill>
                  <a:srgbClr val="FF00FF"/>
                </a:solidFill>
              </a:rPr>
              <a:t>+</a:t>
            </a:r>
            <a:r>
              <a:rPr lang="cs-CZ" sz="2400" dirty="0">
                <a:solidFill>
                  <a:srgbClr val="FF00FF"/>
                </a:solidFill>
              </a:rPr>
              <a:t> </a:t>
            </a:r>
          </a:p>
          <a:p>
            <a:pPr eaLnBrk="1" hangingPunct="1"/>
            <a:r>
              <a:rPr lang="cs-CZ" sz="2400" dirty="0"/>
              <a:t>je </a:t>
            </a:r>
            <a:r>
              <a:rPr lang="en-US" sz="2400" dirty="0" err="1"/>
              <a:t>kladnější</a:t>
            </a:r>
            <a:r>
              <a:rPr lang="cs-CZ" sz="2400" dirty="0"/>
              <a:t> než </a:t>
            </a:r>
            <a:r>
              <a:rPr lang="cs-CZ" sz="2400" dirty="0" err="1">
                <a:solidFill>
                  <a:srgbClr val="00B050"/>
                </a:solidFill>
              </a:rPr>
              <a:t>V</a:t>
            </a:r>
            <a:r>
              <a:rPr lang="cs-CZ" sz="2400" baseline="-25000" dirty="0" err="1">
                <a:solidFill>
                  <a:srgbClr val="00B050"/>
                </a:solidFill>
              </a:rPr>
              <a:t>i</a:t>
            </a:r>
            <a:r>
              <a:rPr lang="cs-CZ" sz="2400" baseline="-25000" dirty="0">
                <a:solidFill>
                  <a:srgbClr val="00B050"/>
                </a:solidFill>
              </a:rPr>
              <a:t>-</a:t>
            </a:r>
            <a:r>
              <a:rPr lang="cs-CZ" sz="2400" dirty="0"/>
              <a:t>.</a:t>
            </a:r>
          </a:p>
          <a:p>
            <a:pPr eaLnBrk="1" hangingPunct="1"/>
            <a:r>
              <a:rPr lang="cs-CZ" sz="2400" dirty="0"/>
              <a:t> </a:t>
            </a:r>
            <a:endParaRPr lang="en-US" sz="24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37" b="5208"/>
          <a:stretch/>
        </p:blipFill>
        <p:spPr bwMode="auto">
          <a:xfrm>
            <a:off x="2483768" y="773664"/>
            <a:ext cx="3960440" cy="438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899592" y="1196752"/>
            <a:ext cx="2880320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755576" y="2359196"/>
            <a:ext cx="2808312" cy="228755"/>
          </a:xfrm>
          <a:prstGeom prst="straightConnector1">
            <a:avLst/>
          </a:prstGeom>
          <a:ln w="254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cxnSpLocks/>
          </p:cNvCxnSpPr>
          <p:nvPr/>
        </p:nvCxnSpPr>
        <p:spPr>
          <a:xfrm flipV="1">
            <a:off x="1475656" y="2708920"/>
            <a:ext cx="2232248" cy="648072"/>
          </a:xfrm>
          <a:prstGeom prst="straightConnector1">
            <a:avLst/>
          </a:prstGeom>
          <a:ln w="254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7"/>
          <p:cNvSpPr txBox="1">
            <a:spLocks noChangeArrowheads="1"/>
          </p:cNvSpPr>
          <p:nvPr/>
        </p:nvSpPr>
        <p:spPr bwMode="auto">
          <a:xfrm>
            <a:off x="6714085" y="1955911"/>
            <a:ext cx="216024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 err="1">
                <a:solidFill>
                  <a:srgbClr val="00B050"/>
                </a:solidFill>
              </a:rPr>
              <a:t>V</a:t>
            </a:r>
            <a:r>
              <a:rPr lang="cs-CZ" sz="2400" baseline="-25000" dirty="0" err="1">
                <a:solidFill>
                  <a:srgbClr val="00B050"/>
                </a:solidFill>
              </a:rPr>
              <a:t>i</a:t>
            </a:r>
            <a:r>
              <a:rPr lang="cs-CZ" sz="2400" baseline="-25000" dirty="0">
                <a:solidFill>
                  <a:srgbClr val="00B050"/>
                </a:solidFill>
              </a:rPr>
              <a:t>-</a:t>
            </a:r>
            <a:endParaRPr lang="en-US" sz="2400" dirty="0">
              <a:solidFill>
                <a:srgbClr val="00B050"/>
              </a:solidFill>
            </a:endParaRPr>
          </a:p>
          <a:p>
            <a:pPr eaLnBrk="1" hangingPunct="1"/>
            <a:r>
              <a:rPr lang="cs-CZ" sz="2400" dirty="0"/>
              <a:t>je </a:t>
            </a:r>
            <a:r>
              <a:rPr lang="en-US" sz="2400" dirty="0" err="1"/>
              <a:t>kladnější</a:t>
            </a:r>
            <a:r>
              <a:rPr lang="cs-CZ" sz="2400" dirty="0"/>
              <a:t> než </a:t>
            </a:r>
            <a:r>
              <a:rPr lang="cs-CZ" sz="2400" dirty="0" err="1">
                <a:solidFill>
                  <a:srgbClr val="FF00FF"/>
                </a:solidFill>
              </a:rPr>
              <a:t>V</a:t>
            </a:r>
            <a:r>
              <a:rPr lang="cs-CZ" sz="2400" baseline="-25000" dirty="0" err="1">
                <a:solidFill>
                  <a:srgbClr val="FF00FF"/>
                </a:solidFill>
              </a:rPr>
              <a:t>i</a:t>
            </a:r>
            <a:r>
              <a:rPr lang="cs-CZ" sz="2400" baseline="-25000" dirty="0">
                <a:solidFill>
                  <a:srgbClr val="FF00FF"/>
                </a:solidFill>
              </a:rPr>
              <a:t>+</a:t>
            </a:r>
            <a:r>
              <a:rPr lang="cs-CZ" sz="2400" dirty="0">
                <a:solidFill>
                  <a:srgbClr val="FF00FF"/>
                </a:solidFill>
              </a:rPr>
              <a:t> </a:t>
            </a:r>
          </a:p>
          <a:p>
            <a:pPr eaLnBrk="1" hangingPunct="1"/>
            <a:r>
              <a:rPr lang="cs-CZ" sz="2400" dirty="0"/>
              <a:t>proto</a:t>
            </a:r>
          </a:p>
          <a:p>
            <a:pPr eaLnBrk="1" hangingPunct="1"/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r>
              <a:rPr lang="cs-CZ" sz="2400" baseline="-25000" dirty="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cs-CZ" sz="2400" dirty="0"/>
              <a:t>je záporné.</a:t>
            </a:r>
          </a:p>
        </p:txBody>
      </p:sp>
      <p:cxnSp>
        <p:nvCxnSpPr>
          <p:cNvPr id="24" name="Přímá spojnice se šipkou 23"/>
          <p:cNvCxnSpPr/>
          <p:nvPr/>
        </p:nvCxnSpPr>
        <p:spPr>
          <a:xfrm flipH="1">
            <a:off x="5001052" y="3659478"/>
            <a:ext cx="1728192" cy="10656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5292080" y="2977644"/>
            <a:ext cx="1507976" cy="451356"/>
          </a:xfrm>
          <a:prstGeom prst="straightConnector1">
            <a:avLst/>
          </a:prstGeom>
          <a:ln w="254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5001052" y="2218619"/>
            <a:ext cx="1799004" cy="281154"/>
          </a:xfrm>
          <a:prstGeom prst="straightConnector1">
            <a:avLst/>
          </a:prstGeom>
          <a:ln w="254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950" y="5373216"/>
            <a:ext cx="4568316" cy="111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ovéPole 30"/>
          <p:cNvSpPr txBox="1"/>
          <p:nvPr/>
        </p:nvSpPr>
        <p:spPr>
          <a:xfrm>
            <a:off x="4215064" y="1018290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V</a:t>
            </a:r>
            <a:r>
              <a:rPr lang="cs-CZ" sz="2400" b="1" baseline="-25000" dirty="0" err="1">
                <a:solidFill>
                  <a:srgbClr val="FF0000"/>
                </a:solidFill>
              </a:rPr>
              <a:t>out</a:t>
            </a:r>
            <a:endParaRPr lang="en-US" sz="2400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594219" y="3501008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FF"/>
                </a:solidFill>
              </a:rPr>
              <a:t>V</a:t>
            </a:r>
            <a:r>
              <a:rPr lang="cs-CZ" sz="2400" b="1" baseline="-25000" dirty="0" err="1">
                <a:solidFill>
                  <a:srgbClr val="FF00FF"/>
                </a:solidFill>
              </a:rPr>
              <a:t>i</a:t>
            </a:r>
            <a:r>
              <a:rPr lang="cs-CZ" sz="2400" b="1" baseline="-25000" dirty="0">
                <a:solidFill>
                  <a:srgbClr val="FF00FF"/>
                </a:solidFill>
              </a:rPr>
              <a:t>+</a:t>
            </a:r>
            <a:endParaRPr lang="en-US" sz="2400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306187" y="2044373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FF00"/>
                </a:solidFill>
              </a:rPr>
              <a:t>V</a:t>
            </a:r>
            <a:r>
              <a:rPr lang="cs-CZ" sz="2400" b="1" baseline="-25000" dirty="0" err="1">
                <a:solidFill>
                  <a:srgbClr val="00FF00"/>
                </a:solidFill>
              </a:rPr>
              <a:t>i</a:t>
            </a:r>
            <a:r>
              <a:rPr lang="cs-CZ" sz="2400" b="1" baseline="-25000" dirty="0">
                <a:solidFill>
                  <a:srgbClr val="00FF00"/>
                </a:solidFill>
              </a:rPr>
              <a:t>-</a:t>
            </a:r>
            <a:endParaRPr lang="en-US" sz="24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239916" y="5509691"/>
            <a:ext cx="57009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 err="1">
                <a:solidFill>
                  <a:srgbClr val="FF00FF"/>
                </a:solidFill>
              </a:rPr>
              <a:t>V</a:t>
            </a:r>
            <a:r>
              <a:rPr lang="cs-CZ" sz="2400" baseline="-25000" dirty="0" err="1">
                <a:solidFill>
                  <a:srgbClr val="FF00FF"/>
                </a:solidFill>
              </a:rPr>
              <a:t>i</a:t>
            </a:r>
            <a:r>
              <a:rPr lang="cs-CZ" sz="2400" baseline="-25000" dirty="0">
                <a:solidFill>
                  <a:srgbClr val="FF00FF"/>
                </a:solidFill>
              </a:rPr>
              <a:t>+</a:t>
            </a:r>
            <a:r>
              <a:rPr lang="cs-CZ" sz="2400" dirty="0">
                <a:solidFill>
                  <a:srgbClr val="FF00FF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00B050"/>
                </a:solidFill>
              </a:rPr>
              <a:t>V</a:t>
            </a:r>
            <a:r>
              <a:rPr lang="cs-CZ" sz="2400" baseline="-25000" dirty="0" err="1">
                <a:solidFill>
                  <a:srgbClr val="00B050"/>
                </a:solidFill>
              </a:rPr>
              <a:t>i</a:t>
            </a:r>
            <a:r>
              <a:rPr lang="cs-CZ" sz="2400" baseline="-25000" dirty="0">
                <a:solidFill>
                  <a:srgbClr val="00B050"/>
                </a:solidFill>
              </a:rPr>
              <a:t>-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278501" y="5673988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79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83568" y="227687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</a:rPr>
              <a:t>M2A 16/3/22</a:t>
            </a:r>
            <a:endParaRPr lang="cs-CZ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101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sp>
        <p:nvSpPr>
          <p:cNvPr id="16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b="1" dirty="0"/>
              <a:t>Operační zesilovače jako komparátory – nevýhody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cs-CZ" sz="2400" dirty="0"/>
              <a:t>Operační zesilovače jsou pomalé.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cs-CZ" sz="2400" dirty="0"/>
              <a:t>Jejich výstupní úrovně nejsou „logické“.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120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436157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</a:pPr>
            <a:r>
              <a:rPr lang="cs-CZ" sz="2400" b="1" dirty="0"/>
              <a:t>Operační zesilovače jsou pomalé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11188" y="1412776"/>
            <a:ext cx="36007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Když přivedeme na vstupy rychlý signál o vysokém kmitočtu, operační zesilovač reaguje příliš líně.</a:t>
            </a:r>
          </a:p>
          <a:p>
            <a:r>
              <a:rPr lang="cs-CZ" sz="2400" dirty="0"/>
              <a:t>Potřebuje dlouhou dobu na probuzení a pak další dlouhou dobu na přechod z jedné úrovně do druhé.</a:t>
            </a:r>
            <a:endParaRPr lang="en-US" sz="24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16" y="5369906"/>
            <a:ext cx="4568316" cy="111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351441" y="2780928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FF00"/>
                </a:solidFill>
              </a:rPr>
              <a:t>V</a:t>
            </a:r>
            <a:r>
              <a:rPr lang="cs-CZ" sz="2400" b="1" baseline="-25000" dirty="0" err="1">
                <a:solidFill>
                  <a:srgbClr val="00FF00"/>
                </a:solidFill>
              </a:rPr>
              <a:t>i</a:t>
            </a:r>
            <a:r>
              <a:rPr lang="cs-CZ" sz="2400" b="1" baseline="-25000" dirty="0">
                <a:solidFill>
                  <a:srgbClr val="00FF00"/>
                </a:solidFill>
              </a:rPr>
              <a:t>-</a:t>
            </a:r>
            <a:endParaRPr lang="en-US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19024" y="155679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V</a:t>
            </a:r>
            <a:r>
              <a:rPr lang="cs-CZ" sz="2400" b="1" baseline="-25000" dirty="0" err="1">
                <a:solidFill>
                  <a:srgbClr val="FF0000"/>
                </a:solidFill>
              </a:rPr>
              <a:t>out</a:t>
            </a:r>
            <a:endParaRPr lang="en-US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99910" y="2636912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FF"/>
                </a:solidFill>
              </a:rPr>
              <a:t>V</a:t>
            </a:r>
            <a:r>
              <a:rPr lang="cs-CZ" sz="2400" b="1" baseline="-25000" dirty="0" err="1">
                <a:solidFill>
                  <a:srgbClr val="FF00FF"/>
                </a:solidFill>
              </a:rPr>
              <a:t>i</a:t>
            </a:r>
            <a:r>
              <a:rPr lang="cs-CZ" sz="2400" b="1" baseline="-25000" dirty="0">
                <a:solidFill>
                  <a:srgbClr val="FF00FF"/>
                </a:solidFill>
              </a:rPr>
              <a:t>+</a:t>
            </a:r>
            <a:endParaRPr lang="en-US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27416" y="5508643"/>
            <a:ext cx="57009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 err="1">
                <a:solidFill>
                  <a:srgbClr val="FF00FF"/>
                </a:solidFill>
              </a:rPr>
              <a:t>V</a:t>
            </a:r>
            <a:r>
              <a:rPr lang="cs-CZ" sz="2400" baseline="-25000" dirty="0" err="1">
                <a:solidFill>
                  <a:srgbClr val="FF00FF"/>
                </a:solidFill>
              </a:rPr>
              <a:t>i</a:t>
            </a:r>
            <a:r>
              <a:rPr lang="cs-CZ" sz="2400" baseline="-25000" dirty="0">
                <a:solidFill>
                  <a:srgbClr val="FF00FF"/>
                </a:solidFill>
              </a:rPr>
              <a:t>+</a:t>
            </a:r>
            <a:r>
              <a:rPr lang="cs-CZ" sz="2400" dirty="0">
                <a:solidFill>
                  <a:srgbClr val="FF00FF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00B050"/>
                </a:solidFill>
              </a:rPr>
              <a:t>V</a:t>
            </a:r>
            <a:r>
              <a:rPr lang="cs-CZ" sz="2400" baseline="-25000" dirty="0" err="1">
                <a:solidFill>
                  <a:srgbClr val="00B050"/>
                </a:solidFill>
              </a:rPr>
              <a:t>i</a:t>
            </a:r>
            <a:r>
              <a:rPr lang="cs-CZ" sz="2400" baseline="-25000" dirty="0">
                <a:solidFill>
                  <a:srgbClr val="00B050"/>
                </a:solidFill>
              </a:rPr>
              <a:t>-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045034" y="5725369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116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436157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11188" y="1412776"/>
            <a:ext cx="37447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Výstup </a:t>
            </a:r>
            <a:r>
              <a:rPr lang="cs-CZ" sz="2400" b="1" dirty="0" err="1">
                <a:solidFill>
                  <a:srgbClr val="FF0000"/>
                </a:solidFill>
              </a:rPr>
              <a:t>V</a:t>
            </a:r>
            <a:r>
              <a:rPr lang="cs-CZ" sz="2400" b="1" baseline="-25000" dirty="0" err="1">
                <a:solidFill>
                  <a:srgbClr val="FF0000"/>
                </a:solidFill>
              </a:rPr>
              <a:t>out</a:t>
            </a:r>
            <a:r>
              <a:rPr lang="cs-CZ" sz="2400" b="1" baseline="-25000" dirty="0"/>
              <a:t> </a:t>
            </a:r>
            <a:r>
              <a:rPr lang="cs-CZ" sz="2400" dirty="0"/>
              <a:t>by se měl začít pohybovat zde </a:t>
            </a:r>
          </a:p>
          <a:p>
            <a:r>
              <a:rPr lang="cs-CZ" sz="2400" dirty="0"/>
              <a:t>– když </a:t>
            </a:r>
            <a:r>
              <a:rPr lang="cs-CZ" sz="2400" b="1" dirty="0" err="1">
                <a:solidFill>
                  <a:srgbClr val="FF00FF"/>
                </a:solidFill>
              </a:rPr>
              <a:t>V</a:t>
            </a:r>
            <a:r>
              <a:rPr lang="cs-CZ" sz="2400" b="1" baseline="-25000" dirty="0" err="1">
                <a:solidFill>
                  <a:srgbClr val="FF00FF"/>
                </a:solidFill>
              </a:rPr>
              <a:t>i</a:t>
            </a:r>
            <a:r>
              <a:rPr lang="cs-CZ" sz="2400" b="1" baseline="-25000" dirty="0">
                <a:solidFill>
                  <a:srgbClr val="FF00FF"/>
                </a:solidFill>
              </a:rPr>
              <a:t>+ </a:t>
            </a:r>
            <a:r>
              <a:rPr lang="cs-CZ" sz="2400" dirty="0"/>
              <a:t>klesá pod </a:t>
            </a:r>
            <a:r>
              <a:rPr lang="cs-CZ" sz="2400" b="1" dirty="0" err="1">
                <a:solidFill>
                  <a:srgbClr val="00B050"/>
                </a:solidFill>
              </a:rPr>
              <a:t>V</a:t>
            </a:r>
            <a:r>
              <a:rPr lang="cs-CZ" sz="2400" b="1" baseline="-25000" dirty="0" err="1">
                <a:solidFill>
                  <a:srgbClr val="00B050"/>
                </a:solidFill>
              </a:rPr>
              <a:t>i</a:t>
            </a:r>
            <a:r>
              <a:rPr lang="cs-CZ" sz="2400" b="1" baseline="-25000" dirty="0">
                <a:solidFill>
                  <a:srgbClr val="00B050"/>
                </a:solidFill>
              </a:rPr>
              <a:t>-</a:t>
            </a:r>
            <a:r>
              <a:rPr lang="cs-CZ" sz="2400" dirty="0"/>
              <a:t>.</a:t>
            </a:r>
          </a:p>
          <a:p>
            <a:endParaRPr lang="cs-CZ" sz="2400" b="1" dirty="0"/>
          </a:p>
          <a:p>
            <a:r>
              <a:rPr lang="cs-CZ" sz="2400" dirty="0"/>
              <a:t>Ale on startuje o více než 0.5</a:t>
            </a:r>
            <a:r>
              <a:rPr lang="el-GR" sz="2400" dirty="0">
                <a:latin typeface="Arial"/>
                <a:cs typeface="Arial"/>
              </a:rPr>
              <a:t>μ</a:t>
            </a:r>
            <a:r>
              <a:rPr lang="cs-CZ" sz="2400" dirty="0">
                <a:latin typeface="Arial"/>
                <a:cs typeface="Arial"/>
              </a:rPr>
              <a:t>s později – zde.</a:t>
            </a:r>
          </a:p>
          <a:p>
            <a:endParaRPr lang="cs-CZ" sz="2400" dirty="0">
              <a:latin typeface="Arial"/>
              <a:cs typeface="Arial"/>
            </a:endParaRPr>
          </a:p>
          <a:p>
            <a:r>
              <a:rPr lang="cs-CZ" sz="2400" dirty="0">
                <a:latin typeface="Arial"/>
                <a:cs typeface="Arial"/>
              </a:rPr>
              <a:t>A končí svůj pohyb o dalších 2.5 </a:t>
            </a:r>
            <a:r>
              <a:rPr lang="el-GR" sz="2400" dirty="0">
                <a:latin typeface="Arial"/>
                <a:cs typeface="Arial"/>
              </a:rPr>
              <a:t>μ</a:t>
            </a:r>
            <a:r>
              <a:rPr lang="cs-CZ" sz="2400" dirty="0">
                <a:latin typeface="Arial"/>
                <a:cs typeface="Arial"/>
              </a:rPr>
              <a:t>s později – zde. 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16" y="5369906"/>
            <a:ext cx="4568316" cy="111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351441" y="2780928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B050"/>
                </a:solidFill>
              </a:rPr>
              <a:t>V</a:t>
            </a:r>
            <a:r>
              <a:rPr lang="cs-CZ" sz="2400" b="1" baseline="-25000" dirty="0" err="1">
                <a:solidFill>
                  <a:srgbClr val="00B050"/>
                </a:solidFill>
              </a:rPr>
              <a:t>i</a:t>
            </a:r>
            <a:r>
              <a:rPr lang="cs-CZ" sz="2400" b="1" baseline="-25000" dirty="0">
                <a:solidFill>
                  <a:srgbClr val="00B050"/>
                </a:solidFill>
              </a:rPr>
              <a:t>-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319024" y="155679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V</a:t>
            </a:r>
            <a:r>
              <a:rPr lang="cs-CZ" sz="2400" b="1" baseline="-25000" dirty="0" err="1">
                <a:solidFill>
                  <a:srgbClr val="FF0000"/>
                </a:solidFill>
              </a:rPr>
              <a:t>out</a:t>
            </a:r>
            <a:endParaRPr lang="en-US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99910" y="2636912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FF"/>
                </a:solidFill>
              </a:rPr>
              <a:t>V</a:t>
            </a:r>
            <a:r>
              <a:rPr lang="cs-CZ" sz="2400" b="1" baseline="-25000" dirty="0" err="1">
                <a:solidFill>
                  <a:srgbClr val="FF00FF"/>
                </a:solidFill>
              </a:rPr>
              <a:t>i</a:t>
            </a:r>
            <a:r>
              <a:rPr lang="cs-CZ" sz="2400" b="1" baseline="-25000" dirty="0">
                <a:solidFill>
                  <a:srgbClr val="FF00FF"/>
                </a:solidFill>
              </a:rPr>
              <a:t>+</a:t>
            </a:r>
            <a:endParaRPr lang="en-US" sz="2400" b="1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6999800" y="3098578"/>
            <a:ext cx="0" cy="2828177"/>
          </a:xfrm>
          <a:prstGeom prst="line">
            <a:avLst/>
          </a:prstGeom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164288" y="1608934"/>
            <a:ext cx="0" cy="4317821"/>
          </a:xfrm>
          <a:prstGeom prst="line">
            <a:avLst/>
          </a:prstGeom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8028384" y="4797152"/>
            <a:ext cx="0" cy="1129603"/>
          </a:xfrm>
          <a:prstGeom prst="line">
            <a:avLst/>
          </a:prstGeom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3491880" y="2018457"/>
            <a:ext cx="3384376" cy="1122511"/>
          </a:xfrm>
          <a:prstGeom prst="line">
            <a:avLst/>
          </a:prstGeom>
          <a:ln w="25400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491880" y="1838908"/>
            <a:ext cx="3672408" cy="1662100"/>
          </a:xfrm>
          <a:prstGeom prst="line">
            <a:avLst/>
          </a:prstGeom>
          <a:ln w="25400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1475656" y="4903528"/>
            <a:ext cx="6408712" cy="757720"/>
          </a:xfrm>
          <a:prstGeom prst="line">
            <a:avLst/>
          </a:prstGeom>
          <a:ln w="25400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</a:pPr>
            <a:r>
              <a:rPr lang="cs-CZ" sz="2400" b="1" dirty="0"/>
              <a:t>Operační zesilovače jsou pomalé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27416" y="5508643"/>
            <a:ext cx="57009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 err="1">
                <a:solidFill>
                  <a:srgbClr val="FF00FF"/>
                </a:solidFill>
              </a:rPr>
              <a:t>V</a:t>
            </a:r>
            <a:r>
              <a:rPr lang="cs-CZ" sz="2400" baseline="-25000" dirty="0" err="1">
                <a:solidFill>
                  <a:srgbClr val="FF00FF"/>
                </a:solidFill>
              </a:rPr>
              <a:t>i</a:t>
            </a:r>
            <a:r>
              <a:rPr lang="cs-CZ" sz="2400" baseline="-25000" dirty="0">
                <a:solidFill>
                  <a:srgbClr val="FF00FF"/>
                </a:solidFill>
              </a:rPr>
              <a:t>+</a:t>
            </a:r>
            <a:r>
              <a:rPr lang="cs-CZ" sz="2400" dirty="0">
                <a:solidFill>
                  <a:srgbClr val="FF00FF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00B050"/>
                </a:solidFill>
              </a:rPr>
              <a:t>V</a:t>
            </a:r>
            <a:r>
              <a:rPr lang="cs-CZ" sz="2400" baseline="-25000" dirty="0" err="1">
                <a:solidFill>
                  <a:srgbClr val="00B050"/>
                </a:solidFill>
              </a:rPr>
              <a:t>i</a:t>
            </a:r>
            <a:r>
              <a:rPr lang="cs-CZ" sz="2400" baseline="-25000" dirty="0">
                <a:solidFill>
                  <a:srgbClr val="00B050"/>
                </a:solidFill>
              </a:rPr>
              <a:t>-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045034" y="5725369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70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- část 1 - základy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436157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11188" y="1412776"/>
            <a:ext cx="37447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Napětí ve vysoké úrovni by </a:t>
            </a:r>
            <a:r>
              <a:rPr lang="en-US" sz="2400" dirty="0" err="1"/>
              <a:t>obvykle</a:t>
            </a:r>
            <a:r>
              <a:rPr lang="en-US" sz="2400" dirty="0"/>
              <a:t> </a:t>
            </a:r>
            <a:r>
              <a:rPr lang="cs-CZ" sz="2400" dirty="0"/>
              <a:t>mělo mít </a:t>
            </a:r>
            <a:endParaRPr lang="en-US" sz="2400" dirty="0"/>
          </a:p>
          <a:p>
            <a:r>
              <a:rPr lang="cs-CZ" sz="2400" dirty="0"/>
              <a:t>„TTL“ hodnotu, tj. do +5 V. Zde je kolem +13.5 V. 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dirty="0"/>
              <a:t>Napětí v nízké úrovni by mělo být blízké nule. Zde je kolem -13.5 V. </a:t>
            </a:r>
            <a:endParaRPr lang="cs-CZ" sz="2400" b="1" dirty="0"/>
          </a:p>
          <a:p>
            <a:endParaRPr lang="cs-CZ" sz="2400" b="1" dirty="0"/>
          </a:p>
          <a:p>
            <a:endParaRPr lang="cs-CZ" sz="2400" dirty="0">
              <a:latin typeface="Arial"/>
              <a:cs typeface="Arial"/>
            </a:endParaRPr>
          </a:p>
          <a:p>
            <a:endParaRPr lang="en-US" sz="24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16" y="5369906"/>
            <a:ext cx="4568316" cy="111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351441" y="2780928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FF00"/>
                </a:solidFill>
              </a:rPr>
              <a:t>V</a:t>
            </a:r>
            <a:r>
              <a:rPr lang="cs-CZ" sz="2400" b="1" baseline="-25000" dirty="0" err="1">
                <a:solidFill>
                  <a:srgbClr val="00FF00"/>
                </a:solidFill>
              </a:rPr>
              <a:t>i</a:t>
            </a:r>
            <a:r>
              <a:rPr lang="cs-CZ" sz="2400" b="1" baseline="-25000" dirty="0">
                <a:solidFill>
                  <a:srgbClr val="00FF00"/>
                </a:solidFill>
              </a:rPr>
              <a:t>-</a:t>
            </a:r>
            <a:endParaRPr lang="en-US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19024" y="155679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V</a:t>
            </a:r>
            <a:r>
              <a:rPr lang="cs-CZ" sz="2400" b="1" baseline="-25000" dirty="0" err="1">
                <a:solidFill>
                  <a:srgbClr val="FF0000"/>
                </a:solidFill>
              </a:rPr>
              <a:t>out</a:t>
            </a:r>
            <a:endParaRPr lang="en-US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99910" y="2636912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FF"/>
                </a:solidFill>
              </a:rPr>
              <a:t>V</a:t>
            </a:r>
            <a:r>
              <a:rPr lang="cs-CZ" sz="2400" b="1" baseline="-25000" dirty="0" err="1">
                <a:solidFill>
                  <a:srgbClr val="FF00FF"/>
                </a:solidFill>
              </a:rPr>
              <a:t>i</a:t>
            </a:r>
            <a:r>
              <a:rPr lang="cs-CZ" sz="2400" b="1" baseline="-25000" dirty="0">
                <a:solidFill>
                  <a:srgbClr val="FF00FF"/>
                </a:solidFill>
              </a:rPr>
              <a:t>+</a:t>
            </a:r>
            <a:endParaRPr lang="en-US" sz="2400" b="1" dirty="0"/>
          </a:p>
        </p:txBody>
      </p:sp>
      <p:sp>
        <p:nvSpPr>
          <p:cNvPr id="20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3163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 startAt="2"/>
            </a:pPr>
            <a:r>
              <a:rPr lang="cs-CZ" sz="2400" b="1" dirty="0"/>
              <a:t>Výstupní úrovně OZ nejsou „logické“</a:t>
            </a:r>
            <a:endParaRPr lang="en-US" sz="2400" b="1" dirty="0"/>
          </a:p>
        </p:txBody>
      </p:sp>
      <p:cxnSp>
        <p:nvCxnSpPr>
          <p:cNvPr id="21" name="Přímá spojnice 20"/>
          <p:cNvCxnSpPr/>
          <p:nvPr/>
        </p:nvCxnSpPr>
        <p:spPr>
          <a:xfrm flipV="1">
            <a:off x="3707904" y="1787624"/>
            <a:ext cx="2880320" cy="208620"/>
          </a:xfrm>
          <a:prstGeom prst="line">
            <a:avLst/>
          </a:prstGeom>
          <a:ln w="25400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3120856" y="4221088"/>
            <a:ext cx="2479054" cy="1368152"/>
          </a:xfrm>
          <a:prstGeom prst="line">
            <a:avLst/>
          </a:prstGeom>
          <a:ln w="25400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27416" y="5508643"/>
            <a:ext cx="57009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 err="1">
                <a:solidFill>
                  <a:srgbClr val="FF00FF"/>
                </a:solidFill>
              </a:rPr>
              <a:t>V</a:t>
            </a:r>
            <a:r>
              <a:rPr lang="cs-CZ" sz="2400" baseline="-25000" dirty="0" err="1">
                <a:solidFill>
                  <a:srgbClr val="FF00FF"/>
                </a:solidFill>
              </a:rPr>
              <a:t>i</a:t>
            </a:r>
            <a:r>
              <a:rPr lang="cs-CZ" sz="2400" baseline="-25000" dirty="0">
                <a:solidFill>
                  <a:srgbClr val="FF00FF"/>
                </a:solidFill>
              </a:rPr>
              <a:t>+</a:t>
            </a:r>
            <a:r>
              <a:rPr lang="cs-CZ" sz="2400" dirty="0">
                <a:solidFill>
                  <a:srgbClr val="FF00FF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00B050"/>
                </a:solidFill>
              </a:rPr>
              <a:t>V</a:t>
            </a:r>
            <a:r>
              <a:rPr lang="cs-CZ" sz="2400" baseline="-25000" dirty="0" err="1">
                <a:solidFill>
                  <a:srgbClr val="00B050"/>
                </a:solidFill>
              </a:rPr>
              <a:t>i</a:t>
            </a:r>
            <a:r>
              <a:rPr lang="cs-CZ" sz="2400" baseline="-25000" dirty="0">
                <a:solidFill>
                  <a:srgbClr val="00B050"/>
                </a:solidFill>
              </a:rPr>
              <a:t>-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045034" y="5725369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622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2540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4983</TotalTime>
  <Words>562</Words>
  <Application>Microsoft Office PowerPoint</Application>
  <PresentationFormat>Předvádění na obrazovce (4:3)</PresentationFormat>
  <Paragraphs>154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Anglicky v odborných předmětech "Support of teaching technical subjects in English“</vt:lpstr>
      <vt:lpstr>Definice</vt:lpstr>
      <vt:lpstr>Popis</vt:lpstr>
      <vt:lpstr>Popis</vt:lpstr>
      <vt:lpstr>Popis</vt:lpstr>
      <vt:lpstr>Popis</vt:lpstr>
      <vt:lpstr>Popis</vt:lpstr>
      <vt:lpstr>Popis</vt:lpstr>
      <vt:lpstr>Popis</vt:lpstr>
      <vt:lpstr>Úloha</vt:lpstr>
      <vt:lpstr>Řešení</vt:lpstr>
      <vt:lpstr>Odkazy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291</cp:revision>
  <cp:lastPrinted>2024-03-27T10:59:43Z</cp:lastPrinted>
  <dcterms:created xsi:type="dcterms:W3CDTF">2011-08-12T09:23:29Z</dcterms:created>
  <dcterms:modified xsi:type="dcterms:W3CDTF">2024-03-27T11:00:25Z</dcterms:modified>
</cp:coreProperties>
</file>