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86" r:id="rId4"/>
    <p:sldId id="302" r:id="rId5"/>
    <p:sldId id="300" r:id="rId6"/>
    <p:sldId id="299" r:id="rId7"/>
    <p:sldId id="301" r:id="rId8"/>
    <p:sldId id="303" r:id="rId9"/>
    <p:sldId id="290" r:id="rId10"/>
    <p:sldId id="298" r:id="rId11"/>
    <p:sldId id="25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00"/>
    <a:srgbClr val="FF00FF"/>
    <a:srgbClr val="00FF00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40" d="100"/>
          <a:sy n="140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27.03.2024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51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791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478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4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7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458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776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8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80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320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369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Komparátory – Část 2 - Hystereze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ost">
    <p:bg>
      <p:bgPr>
        <a:gradFill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51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Komparátory – Část 2 - Hystereze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sc-online.com/Objects/ViewObject.aspx?ID=SSE2803" TargetMode="External"/><Relationship Id="rId5" Type="http://schemas.openxmlformats.org/officeDocument/2006/relationships/hyperlink" Target="http://holbert.faculty.asu.edu/eee202/EEE202_Lect8_OperationalAmplifiers.ppt" TargetMode="Externa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201610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en-US" sz="1500" b="1" dirty="0" err="1">
                <a:solidFill>
                  <a:srgbClr val="0D296F"/>
                </a:solidFill>
              </a:rPr>
              <a:t>Výukový</a:t>
            </a:r>
            <a:r>
              <a:rPr lang="en-US" sz="1500" b="1" dirty="0">
                <a:solidFill>
                  <a:srgbClr val="0D296F"/>
                </a:solidFill>
              </a:rPr>
              <a:t> program:  </a:t>
            </a:r>
            <a:r>
              <a:rPr lang="en-US" sz="1500" b="1" dirty="0" err="1">
                <a:solidFill>
                  <a:srgbClr val="0D296F"/>
                </a:solidFill>
              </a:rPr>
              <a:t>Mechanik</a:t>
            </a:r>
            <a:r>
              <a:rPr lang="en-US" sz="1500" b="1" dirty="0">
                <a:solidFill>
                  <a:srgbClr val="0D296F"/>
                </a:solidFill>
              </a:rPr>
              <a:t> - </a:t>
            </a:r>
            <a:r>
              <a:rPr lang="en-US" sz="1500" b="1" dirty="0" err="1">
                <a:solidFill>
                  <a:srgbClr val="0D296F"/>
                </a:solidFill>
              </a:rPr>
              <a:t>elektrotechnik</a:t>
            </a:r>
            <a:endParaRPr lang="en-US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endParaRPr lang="en-US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 err="1">
                <a:solidFill>
                  <a:srgbClr val="0D296F"/>
                </a:solidFill>
              </a:rPr>
              <a:t>Název</a:t>
            </a:r>
            <a:r>
              <a:rPr lang="en-US" sz="1500" b="1" dirty="0">
                <a:solidFill>
                  <a:srgbClr val="0D296F"/>
                </a:solidFill>
              </a:rPr>
              <a:t> </a:t>
            </a:r>
            <a:r>
              <a:rPr lang="en-US" sz="1500" b="1" dirty="0" err="1">
                <a:solidFill>
                  <a:srgbClr val="0D296F"/>
                </a:solidFill>
              </a:rPr>
              <a:t>programu</a:t>
            </a:r>
            <a:r>
              <a:rPr lang="en-US" sz="1500" b="1" dirty="0">
                <a:solidFill>
                  <a:srgbClr val="0D296F"/>
                </a:solidFill>
              </a:rPr>
              <a:t>: 	</a:t>
            </a:r>
            <a:r>
              <a:rPr lang="en-US" sz="1500" b="1" dirty="0" err="1">
                <a:solidFill>
                  <a:srgbClr val="0D296F"/>
                </a:solidFill>
              </a:rPr>
              <a:t>Elektronika</a:t>
            </a:r>
            <a:endParaRPr lang="en-US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>
                <a:solidFill>
                  <a:srgbClr val="0D296F"/>
                </a:solidFill>
              </a:rPr>
              <a:t>		</a:t>
            </a:r>
            <a:r>
              <a:rPr lang="en-US" sz="1500" b="1" dirty="0" err="1">
                <a:solidFill>
                  <a:srgbClr val="0D296F"/>
                </a:solidFill>
              </a:rPr>
              <a:t>II.ročník</a:t>
            </a:r>
            <a:endParaRPr lang="en-US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>
                <a:solidFill>
                  <a:srgbClr val="0D296F"/>
                </a:solidFill>
              </a:rPr>
              <a:t>Operační zesilovače</a:t>
            </a:r>
            <a:r>
              <a:rPr lang="en-US" sz="1500" b="1" dirty="0">
                <a:solidFill>
                  <a:srgbClr val="0D296F"/>
                </a:solidFill>
              </a:rPr>
              <a:t>: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>
                <a:solidFill>
                  <a:srgbClr val="0D296F"/>
                </a:solidFill>
              </a:rPr>
              <a:t>			</a:t>
            </a:r>
            <a:r>
              <a:rPr lang="cs-CZ" sz="1500" b="1" dirty="0">
                <a:solidFill>
                  <a:srgbClr val="0D296F"/>
                </a:solidFill>
              </a:rPr>
              <a:t>Komparátory </a:t>
            </a:r>
            <a:r>
              <a:rPr lang="en-US" sz="1500" b="1" dirty="0">
                <a:solidFill>
                  <a:srgbClr val="0D296F"/>
                </a:solidFill>
              </a:rPr>
              <a:t>– </a:t>
            </a:r>
            <a:r>
              <a:rPr lang="cs-CZ" sz="1500" b="1" dirty="0">
                <a:solidFill>
                  <a:srgbClr val="0D296F"/>
                </a:solidFill>
              </a:rPr>
              <a:t>Část </a:t>
            </a:r>
            <a:r>
              <a:rPr lang="en-US" sz="1500" b="1" dirty="0">
                <a:solidFill>
                  <a:srgbClr val="0D296F"/>
                </a:solidFill>
              </a:rPr>
              <a:t>2 - </a:t>
            </a:r>
            <a:r>
              <a:rPr lang="cs-CZ" sz="1500" b="1" dirty="0">
                <a:solidFill>
                  <a:srgbClr val="0D296F"/>
                </a:solidFill>
              </a:rPr>
              <a:t>Hystereze</a:t>
            </a:r>
            <a:endParaRPr lang="en-US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>
                <a:solidFill>
                  <a:srgbClr val="0D296F"/>
                </a:solidFill>
              </a:rPr>
              <a:t>	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1500" b="1" dirty="0" err="1">
                <a:solidFill>
                  <a:srgbClr val="0D296F"/>
                </a:solidFill>
              </a:rPr>
              <a:t>Vypracoval</a:t>
            </a:r>
            <a:r>
              <a:rPr lang="en-US" sz="1900" b="1" dirty="0">
                <a:solidFill>
                  <a:srgbClr val="0D296F"/>
                </a:solidFill>
              </a:rPr>
              <a:t>: Ing. Jaroslav Bernkopf</a:t>
            </a:r>
            <a:endParaRPr lang="cs-CZ" sz="19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sz="1900" b="1">
                <a:solidFill>
                  <a:srgbClr val="0D296F"/>
                </a:solidFill>
              </a:rPr>
              <a:t>AVOP-ELEKTRO-Ber-012</a:t>
            </a:r>
            <a:endParaRPr lang="en-US" sz="1900" b="1" dirty="0">
              <a:solidFill>
                <a:srgbClr val="0D296F"/>
              </a:solidFill>
            </a:endParaRP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000" y="1965600"/>
            <a:ext cx="485775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louk 14"/>
          <p:cNvSpPr/>
          <p:nvPr/>
        </p:nvSpPr>
        <p:spPr>
          <a:xfrm rot="10800000">
            <a:off x="3311964" y="4365104"/>
            <a:ext cx="648072" cy="864096"/>
          </a:xfrm>
          <a:prstGeom prst="arc">
            <a:avLst>
              <a:gd name="adj1" fmla="val 16200000"/>
              <a:gd name="adj2" fmla="val 5596521"/>
            </a:avLst>
          </a:prstGeom>
          <a:ln w="47625">
            <a:solidFill>
              <a:srgbClr val="0000FF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>
                <a:solidFill>
                  <a:srgbClr val="0000FF"/>
                </a:solidFill>
              </a:rPr>
              <a:t>Je to jednoduché, že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  <a:p>
            <a:pPr eaLnBrk="1" hangingPunct="1"/>
            <a:r>
              <a:rPr lang="cs-CZ" sz="2400" dirty="0">
                <a:solidFill>
                  <a:srgbClr val="0000FF"/>
                </a:solidFill>
              </a:rPr>
              <a:t>Prostě přehodíme vstupní svorku a zem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43709"/>
            <a:ext cx="25622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B7E8B49-6580-4D21-A439-B1CCF70FE6C3}"/>
              </a:ext>
            </a:extLst>
          </p:cNvPr>
          <p:cNvSpPr txBox="1"/>
          <p:nvPr/>
        </p:nvSpPr>
        <p:spPr>
          <a:xfrm>
            <a:off x="107504" y="5651167"/>
            <a:ext cx="151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Neinvertující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E70D0FD-D237-4872-B5D1-E59247060443}"/>
              </a:ext>
            </a:extLst>
          </p:cNvPr>
          <p:cNvSpPr txBox="1"/>
          <p:nvPr/>
        </p:nvSpPr>
        <p:spPr>
          <a:xfrm>
            <a:off x="3815916" y="6020499"/>
            <a:ext cx="151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Invertující</a:t>
            </a:r>
          </a:p>
        </p:txBody>
      </p:sp>
    </p:spTree>
    <p:extLst>
      <p:ext uri="{BB962C8B-B14F-4D97-AF65-F5344CB8AC3E}">
        <p14:creationId xmlns:p14="http://schemas.microsoft.com/office/powerpoint/2010/main" val="201093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Operační zesilovače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Odkazy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612000" y="766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eaLnBrk="1" hangingPunct="1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http://www.wikipedia.com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5"/>
              </a:rPr>
              <a:t>http://holbert.faculty.asu.edu/eee202/EEE202_Lect8_OperationalAmplifiers.ppt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6"/>
              </a:rPr>
              <a:t>http://www.wisc-online.com/Objects/ViewObject.aspx?ID=SSE2803</a:t>
            </a:r>
            <a:endParaRPr lang="cs-CZ" sz="1400" dirty="0"/>
          </a:p>
          <a:p>
            <a:pPr eaLnBrk="1" hangingPunct="1"/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395536" y="765175"/>
            <a:ext cx="849763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err="1"/>
              <a:t>Hystere</a:t>
            </a:r>
            <a:r>
              <a:rPr lang="cs-CZ" sz="2400" b="1" dirty="0"/>
              <a:t>ze </a:t>
            </a:r>
            <a:r>
              <a:rPr lang="cs-CZ" sz="2400" dirty="0"/>
              <a:t>je závislost obvodu nejen na jeho současném stavu, ale i na stavu předešlém.</a:t>
            </a:r>
            <a:r>
              <a:rPr lang="en-US" sz="2400" dirty="0"/>
              <a:t> </a:t>
            </a:r>
            <a:endParaRPr lang="cs-CZ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cs-CZ" sz="2400" dirty="0"/>
              <a:t>Komparátor bez hystereze má jen jednu rozhodovací úroveň.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Komparátor s hysterezí má dvě rozhodovací úrovně.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cs-CZ" sz="2400" dirty="0"/>
              <a:t>Když vstupní signál jde nahoru, komparátor použije vyšší rozhodovací úroveň.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cs-CZ" sz="2400" dirty="0"/>
              <a:t>Když vstupní signál jde dolů, komparátor použije nižší rozhodovací úroveň.</a:t>
            </a:r>
          </a:p>
          <a:p>
            <a:pPr eaLnBrk="1" hangingPunct="1"/>
            <a:endParaRPr lang="en-US" sz="24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Komparátor bez hystereze má jen jednu rozhodovací úroveň.</a:t>
            </a:r>
            <a:r>
              <a:rPr lang="en-US" sz="2400" dirty="0"/>
              <a:t> 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781175"/>
            <a:ext cx="40005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12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Komparátor s hysterezí má dvě rozhodovací úrovně.</a:t>
            </a:r>
            <a:r>
              <a:rPr lang="en-US" sz="2400" dirty="0"/>
              <a:t> 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013" y="1965504"/>
            <a:ext cx="5334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2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920" y="2013769"/>
            <a:ext cx="7057420" cy="443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Chceme-li převést čistě sinusový vstupní signál na obdélníkový tvar, komparátor bez hystereze vyhoví dobře</a:t>
            </a:r>
            <a:r>
              <a:rPr lang="en-US" sz="2400" dirty="0"/>
              <a:t>. </a:t>
            </a:r>
            <a:r>
              <a:rPr lang="cs-CZ" sz="2400" dirty="0"/>
              <a:t>Výstupní napětí je čisté</a:t>
            </a:r>
            <a:r>
              <a:rPr lang="en-US" sz="2400" dirty="0"/>
              <a:t>.</a:t>
            </a:r>
          </a:p>
          <a:p>
            <a:pPr eaLnBrk="1" hangingPunct="1"/>
            <a:r>
              <a:rPr lang="en-US" sz="2400" dirty="0"/>
              <a:t>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987824" y="2852936"/>
            <a:ext cx="5429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00FF"/>
                </a:solidFill>
              </a:rPr>
              <a:t>V</a:t>
            </a:r>
            <a:r>
              <a:rPr lang="cs-CZ" sz="2400" baseline="-25000" dirty="0">
                <a:solidFill>
                  <a:srgbClr val="FF00FF"/>
                </a:solidFill>
              </a:rPr>
              <a:t>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148064" y="2275348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0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000" y="2012400"/>
            <a:ext cx="6924601" cy="439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Ale je-li vstupní napětí rušené šumem</a:t>
            </a:r>
            <a:r>
              <a:rPr lang="en-US" sz="2400" dirty="0"/>
              <a:t>, </a:t>
            </a:r>
            <a:r>
              <a:rPr lang="cs-CZ" sz="2400" dirty="0"/>
              <a:t>výstupní obdélníkové napětí komparátoru bez hystereze je nepoužitelné.</a:t>
            </a:r>
            <a:r>
              <a:rPr lang="en-US" sz="2400" dirty="0"/>
              <a:t>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43808" y="2733178"/>
            <a:ext cx="5429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00FF"/>
                </a:solidFill>
              </a:rPr>
              <a:t>V</a:t>
            </a:r>
            <a:r>
              <a:rPr lang="cs-CZ" sz="2400" baseline="-25000" dirty="0">
                <a:solidFill>
                  <a:srgbClr val="FF00FF"/>
                </a:solidFill>
              </a:rPr>
              <a:t>in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16300" y="2292865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97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16"/>
          <a:stretch/>
        </p:blipFill>
        <p:spPr bwMode="auto">
          <a:xfrm>
            <a:off x="1854000" y="2012400"/>
            <a:ext cx="6966472" cy="454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Použijeme-li komparátor s hysterezí, výstupní obdélníkový signál je čistý.</a:t>
            </a:r>
            <a:r>
              <a:rPr lang="en-US" sz="2400" dirty="0"/>
              <a:t>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43808" y="2733178"/>
            <a:ext cx="5429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00FF"/>
                </a:solidFill>
              </a:rPr>
              <a:t>V</a:t>
            </a:r>
            <a:r>
              <a:rPr lang="cs-CZ" sz="2400" baseline="-25000" dirty="0">
                <a:solidFill>
                  <a:srgbClr val="FF00FF"/>
                </a:solidFill>
              </a:rPr>
              <a:t>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16300" y="2292865"/>
            <a:ext cx="6581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V</a:t>
            </a:r>
            <a:r>
              <a:rPr lang="cs-CZ" sz="2400" baseline="-25000" dirty="0" err="1">
                <a:solidFill>
                  <a:srgbClr val="FF0000"/>
                </a:solidFill>
              </a:rPr>
              <a:t>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37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 noProof="0"/>
              <a:t>Operační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/>
              <a:t>Rezistory </a:t>
            </a:r>
            <a:r>
              <a:rPr lang="en-US" sz="2400" dirty="0"/>
              <a:t>R1 a R2 </a:t>
            </a:r>
            <a:r>
              <a:rPr lang="cs-CZ" sz="2400" dirty="0"/>
              <a:t>zavádějí slabou kladnou zpětnou vazbu</a:t>
            </a:r>
            <a:r>
              <a:rPr lang="en-US" sz="2400" dirty="0"/>
              <a:t>. </a:t>
            </a:r>
            <a:r>
              <a:rPr lang="cs-CZ" sz="2400" dirty="0"/>
              <a:t>Díky této zpětné vazbě komparátor překlápí při </a:t>
            </a:r>
            <a:r>
              <a:rPr lang="en-US" sz="2400" dirty="0"/>
              <a:t>+1V </a:t>
            </a:r>
            <a:r>
              <a:rPr lang="cs-CZ" sz="2400" dirty="0"/>
              <a:t>když</a:t>
            </a:r>
            <a:endParaRPr lang="en-US" sz="24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65504"/>
            <a:ext cx="5334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613996" y="1484784"/>
            <a:ext cx="28177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/>
              <a:t>vstupní signál stoupá</a:t>
            </a:r>
            <a:r>
              <a:rPr lang="en-US" sz="2400"/>
              <a:t>, a </a:t>
            </a:r>
            <a:r>
              <a:rPr lang="cs-CZ" sz="2400"/>
              <a:t>při </a:t>
            </a:r>
            <a:r>
              <a:rPr lang="en-US" sz="2400"/>
              <a:t>-1V </a:t>
            </a:r>
            <a:r>
              <a:rPr lang="cs-CZ" sz="2400"/>
              <a:t>když vstupní signál klesá</a:t>
            </a:r>
            <a:r>
              <a:rPr lang="en-US" sz="240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100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Komparátory – Část 2 - Hystereze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cs-CZ" dirty="0"/>
          </a:p>
        </p:txBody>
      </p:sp>
      <p:sp>
        <p:nvSpPr>
          <p:cNvPr id="13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>
                <a:solidFill>
                  <a:srgbClr val="0000FF"/>
                </a:solidFill>
              </a:rPr>
              <a:t>V předchozím výkladu jsme použili neinvertující komparátor.</a:t>
            </a:r>
          </a:p>
          <a:p>
            <a:pPr eaLnBrk="1" hangingPunct="1"/>
            <a:r>
              <a:rPr lang="cs-CZ" sz="2400" dirty="0">
                <a:solidFill>
                  <a:srgbClr val="0000FF"/>
                </a:solidFill>
              </a:rPr>
              <a:t>Zkuste nakreslit invertující komparátor s podobnou hysterezí.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840382" y="2780928"/>
            <a:ext cx="7463237" cy="2016224"/>
            <a:chOff x="637155" y="2780928"/>
            <a:chExt cx="7463237" cy="2016224"/>
          </a:xfrm>
        </p:grpSpPr>
        <p:sp>
          <p:nvSpPr>
            <p:cNvPr id="15" name="TextovéPole 7"/>
            <p:cNvSpPr txBox="1">
              <a:spLocks noChangeArrowheads="1"/>
            </p:cNvSpPr>
            <p:nvPr/>
          </p:nvSpPr>
          <p:spPr bwMode="auto">
            <a:xfrm>
              <a:off x="637155" y="3274330"/>
              <a:ext cx="74632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sz="4800" dirty="0">
                  <a:solidFill>
                    <a:srgbClr val="0000FF"/>
                  </a:solidFill>
                </a:rPr>
                <a:t>Neinvertující</a:t>
              </a:r>
              <a:r>
                <a:rPr lang="en-US" sz="4800" dirty="0">
                  <a:solidFill>
                    <a:srgbClr val="0000FF"/>
                  </a:solidFill>
                </a:rPr>
                <a:t> </a:t>
              </a:r>
              <a:r>
                <a:rPr lang="en-US" sz="4800" dirty="0">
                  <a:solidFill>
                    <a:srgbClr val="0000FF"/>
                  </a:solidFill>
                  <a:sym typeface="Wingdings 3"/>
                </a:rPr>
                <a:t> </a:t>
              </a:r>
              <a:r>
                <a:rPr lang="cs-CZ" sz="4800" dirty="0">
                  <a:solidFill>
                    <a:srgbClr val="0000FF"/>
                  </a:solidFill>
                </a:rPr>
                <a:t>Invertující</a:t>
              </a:r>
              <a:endParaRPr lang="en-US" sz="4800" dirty="0">
                <a:solidFill>
                  <a:srgbClr val="0000FF"/>
                </a:solidFill>
              </a:endParaRPr>
            </a:p>
          </p:txBody>
        </p:sp>
        <p:cxnSp>
          <p:nvCxnSpPr>
            <p:cNvPr id="5" name="Přímá spojnice 4"/>
            <p:cNvCxnSpPr/>
            <p:nvPr/>
          </p:nvCxnSpPr>
          <p:spPr>
            <a:xfrm flipV="1">
              <a:off x="1331640" y="2780928"/>
              <a:ext cx="2088232" cy="2016224"/>
            </a:xfrm>
            <a:prstGeom prst="line">
              <a:avLst/>
            </a:prstGeom>
            <a:ln w="57150">
              <a:solidFill>
                <a:srgbClr val="FF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1043608" y="2933328"/>
              <a:ext cx="2808312" cy="1863824"/>
            </a:xfrm>
            <a:prstGeom prst="line">
              <a:avLst/>
            </a:prstGeom>
            <a:ln w="57150">
              <a:solidFill>
                <a:srgbClr val="FF0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476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254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5511</TotalTime>
  <Words>431</Words>
  <Application>Microsoft Office PowerPoint</Application>
  <PresentationFormat>Předvádění na obrazovce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Anglicky v odborných předmětech "Support of teaching technical subjects in English“</vt:lpstr>
      <vt:lpstr>Definice</vt:lpstr>
      <vt:lpstr>Popis</vt:lpstr>
      <vt:lpstr>Popis</vt:lpstr>
      <vt:lpstr>Popis</vt:lpstr>
      <vt:lpstr>Popis</vt:lpstr>
      <vt:lpstr>Popis</vt:lpstr>
      <vt:lpstr>Popis</vt:lpstr>
      <vt:lpstr>Úloha</vt:lpstr>
      <vt:lpstr>Řešení</vt:lpstr>
      <vt:lpstr>Odkazy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302</cp:revision>
  <dcterms:created xsi:type="dcterms:W3CDTF">2011-08-12T09:23:29Z</dcterms:created>
  <dcterms:modified xsi:type="dcterms:W3CDTF">2024-03-27T14:39:21Z</dcterms:modified>
</cp:coreProperties>
</file>