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86" r:id="rId4"/>
    <p:sldId id="302" r:id="rId5"/>
    <p:sldId id="300" r:id="rId6"/>
    <p:sldId id="299" r:id="rId7"/>
    <p:sldId id="301" r:id="rId8"/>
    <p:sldId id="303" r:id="rId9"/>
    <p:sldId id="290" r:id="rId10"/>
    <p:sldId id="298" r:id="rId11"/>
    <p:sldId id="258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FF00FF"/>
    <a:srgbClr val="00FF00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94" d="100"/>
          <a:sy n="94" d="100"/>
        </p:scale>
        <p:origin x="7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25.4.2019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98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3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27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32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Comparators – Part 2 - Hysteresis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bost">
    <p:bg>
      <p:bgPr>
        <a:gradFill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51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noProof="0" smtClean="0"/>
              <a:t>Operational Amplifiers</a:t>
            </a:r>
            <a:endParaRPr lang="en-US" noProof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Comparators – Part 2 - Hysteresis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hyperlink" Target="http://www.wisc-online.com/Objects/ViewObject.aspx?ID=SSE280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hyperlink" Target="http://holbert.faculty.asu.edu/eee202/EEE202_Lect8_OperationalAmplifiers.ppt" TargetMode="External"/><Relationship Id="rId5" Type="http://schemas.openxmlformats.org/officeDocument/2006/relationships/hyperlink" Target="http://www.thefreedictionary.com/" TargetMode="External"/><Relationship Id="rId4" Type="http://schemas.openxmlformats.org/officeDocument/2006/relationships/hyperlink" Target="http://www.wikipedi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827088" y="3213100"/>
            <a:ext cx="7772400" cy="20161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Tutorial</a:t>
            </a:r>
            <a:r>
              <a:rPr lang="cs-CZ" sz="1600" b="1" dirty="0" smtClean="0">
                <a:solidFill>
                  <a:srgbClr val="0D296F"/>
                </a:solidFill>
              </a:rPr>
              <a:t>: </a:t>
            </a:r>
            <a:r>
              <a:rPr lang="cs-CZ" sz="1600" b="1" dirty="0" err="1" smtClean="0">
                <a:solidFill>
                  <a:srgbClr val="0D296F"/>
                </a:solidFill>
              </a:rPr>
              <a:t>Mechanic</a:t>
            </a:r>
            <a:r>
              <a:rPr lang="cs-CZ" sz="1600" b="1" dirty="0" smtClean="0">
                <a:solidFill>
                  <a:srgbClr val="0D296F"/>
                </a:solidFill>
              </a:rPr>
              <a:t> </a:t>
            </a:r>
            <a:r>
              <a:rPr lang="cs-CZ" sz="1600" b="1" dirty="0">
                <a:solidFill>
                  <a:srgbClr val="0D296F"/>
                </a:solidFill>
              </a:rPr>
              <a:t>-</a:t>
            </a:r>
            <a:r>
              <a:rPr lang="cs-CZ" sz="1600" b="1" dirty="0" err="1">
                <a:solidFill>
                  <a:srgbClr val="0D296F"/>
                </a:solidFill>
              </a:rPr>
              <a:t>electrician</a:t>
            </a:r>
            <a:endParaRPr lang="en-US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Topic</a:t>
            </a:r>
            <a:r>
              <a:rPr lang="cs-CZ" sz="1600" b="1" dirty="0" smtClean="0">
                <a:solidFill>
                  <a:srgbClr val="0D296F"/>
                </a:solidFill>
              </a:rPr>
              <a:t>: </a:t>
            </a:r>
            <a:r>
              <a:rPr lang="cs-CZ" sz="1600" b="1" dirty="0" err="1" smtClean="0">
                <a:solidFill>
                  <a:srgbClr val="0D296F"/>
                </a:solidFill>
              </a:rPr>
              <a:t>Electronics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           II. </a:t>
            </a:r>
            <a:r>
              <a:rPr lang="cs-CZ" sz="1600" b="1" dirty="0" err="1" smtClean="0">
                <a:solidFill>
                  <a:srgbClr val="0D296F"/>
                </a:solidFill>
              </a:rPr>
              <a:t>class</a:t>
            </a:r>
            <a:r>
              <a:rPr lang="en-US" sz="1600" b="1" dirty="0" smtClean="0">
                <a:solidFill>
                  <a:srgbClr val="0D296F"/>
                </a:solidFill>
              </a:rPr>
              <a:t>		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smtClean="0">
                <a:solidFill>
                  <a:srgbClr val="0D296F"/>
                </a:solidFill>
              </a:rPr>
              <a:t>          </a:t>
            </a:r>
            <a:r>
              <a:rPr lang="en-US" sz="1600" b="1" dirty="0" smtClean="0">
                <a:solidFill>
                  <a:srgbClr val="0D296F"/>
                </a:solidFill>
              </a:rPr>
              <a:t>Operational Amplifiers: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smtClean="0">
                <a:solidFill>
                  <a:srgbClr val="0D296F"/>
                </a:solidFill>
              </a:rPr>
              <a:t>          </a:t>
            </a:r>
            <a:r>
              <a:rPr lang="en-US" sz="1600" b="1" dirty="0" smtClean="0">
                <a:solidFill>
                  <a:srgbClr val="0D296F"/>
                </a:solidFill>
              </a:rPr>
              <a:t>Comparators – Part 2 - Hysteresis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D296F"/>
                </a:solidFill>
              </a:rPr>
              <a:t>	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Prepared</a:t>
            </a:r>
            <a:r>
              <a:rPr lang="cs-CZ" sz="1600" b="1" dirty="0" smtClean="0">
                <a:solidFill>
                  <a:srgbClr val="0D296F"/>
                </a:solidFill>
              </a:rPr>
              <a:t> by: </a:t>
            </a:r>
            <a:r>
              <a:rPr lang="en-US" sz="1600" b="1" dirty="0" err="1" smtClean="0">
                <a:solidFill>
                  <a:srgbClr val="0D296F"/>
                </a:solidFill>
              </a:rPr>
              <a:t>Ing</a:t>
            </a:r>
            <a:r>
              <a:rPr lang="en-US" sz="1600" b="1" dirty="0" smtClean="0">
                <a:solidFill>
                  <a:srgbClr val="0D296F"/>
                </a:solidFill>
              </a:rPr>
              <a:t>. Jaroslav Bernkopf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en-US" sz="1600" b="1">
                <a:solidFill>
                  <a:srgbClr val="0D296F"/>
                </a:solidFill>
              </a:rPr>
              <a:t>AVOP-ELEKTRO-Ber-012</a:t>
            </a:r>
            <a:endParaRPr lang="en-US" sz="1600" b="1" dirty="0" smtClean="0">
              <a:solidFill>
                <a:srgbClr val="0D296F"/>
              </a:solidFill>
            </a:endParaRP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51520" y="5589240"/>
            <a:ext cx="508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Solution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00" y="1965600"/>
            <a:ext cx="48577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louk 14"/>
          <p:cNvSpPr/>
          <p:nvPr/>
        </p:nvSpPr>
        <p:spPr>
          <a:xfrm rot="10800000">
            <a:off x="3311964" y="4365104"/>
            <a:ext cx="648072" cy="864096"/>
          </a:xfrm>
          <a:prstGeom prst="arc">
            <a:avLst>
              <a:gd name="adj1" fmla="val 16200000"/>
              <a:gd name="adj2" fmla="val 5596521"/>
            </a:avLst>
          </a:prstGeom>
          <a:ln w="47625">
            <a:solidFill>
              <a:srgbClr val="00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It is simple, isn‘t it?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Just swap the input terminal and the ground.</a:t>
            </a:r>
            <a:endParaRPr lang="en-US" sz="2400">
              <a:solidFill>
                <a:srgbClr val="0000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3709"/>
            <a:ext cx="25622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Přímá spojnice 19"/>
          <p:cNvCxnSpPr/>
          <p:nvPr/>
        </p:nvCxnSpPr>
        <p:spPr>
          <a:xfrm flipV="1">
            <a:off x="457455" y="3939396"/>
            <a:ext cx="2088232" cy="2016224"/>
          </a:xfrm>
          <a:prstGeom prst="line">
            <a:avLst/>
          </a:prstGeom>
          <a:ln w="5715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69423" y="4091796"/>
            <a:ext cx="2808312" cy="1863824"/>
          </a:xfrm>
          <a:prstGeom prst="line">
            <a:avLst/>
          </a:prstGeom>
          <a:ln w="5715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23528" y="594928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Operational Amplifiers</a:t>
            </a:r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612000" y="766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>
                <a:hlinkClick r:id="rId4"/>
              </a:rPr>
              <a:t>http://www.wikipedia.com</a:t>
            </a:r>
            <a:endParaRPr lang="cs-CZ" sz="1400" dirty="0" smtClean="0"/>
          </a:p>
          <a:p>
            <a:pPr eaLnBrk="1" hangingPunct="1"/>
            <a:r>
              <a:rPr lang="en-US" sz="1400" dirty="0" smtClean="0">
                <a:hlinkClick r:id="rId5"/>
              </a:rPr>
              <a:t>http://www.thefreedictionary.com</a:t>
            </a:r>
            <a:endParaRPr lang="cs-CZ" sz="1400" dirty="0" smtClean="0"/>
          </a:p>
          <a:p>
            <a:pPr eaLnBrk="1" hangingPunct="1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holbert.faculty.asu.edu/eee202/EEE202_Lect8_OperationalAmplifiers.ppt</a:t>
            </a:r>
            <a:endParaRPr lang="cs-CZ" sz="1400" dirty="0" smtClean="0"/>
          </a:p>
          <a:p>
            <a:pPr eaLnBrk="1" hangingPunct="1"/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www.wisc-online.com/Objects/ViewObject.aspx?ID=SSE2803</a:t>
            </a:r>
            <a:endParaRPr lang="cs-CZ" sz="1400" dirty="0" smtClean="0"/>
          </a:p>
          <a:p>
            <a:pPr eaLnBrk="1" hangingPunct="1"/>
            <a:endParaRPr lang="en-US" sz="1400" dirty="0" smtClean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8" cstate="print"/>
          <a:stretch>
            <a:fillRect/>
          </a:stretch>
        </p:blipFill>
        <p:spPr>
          <a:xfrm>
            <a:off x="323528" y="5949280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395536" y="765175"/>
            <a:ext cx="849763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Hysteresis</a:t>
            </a:r>
            <a:r>
              <a:rPr lang="en-US" sz="2400" dirty="0" smtClean="0"/>
              <a:t> is the dependence of a circuit not only on its present state but also on its past state.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/>
              <a:t>A comparator </a:t>
            </a:r>
            <a:r>
              <a:rPr lang="en-US" sz="2400" dirty="0" smtClean="0"/>
              <a:t>with</a:t>
            </a:r>
            <a:r>
              <a:rPr lang="cs-CZ" sz="2400" dirty="0" err="1" smtClean="0"/>
              <a:t>out</a:t>
            </a:r>
            <a:r>
              <a:rPr lang="en-US" sz="2400" dirty="0" smtClean="0"/>
              <a:t> </a:t>
            </a:r>
            <a:r>
              <a:rPr lang="en-US" sz="2400" dirty="0"/>
              <a:t>hysteresis has </a:t>
            </a:r>
            <a:r>
              <a:rPr lang="cs-CZ" sz="2400" dirty="0" err="1" smtClean="0"/>
              <a:t>only</a:t>
            </a:r>
            <a:r>
              <a:rPr lang="cs-CZ" sz="2400" dirty="0" smtClean="0"/>
              <a:t> </a:t>
            </a:r>
            <a:r>
              <a:rPr lang="cs-CZ" sz="2400" dirty="0" err="1" smtClean="0"/>
              <a:t>one</a:t>
            </a:r>
            <a:r>
              <a:rPr lang="cs-CZ" sz="2400" dirty="0" smtClean="0"/>
              <a:t> </a:t>
            </a:r>
            <a:r>
              <a:rPr lang="en-US" sz="2400" smtClean="0"/>
              <a:t>switching level.</a:t>
            </a:r>
            <a:endParaRPr lang="en-US" sz="2400" dirty="0"/>
          </a:p>
          <a:p>
            <a:pPr eaLnBrk="1" hangingPunct="1"/>
            <a:endParaRPr lang="cs-CZ" sz="2400" dirty="0"/>
          </a:p>
          <a:p>
            <a:pPr eaLnBrk="1" hangingPunct="1"/>
            <a:r>
              <a:rPr lang="en-US" sz="2400" dirty="0" smtClean="0"/>
              <a:t>A comparator with hysteresis has two switching levels.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When the input signal goes upwards, the comparator uses the upper switching level.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When the input signal goes downwards, the comparator uses the lower switching level.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cs-CZ" dirty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4" cstate="print"/>
          <a:stretch>
            <a:fillRect/>
          </a:stretch>
        </p:blipFill>
        <p:spPr>
          <a:xfrm>
            <a:off x="323528" y="6093296"/>
            <a:ext cx="508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/>
              <a:t>A comparator without hysteresis has only one switching level.</a:t>
            </a:r>
          </a:p>
          <a:p>
            <a:pPr eaLnBrk="1" hangingPunct="1"/>
            <a:r>
              <a:rPr lang="en-US" sz="2400" smtClean="0"/>
              <a:t> </a:t>
            </a:r>
            <a:endParaRPr lang="en-US" sz="240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Amplifiers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781175"/>
            <a:ext cx="40005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616530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/>
              <a:t>A comparator with hysteresis has two switching levels.</a:t>
            </a:r>
          </a:p>
          <a:p>
            <a:pPr eaLnBrk="1" hangingPunct="1"/>
            <a:r>
              <a:rPr lang="en-US" sz="2400" smtClean="0"/>
              <a:t> </a:t>
            </a:r>
            <a:endParaRPr lang="en-US" sz="240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Amplifiers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endParaRPr lang="cs-CZ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13" y="1965504"/>
            <a:ext cx="533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609329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noProof="0" smtClean="0"/>
              <a:t>Operational Amplifiers</a:t>
            </a:r>
            <a:endParaRPr lang="en-US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20" y="2013769"/>
            <a:ext cx="7057420" cy="443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/>
              <a:t>If we want to convert a clean sinusoidal input signal to a rectangular shape, a comparator without hysteresis is OK. The output voltage is clean.</a:t>
            </a:r>
          </a:p>
          <a:p>
            <a:pPr eaLnBrk="1" hangingPunct="1"/>
            <a:r>
              <a:rPr lang="en-US" sz="2400" smtClean="0"/>
              <a:t> </a:t>
            </a:r>
            <a:endParaRPr lang="en-US" sz="2400"/>
          </a:p>
        </p:txBody>
      </p:sp>
      <p:pic>
        <p:nvPicPr>
          <p:cNvPr id="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6093296"/>
            <a:ext cx="508000" cy="50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87824" y="2852936"/>
            <a:ext cx="5429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FF"/>
                </a:solidFill>
              </a:rPr>
              <a:t>V</a:t>
            </a:r>
            <a:r>
              <a:rPr lang="cs-CZ" sz="2400" baseline="-25000" dirty="0" smtClean="0">
                <a:solidFill>
                  <a:srgbClr val="FF00FF"/>
                </a:solidFill>
              </a:rPr>
              <a:t>in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2275348"/>
            <a:ext cx="6581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V</a:t>
            </a:r>
            <a:r>
              <a:rPr lang="cs-CZ" sz="2400" baseline="-25000" dirty="0" err="1">
                <a:solidFill>
                  <a:srgbClr val="FF0000"/>
                </a:solidFill>
              </a:rPr>
              <a:t>out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6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noProof="0" smtClean="0"/>
              <a:t>Operational Amplifiers</a:t>
            </a:r>
            <a:endParaRPr lang="en-US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00" y="2012400"/>
            <a:ext cx="6924601" cy="439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/>
              <a:t>But if the input signal is distorted with noise, the output rectangular signal of a comparator without hysteresis is unusable.</a:t>
            </a:r>
          </a:p>
          <a:p>
            <a:pPr eaLnBrk="1" hangingPunct="1"/>
            <a:r>
              <a:rPr lang="en-US" sz="2400" smtClean="0"/>
              <a:t> </a:t>
            </a:r>
            <a:endParaRPr lang="en-US" sz="2400"/>
          </a:p>
        </p:txBody>
      </p:sp>
      <p:pic>
        <p:nvPicPr>
          <p:cNvPr id="9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6165304"/>
            <a:ext cx="508000" cy="50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843808" y="2733178"/>
            <a:ext cx="5429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FF"/>
                </a:solidFill>
              </a:rPr>
              <a:t>V</a:t>
            </a:r>
            <a:r>
              <a:rPr lang="cs-CZ" sz="2400" baseline="-25000" dirty="0" smtClean="0">
                <a:solidFill>
                  <a:srgbClr val="FF00FF"/>
                </a:solidFill>
              </a:rPr>
              <a:t>in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16300" y="2292865"/>
            <a:ext cx="6581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V</a:t>
            </a:r>
            <a:r>
              <a:rPr lang="cs-CZ" sz="2400" baseline="-25000" dirty="0" err="1">
                <a:solidFill>
                  <a:srgbClr val="FF0000"/>
                </a:solidFill>
              </a:rPr>
              <a:t>out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9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noProof="0" smtClean="0"/>
              <a:t>Operational Amplifiers</a:t>
            </a:r>
            <a:endParaRPr lang="en-US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6"/>
          <a:stretch/>
        </p:blipFill>
        <p:spPr bwMode="auto">
          <a:xfrm>
            <a:off x="1854000" y="2012400"/>
            <a:ext cx="6966472" cy="454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/>
              <a:t>If we use a comparator with hysteresis, the output rectangular signal is clean.</a:t>
            </a:r>
          </a:p>
          <a:p>
            <a:pPr eaLnBrk="1" hangingPunct="1"/>
            <a:r>
              <a:rPr lang="en-US" sz="2400" smtClean="0"/>
              <a:t> </a:t>
            </a:r>
            <a:endParaRPr lang="en-US" sz="2400"/>
          </a:p>
        </p:txBody>
      </p:sp>
      <p:pic>
        <p:nvPicPr>
          <p:cNvPr id="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6021288"/>
            <a:ext cx="508000" cy="508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843808" y="2733178"/>
            <a:ext cx="5429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FF"/>
                </a:solidFill>
              </a:rPr>
              <a:t>V</a:t>
            </a:r>
            <a:r>
              <a:rPr lang="cs-CZ" sz="2400" baseline="-25000" dirty="0" smtClean="0">
                <a:solidFill>
                  <a:srgbClr val="FF00FF"/>
                </a:solidFill>
              </a:rPr>
              <a:t>in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16300" y="2292865"/>
            <a:ext cx="6581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V</a:t>
            </a:r>
            <a:r>
              <a:rPr lang="cs-CZ" sz="2400" baseline="-25000" dirty="0" err="1">
                <a:solidFill>
                  <a:srgbClr val="FF0000"/>
                </a:solidFill>
              </a:rPr>
              <a:t>out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3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noProof="0" smtClean="0"/>
              <a:t>Operational Amplifiers</a:t>
            </a:r>
            <a:endParaRPr lang="en-US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endParaRPr lang="cs-CZ" dirty="0"/>
          </a:p>
        </p:txBody>
      </p:sp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/>
              <a:t>The resistors R1 and R2 introduce a small amount of positive feedback. Due to this feedback the comparator</a:t>
            </a:r>
            <a:endParaRPr lang="en-US" sz="240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65504"/>
            <a:ext cx="533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7"/>
          <p:cNvSpPr txBox="1">
            <a:spLocks noChangeArrowheads="1"/>
          </p:cNvSpPr>
          <p:nvPr/>
        </p:nvSpPr>
        <p:spPr bwMode="auto">
          <a:xfrm>
            <a:off x="613996" y="1484784"/>
            <a:ext cx="281774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/>
              <a:t>switches at about +1V when the input signal is going up, and at about -1V when the input is going down.</a:t>
            </a:r>
            <a:endParaRPr lang="en-US" sz="2400"/>
          </a:p>
        </p:txBody>
      </p:sp>
      <p:pic>
        <p:nvPicPr>
          <p:cNvPr id="1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Comparators – Part 2 - Hysteresis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Task</a:t>
            </a:r>
            <a:endParaRPr lang="cs-CZ" dirty="0"/>
          </a:p>
        </p:txBody>
      </p:sp>
      <p:sp>
        <p:nvSpPr>
          <p:cNvPr id="13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In the above explanations we used a non-inverting comparator.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Try to draw an inverting comparator with a similar hysteresis.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5" name="TextovéPole 7"/>
          <p:cNvSpPr txBox="1">
            <a:spLocks noChangeArrowheads="1"/>
          </p:cNvSpPr>
          <p:nvPr/>
        </p:nvSpPr>
        <p:spPr bwMode="auto">
          <a:xfrm>
            <a:off x="637155" y="3274330"/>
            <a:ext cx="8281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smtClean="0">
                <a:solidFill>
                  <a:srgbClr val="0000FF"/>
                </a:solidFill>
              </a:rPr>
              <a:t>Non-inverting </a:t>
            </a:r>
            <a:r>
              <a:rPr lang="en-US" sz="4800" smtClean="0">
                <a:solidFill>
                  <a:srgbClr val="0000FF"/>
                </a:solidFill>
                <a:sym typeface="Wingdings 3"/>
              </a:rPr>
              <a:t> </a:t>
            </a:r>
            <a:r>
              <a:rPr lang="en-US" sz="4800" smtClean="0">
                <a:solidFill>
                  <a:srgbClr val="0000FF"/>
                </a:solidFill>
              </a:rPr>
              <a:t>Inverting</a:t>
            </a:r>
            <a:endParaRPr lang="en-US" sz="4800">
              <a:solidFill>
                <a:srgbClr val="0000FF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1331640" y="2780928"/>
            <a:ext cx="2088232" cy="2016224"/>
          </a:xfrm>
          <a:prstGeom prst="line">
            <a:avLst/>
          </a:prstGeom>
          <a:ln w="5715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043608" y="2933328"/>
            <a:ext cx="2808312" cy="1863824"/>
          </a:xfrm>
          <a:prstGeom prst="line">
            <a:avLst/>
          </a:prstGeom>
          <a:ln w="5715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4" cstate="print"/>
          <a:stretch>
            <a:fillRect/>
          </a:stretch>
        </p:blipFill>
        <p:spPr>
          <a:xfrm>
            <a:off x="251520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25400">
          <a:solidFill>
            <a:srgbClr val="0000FF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5008</TotalTime>
  <Words>406</Words>
  <Application>Microsoft Office PowerPoint</Application>
  <PresentationFormat>Předvádění na obrazovce (4:3)</PresentationFormat>
  <Paragraphs>102</Paragraphs>
  <Slides>11</Slides>
  <Notes>11</Notes>
  <HiddenSlides>0</HiddenSlides>
  <MMClips>11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Anglicky v odborných předmětech "Support of teaching technical subjects in English“</vt:lpstr>
      <vt:lpstr>Definition</vt:lpstr>
      <vt:lpstr>Description</vt:lpstr>
      <vt:lpstr>Description</vt:lpstr>
      <vt:lpstr>Description</vt:lpstr>
      <vt:lpstr>Description</vt:lpstr>
      <vt:lpstr>Description</vt:lpstr>
      <vt:lpstr>Description</vt:lpstr>
      <vt:lpstr>Task</vt:lpstr>
      <vt:lpstr>Solution</vt:lpstr>
      <vt:lpstr>References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302</cp:revision>
  <dcterms:created xsi:type="dcterms:W3CDTF">2011-08-12T09:23:29Z</dcterms:created>
  <dcterms:modified xsi:type="dcterms:W3CDTF">2019-04-25T20:12:46Z</dcterms:modified>
</cp:coreProperties>
</file>