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89" r:id="rId4"/>
    <p:sldId id="292" r:id="rId5"/>
    <p:sldId id="290" r:id="rId6"/>
    <p:sldId id="273" r:id="rId7"/>
    <p:sldId id="291" r:id="rId8"/>
    <p:sldId id="276" r:id="rId9"/>
    <p:sldId id="277" r:id="rId10"/>
    <p:sldId id="279" r:id="rId11"/>
    <p:sldId id="280" r:id="rId12"/>
    <p:sldId id="293" r:id="rId13"/>
    <p:sldId id="294" r:id="rId14"/>
    <p:sldId id="295" r:id="rId15"/>
    <p:sldId id="296" r:id="rId16"/>
    <p:sldId id="297" r:id="rId17"/>
    <p:sldId id="286" r:id="rId18"/>
    <p:sldId id="298" r:id="rId19"/>
    <p:sldId id="258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23" d="100"/>
          <a:sy n="123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3E0C44-E92D-455E-801C-5B4D42EC9B3B}" type="datetimeFigureOut">
              <a:rPr lang="cs-CZ"/>
              <a:pPr>
                <a:defRPr/>
              </a:pPr>
              <a:t>5.2.2015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12093FC-2938-41D2-8F01-DCBF2880F693}" type="datetimeFigureOut">
              <a:rPr lang="cs-CZ"/>
              <a:pPr>
                <a:defRPr/>
              </a:pPr>
              <a:t>5.2.2015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E87500-338F-4FF9-B240-58FD5543459C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Integrátor</a:t>
            </a:r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 smtClean="0"/>
              <a:t>Operační zesilovače</a:t>
            </a: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Integrátor</a:t>
            </a:r>
            <a:endParaRPr lang="cs-CZ" dirty="0" smtClean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 smtClean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Integrátor</a:t>
            </a: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 smtClean="0"/>
              <a:t>Operační zesilovače</a:t>
            </a: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/" TargetMode="External"/><Relationship Id="rId7" Type="http://schemas.openxmlformats.org/officeDocument/2006/relationships/hyperlink" Target="http://terpconnect.umd.edu/~toh/ElectroSim/Integrator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learn.open.ac.uk/" TargetMode="External"/><Relationship Id="rId5" Type="http://schemas.openxmlformats.org/officeDocument/2006/relationships/hyperlink" Target="http://www.animations.physics.unsw.edu.au/jw/calculus.htm" TargetMode="Externa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defRPr/>
            </a:pPr>
            <a:endParaRPr lang="cs-CZ" sz="2000" b="1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4100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944092"/>
          </a:xfrm>
        </p:spPr>
        <p:txBody>
          <a:bodyPr/>
          <a:lstStyle/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500" b="1" dirty="0" smtClean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Název programu: 	Elektronika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		</a:t>
            </a:r>
            <a:r>
              <a:rPr lang="cs-CZ" sz="1500" b="1" dirty="0" err="1" smtClean="0">
                <a:solidFill>
                  <a:srgbClr val="0D296F"/>
                </a:solidFill>
              </a:rPr>
              <a:t>II.ročník</a:t>
            </a:r>
            <a:endParaRPr lang="cs-CZ" sz="1500" b="1" dirty="0" smtClean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		Operační zesilovače:</a:t>
            </a:r>
            <a:endParaRPr lang="cs-CZ" sz="1500" b="1" dirty="0">
              <a:solidFill>
                <a:srgbClr val="0D296F"/>
              </a:solidFill>
            </a:endParaRP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>
                <a:solidFill>
                  <a:srgbClr val="0D296F"/>
                </a:solidFill>
              </a:rPr>
              <a:t>			</a:t>
            </a:r>
            <a:r>
              <a:rPr lang="cs-CZ" sz="1500" b="1" dirty="0" smtClean="0">
                <a:solidFill>
                  <a:srgbClr val="0D296F"/>
                </a:solidFill>
              </a:rPr>
              <a:t>Integrátor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	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cs-CZ" sz="1500" b="1" dirty="0" smtClean="0">
                <a:solidFill>
                  <a:srgbClr val="0D296F"/>
                </a:solidFill>
              </a:rPr>
              <a:t>Vypracoval</a:t>
            </a:r>
            <a:r>
              <a:rPr lang="cs-CZ" sz="1900" b="1" dirty="0" smtClean="0">
                <a:solidFill>
                  <a:srgbClr val="0D296F"/>
                </a:solidFill>
              </a:rPr>
              <a:t>: Ing. Jaroslav </a:t>
            </a:r>
            <a:r>
              <a:rPr lang="cs-CZ" sz="1900" b="1" dirty="0" smtClean="0">
                <a:solidFill>
                  <a:srgbClr val="0D296F"/>
                </a:solidFill>
              </a:rPr>
              <a:t>Bernkopf</a:t>
            </a:r>
          </a:p>
          <a:p>
            <a:pPr marR="0" algn="l" eaLnBrk="1" hangingPunct="1">
              <a:lnSpc>
                <a:spcPct val="80000"/>
              </a:lnSpc>
            </a:pPr>
            <a:endParaRPr lang="cs-CZ" sz="1900" b="1" dirty="0">
              <a:solidFill>
                <a:srgbClr val="0D296F"/>
              </a:solidFill>
            </a:endParaRPr>
          </a:p>
          <a:p>
            <a:pPr marR="0" eaLnBrk="1" hangingPunct="1">
              <a:lnSpc>
                <a:spcPct val="80000"/>
              </a:lnSpc>
            </a:pPr>
            <a:r>
              <a:rPr lang="cs-CZ" sz="1900" b="1">
                <a:solidFill>
                  <a:srgbClr val="0D296F"/>
                </a:solidFill>
              </a:rPr>
              <a:t>AVOP-ELEKTRO-Ber-006</a:t>
            </a:r>
            <a:endParaRPr lang="cs-CZ" sz="1900" b="1" dirty="0" smtClean="0">
              <a:solidFill>
                <a:srgbClr val="0D296F"/>
              </a:solidFill>
            </a:endParaRPr>
          </a:p>
        </p:txBody>
      </p:sp>
      <p:pic>
        <p:nvPicPr>
          <p:cNvPr id="4101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chemeClr val="bg1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Jaká je polarita napětí mezi vývody kondenzátoru</a:t>
            </a:r>
            <a:r>
              <a:rPr lang="en-US" dirty="0" smtClean="0"/>
              <a:t> C?</a:t>
            </a:r>
          </a:p>
          <a:p>
            <a:pPr eaLnBrk="1" hangingPunct="1"/>
            <a:r>
              <a:rPr lang="cs-CZ" b="0" dirty="0" smtClean="0"/>
              <a:t>Kladný proud je </a:t>
            </a:r>
            <a:r>
              <a:rPr lang="en-US" b="0" dirty="0" smtClean="0"/>
              <a:t>„</a:t>
            </a:r>
            <a:r>
              <a:rPr lang="cs-CZ" b="0" dirty="0" smtClean="0"/>
              <a:t>pumpován</a:t>
            </a:r>
            <a:r>
              <a:rPr lang="en-US" b="0" dirty="0" smtClean="0"/>
              <a:t>“ </a:t>
            </a:r>
            <a:r>
              <a:rPr lang="cs-CZ" b="0" dirty="0" smtClean="0"/>
              <a:t>napětím </a:t>
            </a:r>
            <a:r>
              <a:rPr lang="en-US" b="0" dirty="0" smtClean="0"/>
              <a:t>V1 = +1 V </a:t>
            </a:r>
            <a:r>
              <a:rPr lang="cs-CZ" b="0" dirty="0" smtClean="0"/>
              <a:t>z levé strany obrázku směrem k pravé straně</a:t>
            </a:r>
            <a:r>
              <a:rPr lang="en-US" b="0" dirty="0" smtClean="0"/>
              <a:t>.</a:t>
            </a:r>
          </a:p>
          <a:p>
            <a:pPr eaLnBrk="1" hangingPunct="1"/>
            <a:r>
              <a:rPr lang="cs-CZ" dirty="0" smtClean="0"/>
              <a:t>Proto levé konce součástek jsou kladnější než jejich pravé konce.</a:t>
            </a:r>
            <a:endParaRPr lang="en-US" dirty="0" smtClean="0"/>
          </a:p>
          <a:p>
            <a:pPr eaLnBrk="1" hangingPunct="1"/>
            <a:r>
              <a:rPr lang="cs-CZ" dirty="0" smtClean="0"/>
              <a:t>Můžeme nakreslit znaménka kladné polarity k levým koncům, znaménka záporné polarity k pravým koncům součástek.</a:t>
            </a:r>
            <a:endParaRPr lang="en-US" dirty="0" smtClean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3" name="Rovnoramenný trojúhelník 22"/>
          <p:cNvSpPr/>
          <p:nvPr/>
        </p:nvSpPr>
        <p:spPr>
          <a:xfrm rot="10800000" flipH="1">
            <a:off x="6307478" y="4040270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5" name="Rovnoramenný trojúhelník 24"/>
          <p:cNvSpPr/>
          <p:nvPr/>
        </p:nvSpPr>
        <p:spPr>
          <a:xfrm rot="10800000" flipH="1">
            <a:off x="4900253" y="513439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bdélník 32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8" name="Přímá spojnice se šipkou 37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42" name="Obdélník 41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>
            <a:off x="827584" y="604461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45" name="Přímá spojnice 44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116882" y="4893438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556619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866083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5742784" y="4893438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224629" y="4795844"/>
            <a:ext cx="995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7780440" y="5443377"/>
            <a:ext cx="883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588700" y="5554103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zvětšuje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489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A jaké je výstupní napětí </a:t>
            </a:r>
            <a:r>
              <a:rPr lang="en-US" dirty="0" smtClean="0"/>
              <a:t>V2?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cs-CZ" dirty="0" smtClean="0"/>
              <a:t>Kladný levý konec kondenzátoru </a:t>
            </a:r>
            <a:r>
              <a:rPr lang="en-US" dirty="0" smtClean="0"/>
              <a:t>C </a:t>
            </a:r>
            <a:r>
              <a:rPr lang="cs-CZ" dirty="0" smtClean="0"/>
              <a:t>je </a:t>
            </a:r>
            <a:r>
              <a:rPr lang="en-US" dirty="0" smtClean="0"/>
              <a:t>„</a:t>
            </a:r>
            <a:r>
              <a:rPr lang="cs-CZ" dirty="0" smtClean="0"/>
              <a:t>virtuálně</a:t>
            </a:r>
            <a:r>
              <a:rPr lang="en-US" dirty="0" smtClean="0"/>
              <a:t>“ </a:t>
            </a:r>
            <a:r>
              <a:rPr lang="cs-CZ" dirty="0" smtClean="0"/>
              <a:t>uzemněný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Pak tedy jeho pravý konec</a:t>
            </a:r>
            <a:r>
              <a:rPr lang="en-US" dirty="0" smtClean="0"/>
              <a:t>, </a:t>
            </a:r>
            <a:r>
              <a:rPr lang="cs-CZ" dirty="0" smtClean="0"/>
              <a:t>který je záporný</a:t>
            </a:r>
            <a:r>
              <a:rPr lang="en-US" dirty="0" smtClean="0"/>
              <a:t>, </a:t>
            </a:r>
            <a:r>
              <a:rPr lang="cs-CZ" dirty="0" smtClean="0"/>
              <a:t>musí být </a:t>
            </a:r>
            <a:r>
              <a:rPr lang="en-US" dirty="0" smtClean="0"/>
              <a:t>„</a:t>
            </a:r>
            <a:r>
              <a:rPr lang="cs-CZ" dirty="0" smtClean="0"/>
              <a:t>pod zemí</a:t>
            </a:r>
            <a:r>
              <a:rPr lang="en-US" dirty="0" smtClean="0"/>
              <a:t>“.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cs-CZ" dirty="0" smtClean="0"/>
              <a:t>Výstupní napětí </a:t>
            </a:r>
            <a:r>
              <a:rPr lang="en-US" dirty="0" smtClean="0"/>
              <a:t>V2 </a:t>
            </a:r>
            <a:r>
              <a:rPr lang="cs-CZ" dirty="0" smtClean="0"/>
              <a:t>klesá a je čím dál zápornější</a:t>
            </a:r>
            <a:r>
              <a:rPr lang="en-US" dirty="0" smtClean="0"/>
              <a:t>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0" name="Rovnoramenný trojúhelník 19"/>
          <p:cNvSpPr/>
          <p:nvPr/>
        </p:nvSpPr>
        <p:spPr>
          <a:xfrm rot="10800000" flipH="1">
            <a:off x="6307478" y="4040270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2" name="Rovnoramenný trojúhelník 21"/>
          <p:cNvSpPr/>
          <p:nvPr/>
        </p:nvSpPr>
        <p:spPr>
          <a:xfrm rot="10800000" flipH="1">
            <a:off x="4900253" y="513439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116882" y="4893438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556619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6866083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742784" y="4893438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224629" y="4795844"/>
            <a:ext cx="995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780440" y="5443377"/>
            <a:ext cx="125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klesá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0" name="Přímá spojnice se šipkou 49"/>
          <p:cNvCxnSpPr/>
          <p:nvPr/>
        </p:nvCxnSpPr>
        <p:spPr>
          <a:xfrm>
            <a:off x="5698680" y="470552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356016" y="4273474"/>
            <a:ext cx="163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Virtuální zem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zvětšuje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634419" y="6038114"/>
            <a:ext cx="1688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klesá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89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Změňme napětí </a:t>
            </a:r>
            <a:r>
              <a:rPr lang="en-US" dirty="0" smtClean="0"/>
              <a:t>V1 </a:t>
            </a:r>
            <a:r>
              <a:rPr lang="cs-CZ" dirty="0" smtClean="0"/>
              <a:t>na </a:t>
            </a:r>
            <a:r>
              <a:rPr lang="en-US" dirty="0" smtClean="0"/>
              <a:t>0.0 V.</a:t>
            </a:r>
          </a:p>
          <a:p>
            <a:pPr eaLnBrk="1" hangingPunct="1"/>
            <a:r>
              <a:rPr lang="cs-CZ" dirty="0" smtClean="0"/>
              <a:t>Přes </a:t>
            </a:r>
            <a:r>
              <a:rPr lang="en-US" dirty="0" smtClean="0"/>
              <a:t>R1</a:t>
            </a:r>
            <a:r>
              <a:rPr lang="cs-CZ" dirty="0" smtClean="0"/>
              <a:t> neteče žádný proud</a:t>
            </a:r>
            <a:r>
              <a:rPr lang="en-US" dirty="0" smtClean="0"/>
              <a:t>. </a:t>
            </a:r>
          </a:p>
          <a:p>
            <a:pPr eaLnBrk="1" hangingPunct="1"/>
            <a:r>
              <a:rPr lang="cs-CZ" dirty="0" smtClean="0"/>
              <a:t>Žádný proud neteče ani do kondenzátoru </a:t>
            </a:r>
            <a:r>
              <a:rPr lang="en-US" dirty="0" smtClean="0"/>
              <a:t>C.</a:t>
            </a:r>
          </a:p>
          <a:p>
            <a:pPr eaLnBrk="1" hangingPunct="1"/>
            <a:r>
              <a:rPr lang="cs-CZ" dirty="0" smtClean="0"/>
              <a:t>Kondenzátor </a:t>
            </a:r>
            <a:r>
              <a:rPr lang="en-US" dirty="0" smtClean="0"/>
              <a:t>C </a:t>
            </a:r>
            <a:r>
              <a:rPr lang="cs-CZ" dirty="0" smtClean="0"/>
              <a:t>se ani nenabíjí, ani nevybíjí</a:t>
            </a:r>
            <a:r>
              <a:rPr lang="en-US" dirty="0" smtClean="0"/>
              <a:t>. </a:t>
            </a:r>
            <a:r>
              <a:rPr lang="cs-CZ" dirty="0" smtClean="0"/>
              <a:t>Jeho napětí se nemění</a:t>
            </a:r>
            <a:r>
              <a:rPr lang="en-US" dirty="0" smtClean="0"/>
              <a:t>. </a:t>
            </a:r>
          </a:p>
          <a:p>
            <a:pPr eaLnBrk="1" hangingPunct="1"/>
            <a:r>
              <a:rPr lang="cs-CZ" dirty="0" smtClean="0"/>
              <a:t>Napětí </a:t>
            </a:r>
            <a:r>
              <a:rPr lang="en-US" dirty="0" smtClean="0"/>
              <a:t>V2 </a:t>
            </a:r>
            <a:r>
              <a:rPr lang="cs-CZ" dirty="0" smtClean="0"/>
              <a:t>zůstává konstantní</a:t>
            </a:r>
            <a:r>
              <a:rPr lang="en-US" dirty="0" smtClean="0"/>
              <a:t>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0.0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0.0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868144" y="3274151"/>
            <a:ext cx="2167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nemění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556619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6866083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780440" y="5443377"/>
            <a:ext cx="1256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zůstává konstantní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203550" y="3336467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203550" y="3789040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224629" y="4795844"/>
            <a:ext cx="1139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1203550" y="5937289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915594" y="5937479"/>
            <a:ext cx="2216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zůstává konstantní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100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/>
              <a:t>Změňme napětí </a:t>
            </a:r>
            <a:r>
              <a:rPr lang="en-US" dirty="0"/>
              <a:t>V1 </a:t>
            </a:r>
            <a:r>
              <a:rPr lang="cs-CZ" dirty="0"/>
              <a:t>na </a:t>
            </a:r>
            <a:r>
              <a:rPr lang="en-US" dirty="0" smtClean="0"/>
              <a:t>-1 V.</a:t>
            </a:r>
          </a:p>
          <a:p>
            <a:pPr eaLnBrk="1" hangingPunct="1"/>
            <a:r>
              <a:rPr lang="cs-CZ" dirty="0" smtClean="0"/>
              <a:t>Proud přes </a:t>
            </a:r>
            <a:r>
              <a:rPr lang="en-US" dirty="0" smtClean="0"/>
              <a:t>R1 </a:t>
            </a:r>
            <a:r>
              <a:rPr lang="cs-CZ" dirty="0" smtClean="0"/>
              <a:t>teď teče opačným směrem</a:t>
            </a:r>
            <a:r>
              <a:rPr lang="en-US" dirty="0" smtClean="0"/>
              <a:t>. </a:t>
            </a:r>
          </a:p>
          <a:p>
            <a:pPr eaLnBrk="1" hangingPunct="1"/>
            <a:r>
              <a:rPr lang="cs-CZ" dirty="0" smtClean="0"/>
              <a:t>Kondenzátor </a:t>
            </a:r>
            <a:r>
              <a:rPr lang="en-US" dirty="0" smtClean="0"/>
              <a:t>C </a:t>
            </a:r>
            <a:r>
              <a:rPr lang="cs-CZ" dirty="0" smtClean="0"/>
              <a:t>se vybíjí</a:t>
            </a:r>
            <a:r>
              <a:rPr lang="en-US" dirty="0" smtClean="0"/>
              <a:t>. </a:t>
            </a:r>
            <a:r>
              <a:rPr lang="cs-CZ" dirty="0" smtClean="0"/>
              <a:t>Jeho napětí se zmenšuje</a:t>
            </a:r>
            <a:r>
              <a:rPr lang="en-US" dirty="0" smtClean="0"/>
              <a:t>. </a:t>
            </a:r>
            <a:r>
              <a:rPr lang="cs-CZ" dirty="0" smtClean="0"/>
              <a:t>Ale stále si zachovává polaritu</a:t>
            </a:r>
            <a:r>
              <a:rPr lang="en-US" dirty="0" smtClean="0"/>
              <a:t>: </a:t>
            </a:r>
            <a:r>
              <a:rPr lang="cs-CZ" dirty="0" smtClean="0"/>
              <a:t>kladnou vlevo a zápornou vpravo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Napětí </a:t>
            </a:r>
            <a:r>
              <a:rPr lang="en-US" dirty="0" smtClean="0"/>
              <a:t>V2 </a:t>
            </a:r>
            <a:r>
              <a:rPr lang="cs-CZ" dirty="0" smtClean="0"/>
              <a:t>stoupá k nulové úrovni</a:t>
            </a:r>
            <a:r>
              <a:rPr lang="en-US" dirty="0" smtClean="0"/>
              <a:t>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556619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6866083" y="3815577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780440" y="5443377"/>
            <a:ext cx="125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stoupá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203550" y="3336467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203550" y="3789040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224629" y="4795844"/>
            <a:ext cx="1139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-1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1203550" y="5937289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vnoramenný trojúhelník 39"/>
          <p:cNvSpPr/>
          <p:nvPr/>
        </p:nvSpPr>
        <p:spPr>
          <a:xfrm flipH="1">
            <a:off x="4900253" y="5134397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vnoramenný trojúhelník 42"/>
          <p:cNvSpPr/>
          <p:nvPr/>
        </p:nvSpPr>
        <p:spPr>
          <a:xfrm flipH="1">
            <a:off x="6307440" y="4064222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6124256" y="3272069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zmenšuje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1795540" y="5671120"/>
            <a:ext cx="400196" cy="273078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1795540" y="4219463"/>
            <a:ext cx="400196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806651" y="3766890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641028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148064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764218" y="6044508"/>
            <a:ext cx="2723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stoupá směrem k nule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2267744" y="5671120"/>
            <a:ext cx="288032" cy="373388"/>
          </a:xfrm>
          <a:prstGeom prst="straightConnector1">
            <a:avLst/>
          </a:prstGeom>
          <a:ln w="1905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ovéPole 60"/>
          <p:cNvSpPr txBox="1"/>
          <p:nvPr/>
        </p:nvSpPr>
        <p:spPr>
          <a:xfrm>
            <a:off x="-1274" y="4050186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-1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1744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Kondenzátor </a:t>
            </a:r>
            <a:r>
              <a:rPr lang="en-US" dirty="0" smtClean="0"/>
              <a:t>C </a:t>
            </a:r>
            <a:r>
              <a:rPr lang="cs-CZ" dirty="0" smtClean="0"/>
              <a:t>se stále vybíjí</a:t>
            </a:r>
            <a:r>
              <a:rPr lang="en-US" dirty="0" smtClean="0"/>
              <a:t>. </a:t>
            </a:r>
            <a:r>
              <a:rPr lang="cs-CZ" dirty="0" smtClean="0"/>
              <a:t>Jeho napětí se zmenšuje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Když se kondenzátor </a:t>
            </a:r>
            <a:r>
              <a:rPr lang="en-US" dirty="0" smtClean="0"/>
              <a:t>C </a:t>
            </a:r>
            <a:r>
              <a:rPr lang="cs-CZ" dirty="0" smtClean="0"/>
              <a:t>úplně vybije</a:t>
            </a:r>
            <a:r>
              <a:rPr lang="en-US" dirty="0" smtClean="0"/>
              <a:t>, </a:t>
            </a:r>
            <a:r>
              <a:rPr lang="cs-CZ" dirty="0" smtClean="0"/>
              <a:t>jeho napětí </a:t>
            </a:r>
            <a:r>
              <a:rPr lang="en-US" dirty="0" smtClean="0"/>
              <a:t>V</a:t>
            </a:r>
            <a:r>
              <a:rPr lang="en-US" baseline="-25000" dirty="0" smtClean="0"/>
              <a:t>C</a:t>
            </a:r>
            <a:r>
              <a:rPr lang="en-US" dirty="0" smtClean="0"/>
              <a:t> = 0.0 V.</a:t>
            </a:r>
          </a:p>
          <a:p>
            <a:pPr eaLnBrk="1" hangingPunct="1"/>
            <a:r>
              <a:rPr lang="cs-CZ" dirty="0" smtClean="0"/>
              <a:t>Napětí </a:t>
            </a:r>
            <a:r>
              <a:rPr lang="en-US" dirty="0" smtClean="0"/>
              <a:t>V2 </a:t>
            </a:r>
            <a:r>
              <a:rPr lang="cs-CZ" dirty="0" smtClean="0"/>
              <a:t>dosahuje nulové úrovně</a:t>
            </a:r>
            <a:r>
              <a:rPr lang="en-US" dirty="0" smtClean="0"/>
              <a:t>.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780440" y="5443377"/>
            <a:ext cx="125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stoupá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203550" y="3336467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203550" y="3789040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224629" y="4795844"/>
            <a:ext cx="1139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-1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1203550" y="5937289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vnoramenný trojúhelník 39"/>
          <p:cNvSpPr/>
          <p:nvPr/>
        </p:nvSpPr>
        <p:spPr>
          <a:xfrm flipH="1">
            <a:off x="4900253" y="5134397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vnoramenný trojúhelník 42"/>
          <p:cNvSpPr/>
          <p:nvPr/>
        </p:nvSpPr>
        <p:spPr>
          <a:xfrm flipH="1">
            <a:off x="6307440" y="4064222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6124256" y="3272069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1795540" y="5597174"/>
            <a:ext cx="472204" cy="347024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1795540" y="4219463"/>
            <a:ext cx="472204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806651" y="3766890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641028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148064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764218" y="6044508"/>
            <a:ext cx="2723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dosahuje nuly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2339752" y="5671120"/>
            <a:ext cx="216024" cy="373388"/>
          </a:xfrm>
          <a:prstGeom prst="straightConnector1">
            <a:avLst/>
          </a:prstGeom>
          <a:ln w="1905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-1274" y="4050186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-1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068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Napětí na kondenzátoru </a:t>
            </a:r>
            <a:r>
              <a:rPr lang="en-US" dirty="0" smtClean="0"/>
              <a:t>C </a:t>
            </a:r>
            <a:r>
              <a:rPr lang="cs-CZ" dirty="0" smtClean="0"/>
              <a:t>mění svoji polaritu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Teď se kondenzátor </a:t>
            </a:r>
            <a:r>
              <a:rPr lang="en-US" dirty="0" smtClean="0"/>
              <a:t>C </a:t>
            </a:r>
            <a:r>
              <a:rPr lang="cs-CZ" dirty="0" smtClean="0"/>
              <a:t>nabíjí na opačnou polaritu</a:t>
            </a:r>
            <a:r>
              <a:rPr lang="en-US" dirty="0" smtClean="0"/>
              <a:t>. </a:t>
            </a:r>
          </a:p>
          <a:p>
            <a:pPr eaLnBrk="1" hangingPunct="1"/>
            <a:r>
              <a:rPr lang="cs-CZ" dirty="0" smtClean="0"/>
              <a:t>Všimněte si, že jeho znaménka polarity jsou teď obráceně </a:t>
            </a:r>
            <a:r>
              <a:rPr lang="en-US" dirty="0" smtClean="0"/>
              <a:t>– </a:t>
            </a:r>
            <a:r>
              <a:rPr lang="cs-CZ" dirty="0" smtClean="0"/>
              <a:t>znaménko plus vpravo, mínus vlevo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Napětí </a:t>
            </a:r>
            <a:r>
              <a:rPr lang="en-US" dirty="0" smtClean="0"/>
              <a:t>V2 </a:t>
            </a:r>
            <a:r>
              <a:rPr lang="cs-CZ" dirty="0" smtClean="0"/>
              <a:t>protíná nulovou úroveň a stále stoupá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-1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élník 2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7780440" y="5443377"/>
            <a:ext cx="1256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stoupá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203550" y="3336467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203550" y="3789040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4224629" y="4795844"/>
            <a:ext cx="1139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-1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4" name="Přímá spojnice 53"/>
          <p:cNvCxnSpPr/>
          <p:nvPr/>
        </p:nvCxnSpPr>
        <p:spPr>
          <a:xfrm>
            <a:off x="1203550" y="5937289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vnoramenný trojúhelník 39"/>
          <p:cNvSpPr/>
          <p:nvPr/>
        </p:nvSpPr>
        <p:spPr>
          <a:xfrm flipH="1">
            <a:off x="4900253" y="5134397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ovnoramenný trojúhelník 42"/>
          <p:cNvSpPr/>
          <p:nvPr/>
        </p:nvSpPr>
        <p:spPr>
          <a:xfrm flipH="1">
            <a:off x="6307440" y="4064222"/>
            <a:ext cx="129600" cy="72000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6124256" y="3272069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zvětšuje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 flipV="1">
            <a:off x="1795540" y="5098405"/>
            <a:ext cx="1120276" cy="84579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1795540" y="4219463"/>
            <a:ext cx="1120276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806651" y="3766890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641028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148064" y="4865381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764218" y="6044508"/>
            <a:ext cx="2723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protíná nulu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H="1" flipV="1">
            <a:off x="2339752" y="5671120"/>
            <a:ext cx="216024" cy="373388"/>
          </a:xfrm>
          <a:prstGeom prst="straightConnector1">
            <a:avLst/>
          </a:prstGeom>
          <a:ln w="19050"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-1274" y="4050186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-1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6833620" y="3808593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+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6545588" y="3808593"/>
            <a:ext cx="309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-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9015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Jestliže vstupní napětí </a:t>
            </a:r>
            <a:r>
              <a:rPr lang="en-US" dirty="0" smtClean="0"/>
              <a:t>V1 </a:t>
            </a:r>
            <a:r>
              <a:rPr lang="cs-CZ" dirty="0" smtClean="0"/>
              <a:t>je</a:t>
            </a:r>
            <a:endParaRPr lang="en-US" dirty="0" smtClean="0"/>
          </a:p>
          <a:p>
            <a:pPr marL="715963" indent="-266700" eaLnBrk="1" hangingPunct="1">
              <a:buFont typeface="+mj-lt"/>
              <a:buAutoNum type="arabicPeriod"/>
            </a:pPr>
            <a:r>
              <a:rPr lang="cs-CZ" dirty="0" smtClean="0"/>
              <a:t>kladné, výstupní napětí </a:t>
            </a:r>
            <a:r>
              <a:rPr lang="en-US" dirty="0" smtClean="0"/>
              <a:t>V2 </a:t>
            </a:r>
            <a:r>
              <a:rPr lang="cs-CZ" dirty="0" smtClean="0"/>
              <a:t>klesá</a:t>
            </a:r>
            <a:endParaRPr lang="en-US" dirty="0" smtClean="0"/>
          </a:p>
          <a:p>
            <a:pPr marL="715963" indent="-266700" eaLnBrk="1" hangingPunct="1">
              <a:buFont typeface="+mj-lt"/>
              <a:buAutoNum type="arabicPeriod"/>
            </a:pPr>
            <a:r>
              <a:rPr lang="cs-CZ" dirty="0" smtClean="0"/>
              <a:t>záporné</a:t>
            </a:r>
            <a:r>
              <a:rPr lang="en-US" dirty="0" smtClean="0"/>
              <a:t>, </a:t>
            </a:r>
            <a:r>
              <a:rPr lang="cs-CZ" dirty="0" smtClean="0"/>
              <a:t>výstupní napětí </a:t>
            </a:r>
            <a:r>
              <a:rPr lang="en-US" dirty="0" smtClean="0"/>
              <a:t>V2 </a:t>
            </a:r>
            <a:r>
              <a:rPr lang="cs-CZ" dirty="0" smtClean="0"/>
              <a:t>stoupá</a:t>
            </a:r>
            <a:endParaRPr lang="en-US" dirty="0" smtClean="0"/>
          </a:p>
          <a:p>
            <a:pPr marL="715963" indent="-266700" eaLnBrk="1" hangingPunct="1">
              <a:buFont typeface="+mj-lt"/>
              <a:buAutoNum type="arabicPeriod"/>
            </a:pPr>
            <a:r>
              <a:rPr lang="cs-CZ" dirty="0" smtClean="0"/>
              <a:t>nulové</a:t>
            </a:r>
            <a:r>
              <a:rPr lang="en-US" dirty="0" smtClean="0"/>
              <a:t>, </a:t>
            </a:r>
            <a:r>
              <a:rPr lang="cs-CZ" dirty="0"/>
              <a:t>výstupní napětí </a:t>
            </a:r>
            <a:r>
              <a:rPr lang="en-US" dirty="0" smtClean="0"/>
              <a:t>V2 </a:t>
            </a:r>
            <a:r>
              <a:rPr lang="cs-CZ" dirty="0" smtClean="0"/>
              <a:t>zůstává konstantní</a:t>
            </a:r>
            <a:endParaRPr lang="en-US" dirty="0" smtClean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41" name="Přímá spojnice 40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1" name="Přímá spojnice 50"/>
          <p:cNvCxnSpPr/>
          <p:nvPr/>
        </p:nvCxnSpPr>
        <p:spPr>
          <a:xfrm>
            <a:off x="611188" y="5597174"/>
            <a:ext cx="592362" cy="3401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203550" y="3336467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1203550" y="3789040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1203550" y="5937289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795540" y="5098405"/>
            <a:ext cx="1120276" cy="84579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>
            <a:off x="1795540" y="4219463"/>
            <a:ext cx="1120276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1806651" y="3766890"/>
            <a:ext cx="0" cy="45257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-1274" y="4050186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-1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7584" y="4509120"/>
            <a:ext cx="4320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211787" y="4667066"/>
            <a:ext cx="4320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1499545" y="4611178"/>
            <a:ext cx="4320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H="1" flipV="1">
            <a:off x="907369" y="3441346"/>
            <a:ext cx="136239" cy="947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/>
          <p:nvPr/>
        </p:nvCxnSpPr>
        <p:spPr>
          <a:xfrm flipH="1" flipV="1">
            <a:off x="1567664" y="3915043"/>
            <a:ext cx="68121" cy="551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se šipkou 66"/>
          <p:cNvCxnSpPr/>
          <p:nvPr/>
        </p:nvCxnSpPr>
        <p:spPr>
          <a:xfrm flipH="1" flipV="1">
            <a:off x="2319000" y="4293096"/>
            <a:ext cx="68121" cy="274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/>
          <p:nvPr/>
        </p:nvCxnSpPr>
        <p:spPr>
          <a:xfrm flipH="1">
            <a:off x="907555" y="4965121"/>
            <a:ext cx="136054" cy="70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 flipH="1">
            <a:off x="1499730" y="5117521"/>
            <a:ext cx="136054" cy="7059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>
            <a:off x="2237795" y="5098405"/>
            <a:ext cx="68027" cy="403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3154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Úloha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Podívejte se na obrázek níže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S použitím daných hodnot součástek určete vstupní odpor obvodu </a:t>
            </a:r>
            <a:r>
              <a:rPr lang="cs-CZ" dirty="0" err="1" smtClean="0">
                <a:solidFill>
                  <a:srgbClr val="0000FF"/>
                </a:solidFill>
              </a:rPr>
              <a:t>R</a:t>
            </a:r>
            <a:r>
              <a:rPr lang="cs-CZ" baseline="-25000" dirty="0" err="1" smtClean="0">
                <a:solidFill>
                  <a:srgbClr val="0000FF"/>
                </a:solidFill>
              </a:rPr>
              <a:t>in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endParaRPr lang="en-US" dirty="0" smtClean="0">
              <a:solidFill>
                <a:srgbClr val="0000FF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2" name="TextovéPole 11"/>
          <p:cNvSpPr txBox="1"/>
          <p:nvPr/>
        </p:nvSpPr>
        <p:spPr>
          <a:xfrm>
            <a:off x="5292080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22k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41490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10n</a:t>
            </a:r>
            <a:endParaRPr lang="cs-CZ" dirty="0">
              <a:solidFill>
                <a:srgbClr val="0000FF"/>
              </a:solidFill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2915816" y="5065470"/>
            <a:ext cx="1512168" cy="369332"/>
            <a:chOff x="755576" y="4911133"/>
            <a:chExt cx="1512168" cy="369332"/>
          </a:xfrm>
        </p:grpSpPr>
        <p:cxnSp>
          <p:nvCxnSpPr>
            <p:cNvPr id="16" name="Přímá spojnice se šipkou 15"/>
            <p:cNvCxnSpPr/>
            <p:nvPr/>
          </p:nvCxnSpPr>
          <p:spPr>
            <a:xfrm>
              <a:off x="1619672" y="5107471"/>
              <a:ext cx="64807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755576" y="491113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>
                  <a:solidFill>
                    <a:srgbClr val="0000FF"/>
                  </a:solidFill>
                </a:rPr>
                <a:t>R</a:t>
              </a:r>
              <a:r>
                <a:rPr lang="cs-CZ" baseline="-25000" dirty="0" err="1" smtClean="0">
                  <a:solidFill>
                    <a:srgbClr val="0000FF"/>
                  </a:solidFill>
                </a:rPr>
                <a:t>in</a:t>
              </a:r>
              <a:r>
                <a:rPr lang="cs-CZ" dirty="0" smtClean="0">
                  <a:solidFill>
                    <a:srgbClr val="0000FF"/>
                  </a:solidFill>
                </a:rPr>
                <a:t> = ?</a:t>
              </a:r>
              <a:endParaRPr lang="cs-CZ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006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Ke vstupní svorce není připojeno nic než rezistor R1.</a:t>
            </a: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Veškerý proud tekoucí do vstupní svorky musí protéci skrz R1.</a:t>
            </a: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Pravý konec </a:t>
            </a:r>
            <a:r>
              <a:rPr lang="en-US" dirty="0" smtClean="0">
                <a:solidFill>
                  <a:srgbClr val="0000FF"/>
                </a:solidFill>
              </a:rPr>
              <a:t>R1 </a:t>
            </a:r>
            <a:r>
              <a:rPr lang="cs-CZ" dirty="0" smtClean="0">
                <a:solidFill>
                  <a:srgbClr val="0000FF"/>
                </a:solidFill>
              </a:rPr>
              <a:t>je </a:t>
            </a:r>
            <a:r>
              <a:rPr lang="en-US" dirty="0" smtClean="0">
                <a:solidFill>
                  <a:srgbClr val="0000FF"/>
                </a:solidFill>
              </a:rPr>
              <a:t>„</a:t>
            </a:r>
            <a:r>
              <a:rPr lang="cs-CZ" dirty="0" smtClean="0">
                <a:solidFill>
                  <a:srgbClr val="0000FF"/>
                </a:solidFill>
              </a:rPr>
              <a:t>virtuálně uzemněný</a:t>
            </a:r>
            <a:r>
              <a:rPr lang="en-US" dirty="0" smtClean="0">
                <a:solidFill>
                  <a:srgbClr val="0000FF"/>
                </a:solidFill>
              </a:rPr>
              <a:t>“.</a:t>
            </a: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Vstupní odpor musí být roven </a:t>
            </a:r>
            <a:r>
              <a:rPr lang="en-US" dirty="0" smtClean="0">
                <a:solidFill>
                  <a:srgbClr val="0000FF"/>
                </a:solidFill>
              </a:rPr>
              <a:t>R1. 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b="1" dirty="0" smtClean="0">
                <a:solidFill>
                  <a:srgbClr val="0000FF"/>
                </a:solidFill>
              </a:rPr>
              <a:t>Vstupní odpor je roven </a:t>
            </a:r>
            <a:r>
              <a:rPr lang="en-US" b="1" dirty="0" smtClean="0">
                <a:solidFill>
                  <a:srgbClr val="0000FF"/>
                </a:solidFill>
              </a:rPr>
              <a:t>22 </a:t>
            </a:r>
            <a:r>
              <a:rPr lang="en-US" b="1" dirty="0" err="1" smtClean="0">
                <a:solidFill>
                  <a:srgbClr val="0000FF"/>
                </a:solidFill>
              </a:rPr>
              <a:t>kΩ</a:t>
            </a:r>
            <a:r>
              <a:rPr lang="en-US" b="1" dirty="0" smtClean="0">
                <a:solidFill>
                  <a:srgbClr val="0000FF"/>
                </a:solidFill>
              </a:rPr>
              <a:t>.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A co kondenzátor </a:t>
            </a:r>
            <a:r>
              <a:rPr lang="en-US" dirty="0" smtClean="0">
                <a:solidFill>
                  <a:srgbClr val="0000FF"/>
                </a:solidFill>
              </a:rPr>
              <a:t>C? </a:t>
            </a:r>
            <a:r>
              <a:rPr lang="cs-CZ" dirty="0" smtClean="0">
                <a:solidFill>
                  <a:srgbClr val="0000FF"/>
                </a:solidFill>
              </a:rPr>
              <a:t>Nemá vliv na vstupní odpor</a:t>
            </a:r>
            <a:r>
              <a:rPr lang="en-US" dirty="0" smtClean="0">
                <a:solidFill>
                  <a:srgbClr val="0000FF"/>
                </a:solidFill>
              </a:rPr>
              <a:t>?</a:t>
            </a: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Nemá</a:t>
            </a:r>
            <a:r>
              <a:rPr lang="en-US" dirty="0" smtClean="0">
                <a:solidFill>
                  <a:srgbClr val="0000FF"/>
                </a:solidFill>
              </a:rPr>
              <a:t>. </a:t>
            </a: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Z hlediska vstupní svorky je všechno kromě </a:t>
            </a:r>
            <a:r>
              <a:rPr lang="en-US" dirty="0" smtClean="0">
                <a:solidFill>
                  <a:srgbClr val="0000FF"/>
                </a:solidFill>
              </a:rPr>
              <a:t>R1 </a:t>
            </a:r>
            <a:r>
              <a:rPr lang="cs-CZ" dirty="0" smtClean="0">
                <a:solidFill>
                  <a:srgbClr val="0000FF"/>
                </a:solidFill>
              </a:rPr>
              <a:t>schováno za virtuální zemí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2" name="TextovéPole 11"/>
          <p:cNvSpPr txBox="1"/>
          <p:nvPr/>
        </p:nvSpPr>
        <p:spPr>
          <a:xfrm>
            <a:off x="5292080" y="522920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22k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414908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10n</a:t>
            </a:r>
            <a:endParaRPr lang="cs-CZ" dirty="0">
              <a:solidFill>
                <a:srgbClr val="0000FF"/>
              </a:solidFill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2627784" y="5068892"/>
            <a:ext cx="1800200" cy="369332"/>
            <a:chOff x="467544" y="4911133"/>
            <a:chExt cx="1800200" cy="369332"/>
          </a:xfrm>
        </p:grpSpPr>
        <p:cxnSp>
          <p:nvCxnSpPr>
            <p:cNvPr id="16" name="Přímá spojnice se šipkou 15"/>
            <p:cNvCxnSpPr/>
            <p:nvPr/>
          </p:nvCxnSpPr>
          <p:spPr>
            <a:xfrm>
              <a:off x="1619672" y="5107471"/>
              <a:ext cx="648072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467544" y="4911133"/>
              <a:ext cx="12241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err="1" smtClean="0">
                  <a:solidFill>
                    <a:srgbClr val="0000FF"/>
                  </a:solidFill>
                </a:rPr>
                <a:t>Rin</a:t>
              </a:r>
              <a:r>
                <a:rPr lang="cs-CZ" dirty="0" smtClean="0">
                  <a:solidFill>
                    <a:srgbClr val="0000FF"/>
                  </a:solidFill>
                </a:rPr>
                <a:t> = 22k</a:t>
              </a:r>
              <a:endParaRPr lang="cs-CZ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20" name="Přímá spojnice se šipkou 19"/>
          <p:cNvCxnSpPr/>
          <p:nvPr/>
        </p:nvCxnSpPr>
        <p:spPr>
          <a:xfrm>
            <a:off x="5698680" y="470552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4356016" y="4273474"/>
            <a:ext cx="163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Virtuální zem</a:t>
            </a:r>
            <a:endParaRPr lang="cs-CZ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7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539552" y="1628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/>
            <a:endParaRPr lang="en-US" sz="1400" dirty="0" smtClean="0"/>
          </a:p>
          <a:p>
            <a:pPr eaLnBrk="1" hangingPunct="1"/>
            <a:r>
              <a:rPr lang="en-US" sz="1400" dirty="0" smtClean="0">
                <a:hlinkClick r:id="rId3"/>
              </a:rPr>
              <a:t>http://www.wikipedia.com</a:t>
            </a:r>
            <a:endParaRPr lang="cs-CZ" sz="1400" dirty="0" smtClean="0"/>
          </a:p>
          <a:p>
            <a:pPr eaLnBrk="1" hangingPunct="1"/>
            <a:r>
              <a:rPr lang="en-US" sz="1400" dirty="0" smtClean="0">
                <a:hlinkClick r:id="rId4"/>
              </a:rPr>
              <a:t>http://www.thefreedictionary.com</a:t>
            </a:r>
            <a:endParaRPr lang="cs-CZ" sz="1400" dirty="0" smtClean="0"/>
          </a:p>
          <a:p>
            <a:pPr eaLnBrk="1" hangingPunct="1"/>
            <a:r>
              <a:rPr lang="en-US" sz="1400" dirty="0">
                <a:hlinkClick r:id="rId5"/>
              </a:rPr>
              <a:t>http://</a:t>
            </a:r>
            <a:r>
              <a:rPr lang="en-US" sz="1400" dirty="0" smtClean="0">
                <a:hlinkClick r:id="rId5"/>
              </a:rPr>
              <a:t>www.animations.physics.unsw.edu.au/jw/calculus.htm</a:t>
            </a:r>
            <a:endParaRPr lang="cs-CZ" sz="1400" dirty="0" smtClean="0"/>
          </a:p>
          <a:p>
            <a:pPr eaLnBrk="1" hangingPunct="1"/>
            <a:r>
              <a:rPr lang="cs-CZ" sz="1400" dirty="0">
                <a:hlinkClick r:id="rId6"/>
              </a:rPr>
              <a:t>http://</a:t>
            </a:r>
            <a:r>
              <a:rPr lang="cs-CZ" sz="1400" dirty="0" smtClean="0">
                <a:hlinkClick r:id="rId6"/>
              </a:rPr>
              <a:t>openlearn.open.ac.uk/</a:t>
            </a:r>
            <a:endParaRPr lang="cs-CZ" sz="1400" dirty="0" smtClean="0"/>
          </a:p>
          <a:p>
            <a:pPr eaLnBrk="1" hangingPunct="1"/>
            <a:r>
              <a:rPr lang="cs-CZ" sz="1400">
                <a:hlinkClick r:id="rId7"/>
              </a:rPr>
              <a:t>http://terpconnect.umd.edu/~</a:t>
            </a:r>
            <a:r>
              <a:rPr lang="cs-CZ" sz="1400" smtClean="0">
                <a:hlinkClick r:id="rId7"/>
              </a:rPr>
              <a:t>toh/ElectroSim/Integrator.html</a:t>
            </a:r>
            <a:endParaRPr lang="cs-CZ" sz="140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cs-CZ" sz="1400" dirty="0" smtClean="0"/>
          </a:p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Integrátor je elektronický obvod, který dělá integraci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Integrace je matematická operace, která se vyučuje na vysokých školách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 w="0" cap="sq" cmpd="sng">
                  <a:noFill/>
                  <a:miter lim="800000"/>
                </a:ln>
                <a:effectLst/>
              </a:rPr>
              <a:t>Definice</a:t>
            </a:r>
            <a:endParaRPr lang="cs-CZ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44824"/>
            <a:ext cx="7801754" cy="45382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TextovéPole 7"/>
          <p:cNvSpPr txBox="1"/>
          <p:nvPr/>
        </p:nvSpPr>
        <p:spPr>
          <a:xfrm>
            <a:off x="4133939" y="4956985"/>
            <a:ext cx="627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V+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133939" y="3913888"/>
            <a:ext cx="627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V-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28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Kbelík integruje vodu, která do něj teče z kohoutku </a:t>
            </a:r>
            <a:r>
              <a:rPr lang="en-US" dirty="0" smtClean="0">
                <a:solidFill>
                  <a:srgbClr val="0000FF"/>
                </a:solidFill>
              </a:rPr>
              <a:t>...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 w="0" cap="sq" cmpd="sng">
                  <a:noFill/>
                  <a:miter lim="800000"/>
                </a:ln>
                <a:effectLst/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1900001" cy="31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473" y="1616500"/>
            <a:ext cx="1900001" cy="31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7"/>
          <p:cNvSpPr txBox="1">
            <a:spLocks noChangeArrowheads="1"/>
          </p:cNvSpPr>
          <p:nvPr/>
        </p:nvSpPr>
        <p:spPr bwMode="auto">
          <a:xfrm>
            <a:off x="4533337" y="4856862"/>
            <a:ext cx="44255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dirty="0" smtClean="0">
                <a:solidFill>
                  <a:srgbClr val="0000FF"/>
                </a:solidFill>
              </a:rPr>
              <a:t>... </a:t>
            </a:r>
            <a:r>
              <a:rPr lang="cs-CZ" dirty="0" smtClean="0">
                <a:solidFill>
                  <a:srgbClr val="0000FF"/>
                </a:solidFill>
              </a:rPr>
              <a:t>nebo z něj vytéká dírou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8000" y="5445224"/>
            <a:ext cx="842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Hladina vody ukazuje, kolik vody se ve kbelíku integrovalo.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355374" y="908720"/>
            <a:ext cx="827169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Kondenzátor integruje elektrický náboj, který v podobě elektrického proudu teče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 w="0" cap="sq" cmpd="sng">
                  <a:noFill/>
                  <a:miter lim="800000"/>
                </a:ln>
                <a:effectLst/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11" name="TextovéPole 7"/>
          <p:cNvSpPr txBox="1">
            <a:spLocks noChangeArrowheads="1"/>
          </p:cNvSpPr>
          <p:nvPr/>
        </p:nvSpPr>
        <p:spPr bwMode="auto">
          <a:xfrm>
            <a:off x="355374" y="4509120"/>
            <a:ext cx="839309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>
                <a:solidFill>
                  <a:srgbClr val="0000FF"/>
                </a:solidFill>
              </a:rPr>
              <a:t>Náboj je nucen téci dovnitř nebo ven vstupním napětím V1. 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Náboj protéká skrz </a:t>
            </a:r>
            <a:r>
              <a:rPr lang="en-US" dirty="0" smtClean="0">
                <a:solidFill>
                  <a:srgbClr val="0000FF"/>
                </a:solidFill>
              </a:rPr>
              <a:t>re</a:t>
            </a:r>
            <a:r>
              <a:rPr lang="cs-CZ" dirty="0" smtClean="0">
                <a:solidFill>
                  <a:srgbClr val="0000FF"/>
                </a:solidFill>
              </a:rPr>
              <a:t>z</a:t>
            </a:r>
            <a:r>
              <a:rPr lang="en-US" dirty="0" err="1" smtClean="0">
                <a:solidFill>
                  <a:srgbClr val="0000FF"/>
                </a:solidFill>
              </a:rPr>
              <a:t>istor</a:t>
            </a:r>
            <a:r>
              <a:rPr lang="en-US" dirty="0" smtClean="0">
                <a:solidFill>
                  <a:srgbClr val="0000FF"/>
                </a:solidFill>
              </a:rPr>
              <a:t> R.</a:t>
            </a:r>
          </a:p>
          <a:p>
            <a:pPr eaLnBrk="1" hangingPunct="1"/>
            <a:endParaRPr lang="en-US" dirty="0" smtClean="0">
              <a:solidFill>
                <a:srgbClr val="0000FF"/>
              </a:solidFill>
            </a:endParaRPr>
          </a:p>
          <a:p>
            <a:pPr eaLnBrk="1" hangingPunct="1"/>
            <a:r>
              <a:rPr lang="cs-CZ" dirty="0" smtClean="0">
                <a:solidFill>
                  <a:srgbClr val="0000FF"/>
                </a:solidFill>
              </a:rPr>
              <a:t>Výstupní napětí </a:t>
            </a:r>
            <a:r>
              <a:rPr lang="en-US" dirty="0" smtClean="0">
                <a:solidFill>
                  <a:srgbClr val="0000FF"/>
                </a:solidFill>
              </a:rPr>
              <a:t>V2 </a:t>
            </a:r>
            <a:r>
              <a:rPr lang="cs-CZ" dirty="0" smtClean="0">
                <a:solidFill>
                  <a:srgbClr val="0000FF"/>
                </a:solidFill>
              </a:rPr>
              <a:t>ukazuje, kolik </a:t>
            </a:r>
            <a:r>
              <a:rPr lang="cs-CZ" strike="sngStrike" dirty="0" smtClean="0">
                <a:solidFill>
                  <a:srgbClr val="FF0000"/>
                </a:solidFill>
              </a:rPr>
              <a:t>vody</a:t>
            </a:r>
            <a:r>
              <a:rPr lang="cs-CZ" dirty="0" smtClean="0">
                <a:solidFill>
                  <a:srgbClr val="0000FF"/>
                </a:solidFill>
              </a:rPr>
              <a:t> náboje se v </a:t>
            </a:r>
            <a:r>
              <a:rPr lang="cs-CZ" strike="sngStrike" dirty="0" smtClean="0">
                <a:solidFill>
                  <a:srgbClr val="FF0000"/>
                </a:solidFill>
              </a:rPr>
              <a:t>kbelíku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000FF"/>
                </a:solidFill>
              </a:rPr>
              <a:t>kondenzátoru integrovalo.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397" y="1988840"/>
            <a:ext cx="3951668" cy="2035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51" y="1988840"/>
            <a:ext cx="3951668" cy="194548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1043608" y="1412776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FF"/>
                </a:solidFill>
              </a:rPr>
              <a:t>do něj dovnitř </a:t>
            </a:r>
            <a:r>
              <a:rPr lang="en-US" dirty="0" smtClean="0">
                <a:solidFill>
                  <a:srgbClr val="0000FF"/>
                </a:solidFill>
              </a:rPr>
              <a:t>... 				... </a:t>
            </a:r>
            <a:r>
              <a:rPr lang="cs-CZ" dirty="0" smtClean="0">
                <a:solidFill>
                  <a:srgbClr val="0000FF"/>
                </a:solidFill>
              </a:rPr>
              <a:t>nebo z něj ven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4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496488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smtClean="0"/>
              <a:t>Integrátor integruje elektrický náboj, který do něj nebo z něj teče v podobě elektrického proudu.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Náboj je nucen téci dovnitř nebo ven vstupním napětím V1. 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Náboj protéká skrz rezistor R1.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Výstupní napětí V2 ukazuje, kolik </a:t>
            </a:r>
            <a:r>
              <a:rPr lang="cs-CZ" strike="sngStrike" smtClean="0">
                <a:solidFill>
                  <a:srgbClr val="FF0000"/>
                </a:solidFill>
              </a:rPr>
              <a:t>vody</a:t>
            </a:r>
            <a:r>
              <a:rPr lang="cs-CZ" smtClean="0">
                <a:solidFill>
                  <a:srgbClr val="FF0000"/>
                </a:solidFill>
              </a:rPr>
              <a:t> </a:t>
            </a:r>
            <a:r>
              <a:rPr lang="cs-CZ" smtClean="0"/>
              <a:t>náboje se v </a:t>
            </a:r>
            <a:r>
              <a:rPr lang="cs-CZ" strike="sngStrike" smtClean="0">
                <a:solidFill>
                  <a:srgbClr val="FF0000"/>
                </a:solidFill>
              </a:rPr>
              <a:t>kbelíku</a:t>
            </a:r>
            <a:r>
              <a:rPr lang="cs-CZ" smtClean="0"/>
              <a:t>  integrátoru integrovalo.</a:t>
            </a:r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5081833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81833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6761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7544" y="900000"/>
            <a:ext cx="842493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Předpokládejme, že na začátku je kondenzátor </a:t>
            </a:r>
            <a:r>
              <a:rPr lang="en-US" dirty="0" smtClean="0"/>
              <a:t>C</a:t>
            </a:r>
            <a:r>
              <a:rPr lang="cs-CZ" dirty="0" smtClean="0"/>
              <a:t> prázdný</a:t>
            </a:r>
            <a:r>
              <a:rPr lang="en-US" dirty="0" smtClean="0"/>
              <a:t>.</a:t>
            </a:r>
          </a:p>
          <a:p>
            <a:pPr eaLnBrk="1" hangingPunct="1"/>
            <a:r>
              <a:rPr lang="cs-CZ" dirty="0" smtClean="0"/>
              <a:t>Jeho levý konec je </a:t>
            </a:r>
            <a:r>
              <a:rPr lang="en-US" dirty="0" smtClean="0"/>
              <a:t>„</a:t>
            </a:r>
            <a:r>
              <a:rPr lang="cs-CZ" dirty="0" smtClean="0"/>
              <a:t>virtuálně uzemněný</a:t>
            </a:r>
            <a:r>
              <a:rPr lang="en-US" dirty="0" smtClean="0"/>
              <a:t>“.</a:t>
            </a:r>
          </a:p>
          <a:p>
            <a:pPr eaLnBrk="1" hangingPunct="1"/>
            <a:r>
              <a:rPr lang="cs-CZ" dirty="0" smtClean="0"/>
              <a:t>Napětí mezi vývody kondenzátoru je nulové</a:t>
            </a:r>
            <a:r>
              <a:rPr lang="en-US" dirty="0" smtClean="0"/>
              <a:t>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cs-CZ" dirty="0" smtClean="0"/>
              <a:t>Z toho vyplývá, že výstupní napětí </a:t>
            </a:r>
            <a:r>
              <a:rPr lang="en-US" dirty="0" smtClean="0"/>
              <a:t>V2 </a:t>
            </a:r>
            <a:r>
              <a:rPr lang="cs-CZ" dirty="0" smtClean="0"/>
              <a:t>je také nulové: 0.0 V </a:t>
            </a:r>
            <a:r>
              <a:rPr lang="cs-CZ" dirty="0"/>
              <a:t>+ 0.0 </a:t>
            </a:r>
            <a:r>
              <a:rPr lang="cs-CZ" dirty="0" smtClean="0"/>
              <a:t>V = </a:t>
            </a:r>
            <a:r>
              <a:rPr lang="cs-CZ" dirty="0"/>
              <a:t>0.0 V</a:t>
            </a:r>
            <a:r>
              <a:rPr lang="cs-CZ" dirty="0" smtClean="0"/>
              <a:t> </a:t>
            </a:r>
            <a:endParaRPr lang="en-US" dirty="0" smtClean="0"/>
          </a:p>
          <a:p>
            <a:pPr eaLnBrk="1" hangingPunct="1"/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  <a:endParaRPr lang="cs-CZ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10" name="TextovéPole 9"/>
          <p:cNvSpPr txBox="1"/>
          <p:nvPr/>
        </p:nvSpPr>
        <p:spPr>
          <a:xfrm>
            <a:off x="4356016" y="4273474"/>
            <a:ext cx="163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Virtuální zem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5698680" y="470552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780440" y="544337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8" name="Ovál 27"/>
          <p:cNvSpPr/>
          <p:nvPr/>
        </p:nvSpPr>
        <p:spPr>
          <a:xfrm>
            <a:off x="588700" y="5554103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20" name="Přímá spojnice se šipkou 5119"/>
          <p:cNvCxnSpPr/>
          <p:nvPr/>
        </p:nvCxnSpPr>
        <p:spPr>
          <a:xfrm flipH="1" flipV="1">
            <a:off x="666854" y="5624644"/>
            <a:ext cx="536696" cy="396644"/>
          </a:xfrm>
          <a:prstGeom prst="straightConnector1">
            <a:avLst/>
          </a:prstGeom>
          <a:ln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7" name="Ovál 36"/>
          <p:cNvSpPr/>
          <p:nvPr/>
        </p:nvSpPr>
        <p:spPr>
          <a:xfrm>
            <a:off x="593534" y="3753036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935202" y="428061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39" name="Přímá spojnice se šipkou 38"/>
          <p:cNvCxnSpPr/>
          <p:nvPr/>
        </p:nvCxnSpPr>
        <p:spPr>
          <a:xfrm flipH="1" flipV="1">
            <a:off x="666854" y="3876830"/>
            <a:ext cx="536696" cy="396644"/>
          </a:xfrm>
          <a:prstGeom prst="straightConnector1">
            <a:avLst/>
          </a:prstGeom>
          <a:ln>
            <a:solidFill>
              <a:srgbClr val="0000FF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4224629" y="479584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827584" y="604461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0.0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62631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TextovéPole 7"/>
              <p:cNvSpPr txBox="1">
                <a:spLocks noChangeArrowheads="1"/>
              </p:cNvSpPr>
              <p:nvPr/>
            </p:nvSpPr>
            <p:spPr bwMode="auto">
              <a:xfrm>
                <a:off x="467544" y="900000"/>
                <a:ext cx="8281987" cy="1720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cs-CZ" dirty="0" smtClean="0"/>
                  <a:t>Přiveďme na vstup obvodu podle obrázku napětí </a:t>
                </a:r>
                <a:r>
                  <a:rPr lang="en-US" dirty="0"/>
                  <a:t>V1 </a:t>
                </a:r>
                <a:r>
                  <a:rPr lang="cs-CZ" dirty="0" smtClean="0"/>
                  <a:t>= </a:t>
                </a:r>
                <a:r>
                  <a:rPr lang="en-US" dirty="0" smtClean="0"/>
                  <a:t>+</a:t>
                </a:r>
                <a:r>
                  <a:rPr lang="en-US" dirty="0"/>
                  <a:t>1 </a:t>
                </a:r>
                <a:r>
                  <a:rPr lang="en-US" dirty="0" smtClean="0"/>
                  <a:t>V</a:t>
                </a:r>
                <a:r>
                  <a:rPr lang="cs-CZ" dirty="0" smtClean="0"/>
                  <a:t>.</a:t>
                </a:r>
                <a:r>
                  <a:rPr lang="en-US" dirty="0" smtClean="0"/>
                  <a:t> </a:t>
                </a:r>
                <a:endParaRPr lang="cs-CZ" dirty="0" smtClean="0"/>
              </a:p>
              <a:p>
                <a:pPr eaLnBrk="1" hangingPunct="1"/>
                <a:r>
                  <a:rPr lang="cs-CZ" dirty="0" smtClean="0"/>
                  <a:t>Pravý konec </a:t>
                </a:r>
                <a:r>
                  <a:rPr lang="en-US" dirty="0" smtClean="0"/>
                  <a:t>R1 </a:t>
                </a:r>
                <a:r>
                  <a:rPr lang="cs-CZ" dirty="0" smtClean="0"/>
                  <a:t>je </a:t>
                </a:r>
                <a:r>
                  <a:rPr lang="en-US" dirty="0" smtClean="0"/>
                  <a:t>„</a:t>
                </a:r>
                <a:r>
                  <a:rPr lang="cs-CZ" dirty="0" smtClean="0"/>
                  <a:t>virtuálně uzemněný</a:t>
                </a:r>
                <a:r>
                  <a:rPr lang="en-US" dirty="0" smtClean="0"/>
                  <a:t>“.</a:t>
                </a:r>
              </a:p>
              <a:p>
                <a:pPr eaLnBrk="1" hangingPunct="1"/>
                <a:r>
                  <a:rPr lang="cs-CZ" dirty="0" smtClean="0"/>
                  <a:t>Proud tekoucí přes </a:t>
                </a:r>
                <a:r>
                  <a:rPr lang="en-US" dirty="0" smtClean="0"/>
                  <a:t>re</a:t>
                </a:r>
                <a:r>
                  <a:rPr lang="cs-CZ" dirty="0" smtClean="0"/>
                  <a:t>z</a:t>
                </a:r>
                <a:r>
                  <a:rPr lang="en-US" dirty="0" err="1" smtClean="0"/>
                  <a:t>istor</a:t>
                </a:r>
                <a:r>
                  <a:rPr lang="en-US" dirty="0" smtClean="0"/>
                  <a:t> R1 </a:t>
                </a:r>
                <a:r>
                  <a:rPr lang="cs-CZ" dirty="0" smtClean="0"/>
                  <a:t>je</a:t>
                </a:r>
                <a:endParaRPr lang="en-US" dirty="0" smtClean="0"/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=1</m:t>
                      </m:r>
                      <m:r>
                        <a:rPr lang="en-US" i="1">
                          <a:latin typeface="Cambria Math"/>
                        </a:rPr>
                        <m:t>𝑚𝐴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pPr eaLnBrk="1" hangingPunct="1"/>
                <a:endParaRPr lang="en-US" dirty="0" smtClean="0"/>
              </a:p>
            </p:txBody>
          </p:sp>
        </mc:Choice>
        <mc:Fallback xmlns="">
          <p:sp>
            <p:nvSpPr>
              <p:cNvPr id="5124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900000"/>
                <a:ext cx="8281987" cy="1720727"/>
              </a:xfrm>
              <a:prstGeom prst="rect">
                <a:avLst/>
              </a:prstGeom>
              <a:blipFill rotWithShape="1">
                <a:blip r:embed="rId4"/>
                <a:stretch>
                  <a:fillRect l="-663" t="-17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13" name="Rovnoramenný trojúhelník 12"/>
          <p:cNvSpPr/>
          <p:nvPr/>
        </p:nvSpPr>
        <p:spPr>
          <a:xfrm rot="10800000" flipH="1">
            <a:off x="4900253" y="513439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33" name="Přímá spojnice se šipkou 32"/>
          <p:cNvCxnSpPr/>
          <p:nvPr/>
        </p:nvCxnSpPr>
        <p:spPr>
          <a:xfrm>
            <a:off x="5698680" y="4705522"/>
            <a:ext cx="288032" cy="34466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47" name="Přímá spojnice se šipkou 46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TextovéPole 54"/>
          <p:cNvSpPr txBox="1"/>
          <p:nvPr/>
        </p:nvSpPr>
        <p:spPr>
          <a:xfrm>
            <a:off x="4224629" y="4795844"/>
            <a:ext cx="995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827584" y="604461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7780440" y="544337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ál 58"/>
          <p:cNvSpPr/>
          <p:nvPr/>
        </p:nvSpPr>
        <p:spPr>
          <a:xfrm>
            <a:off x="588700" y="5554103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4356016" y="4273474"/>
            <a:ext cx="1630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Virtuální zem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451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Kam tento proud pokračuje, když opouští </a:t>
            </a:r>
            <a:r>
              <a:rPr lang="en-US" dirty="0" smtClean="0"/>
              <a:t>R1?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cs-CZ" dirty="0" smtClean="0"/>
              <a:t>Nemůže téci do vstupu </a:t>
            </a:r>
            <a:r>
              <a:rPr lang="en-US" dirty="0" smtClean="0"/>
              <a:t>V+.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dirty="0" smtClean="0"/>
          </a:p>
          <a:p>
            <a:pPr eaLnBrk="1" hangingPunct="1"/>
            <a:r>
              <a:rPr lang="cs-CZ" dirty="0" smtClean="0"/>
              <a:t>Proto proud z rezistoru </a:t>
            </a:r>
            <a:r>
              <a:rPr lang="en-US" dirty="0" smtClean="0"/>
              <a:t>R1 </a:t>
            </a:r>
            <a:r>
              <a:rPr lang="cs-CZ" dirty="0" smtClean="0"/>
              <a:t>musí pokračovat do kondenzátoru </a:t>
            </a:r>
            <a:r>
              <a:rPr lang="en-US" dirty="0" smtClean="0"/>
              <a:t>C.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24" name="Rovnoramenný trojúhelník 23"/>
          <p:cNvSpPr/>
          <p:nvPr/>
        </p:nvSpPr>
        <p:spPr>
          <a:xfrm rot="10800000" flipH="1">
            <a:off x="6307478" y="4040270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7" name="Rovnoramenný trojúhelník 26"/>
          <p:cNvSpPr/>
          <p:nvPr/>
        </p:nvSpPr>
        <p:spPr>
          <a:xfrm rot="10800000" flipH="1">
            <a:off x="4900253" y="513439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33" name="Přímá spojnice se šipkou 32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8" name="Přímá spojnice se šipkou 37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42" name="Přímá spojnice se šipkou 41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46" name="Obdélník 45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827584" y="604461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49" name="Přímá spojnice 48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7780440" y="5443377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4224629" y="4795844"/>
            <a:ext cx="995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3" name="Ovál 52"/>
          <p:cNvSpPr/>
          <p:nvPr/>
        </p:nvSpPr>
        <p:spPr>
          <a:xfrm>
            <a:off x="588700" y="5554103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ovéPole 46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56" name="TextovéPole 55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7886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dirty="0" smtClean="0"/>
              <a:t>Proud </a:t>
            </a:r>
            <a:r>
              <a:rPr lang="en-US" dirty="0" smtClean="0"/>
              <a:t>I</a:t>
            </a:r>
            <a:r>
              <a:rPr lang="en-US" baseline="-25000" dirty="0" smtClean="0"/>
              <a:t>C</a:t>
            </a:r>
            <a:r>
              <a:rPr lang="en-US" baseline="-25000" dirty="0" smtClean="0">
                <a:solidFill>
                  <a:srgbClr val="0000FF"/>
                </a:solidFill>
              </a:rPr>
              <a:t> </a:t>
            </a:r>
            <a:r>
              <a:rPr lang="cs-CZ" dirty="0" smtClean="0"/>
              <a:t>= </a:t>
            </a:r>
            <a:r>
              <a:rPr lang="en-US" dirty="0" smtClean="0"/>
              <a:t>1 mA </a:t>
            </a:r>
            <a:r>
              <a:rPr lang="cs-CZ" dirty="0" smtClean="0"/>
              <a:t>nabíjí kondenzátor </a:t>
            </a:r>
            <a:r>
              <a:rPr lang="en-US" dirty="0" smtClean="0"/>
              <a:t>C.</a:t>
            </a:r>
          </a:p>
          <a:p>
            <a:pPr eaLnBrk="1" hangingPunct="1"/>
            <a:r>
              <a:rPr lang="cs-CZ" dirty="0" smtClean="0"/>
              <a:t>Napětí </a:t>
            </a:r>
            <a:r>
              <a:rPr lang="en-US" dirty="0" smtClean="0"/>
              <a:t>V</a:t>
            </a:r>
            <a:r>
              <a:rPr lang="en-US" baseline="-25000" dirty="0" smtClean="0"/>
              <a:t>C</a:t>
            </a:r>
            <a:r>
              <a:rPr lang="en-US" dirty="0" smtClean="0"/>
              <a:t> </a:t>
            </a:r>
            <a:r>
              <a:rPr lang="cs-CZ" dirty="0" smtClean="0"/>
              <a:t>na kondenzátoru </a:t>
            </a:r>
            <a:r>
              <a:rPr lang="en-US" dirty="0" smtClean="0"/>
              <a:t>C </a:t>
            </a:r>
            <a:r>
              <a:rPr lang="cs-CZ" dirty="0" smtClean="0"/>
              <a:t>se zvětšuje</a:t>
            </a:r>
            <a:r>
              <a:rPr lang="en-US" dirty="0" smtClean="0"/>
              <a:t>.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Integrátor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smtClean="0"/>
              <a:t>Operační zesilovače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000" y="3717032"/>
            <a:ext cx="4583213" cy="2666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31" name="Rovnoramenný trojúhelník 30"/>
          <p:cNvSpPr/>
          <p:nvPr/>
        </p:nvSpPr>
        <p:spPr>
          <a:xfrm rot="10800000" flipH="1">
            <a:off x="6307478" y="4040270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TextovéPole 31"/>
          <p:cNvSpPr txBox="1"/>
          <p:nvPr/>
        </p:nvSpPr>
        <p:spPr>
          <a:xfrm>
            <a:off x="6052248" y="42434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33" name="Rovnoramenný trojúhelník 32"/>
          <p:cNvSpPr/>
          <p:nvPr/>
        </p:nvSpPr>
        <p:spPr>
          <a:xfrm rot="10800000" flipH="1">
            <a:off x="4900253" y="5134398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4327088" y="527233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I</a:t>
            </a:r>
            <a:r>
              <a:rPr lang="cs-CZ" sz="1600" baseline="-25000" dirty="0" smtClean="0">
                <a:solidFill>
                  <a:srgbClr val="0000FF"/>
                </a:solidFill>
              </a:rPr>
              <a:t>R1</a:t>
            </a:r>
            <a:r>
              <a:rPr lang="cs-CZ" sz="1600" dirty="0" smtClean="0">
                <a:solidFill>
                  <a:srgbClr val="0000FF"/>
                </a:solidFill>
              </a:rPr>
              <a:t> = 1 mA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37" name="Přímá spojnice se šipkou 36"/>
          <p:cNvCxnSpPr/>
          <p:nvPr/>
        </p:nvCxnSpPr>
        <p:spPr>
          <a:xfrm>
            <a:off x="6052248" y="3645024"/>
            <a:ext cx="18002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60522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852448" y="3501008"/>
            <a:ext cx="0" cy="576064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6124256" y="3272069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rgbClr val="0000FF"/>
                </a:solidFill>
              </a:rPr>
              <a:t>V</a:t>
            </a:r>
            <a:r>
              <a:rPr lang="cs-CZ" sz="1600" baseline="-25000" dirty="0" smtClean="0">
                <a:solidFill>
                  <a:srgbClr val="0000FF"/>
                </a:solidFill>
              </a:rPr>
              <a:t>C</a:t>
            </a:r>
            <a:r>
              <a:rPr lang="cs-CZ" sz="1600" dirty="0" smtClean="0">
                <a:solidFill>
                  <a:srgbClr val="0000FF"/>
                </a:solidFill>
              </a:rPr>
              <a:t> se zvětšuje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8532440" y="5198329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2" name="Přímá spojnice se šipkou 41"/>
          <p:cNvCxnSpPr/>
          <p:nvPr/>
        </p:nvCxnSpPr>
        <p:spPr>
          <a:xfrm>
            <a:off x="467544" y="5590107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11560" y="4797152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30363" y="4705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V2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3714321" y="5567957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cxnSp>
        <p:nvCxnSpPr>
          <p:cNvPr id="46" name="Přímá spojnice se šipkou 45"/>
          <p:cNvCxnSpPr/>
          <p:nvPr/>
        </p:nvCxnSpPr>
        <p:spPr>
          <a:xfrm>
            <a:off x="467544" y="3789040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V="1">
            <a:off x="611560" y="2996085"/>
            <a:ext cx="0" cy="1585910"/>
          </a:xfrm>
          <a:prstGeom prst="straightConnector1">
            <a:avLst/>
          </a:prstGeom>
          <a:ln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130363" y="2904819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V1</a:t>
            </a:r>
            <a:endParaRPr lang="cs-CZ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3714321" y="3766890"/>
            <a:ext cx="309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50" name="Obdélník 49"/>
          <p:cNvSpPr/>
          <p:nvPr/>
        </p:nvSpPr>
        <p:spPr>
          <a:xfrm>
            <a:off x="4224629" y="5010962"/>
            <a:ext cx="262773" cy="174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827584" y="6044617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11560" y="3356992"/>
            <a:ext cx="59199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7780440" y="5443377"/>
            <a:ext cx="883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V2 = ?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-18928" y="3187715"/>
            <a:ext cx="612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+1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224629" y="4795844"/>
            <a:ext cx="9954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V1 = 1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7" name="Ovál 56"/>
          <p:cNvSpPr/>
          <p:nvPr/>
        </p:nvSpPr>
        <p:spPr>
          <a:xfrm>
            <a:off x="588700" y="5554103"/>
            <a:ext cx="45719" cy="72008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35274" y="3619763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8" name="TextovéPole 57"/>
          <p:cNvSpPr txBox="1"/>
          <p:nvPr/>
        </p:nvSpPr>
        <p:spPr>
          <a:xfrm>
            <a:off x="52928" y="5420830"/>
            <a:ext cx="504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FF"/>
                </a:solidFill>
              </a:rPr>
              <a:t>0 V</a:t>
            </a: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6124256" y="551723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V+</a:t>
            </a:r>
            <a:endParaRPr lang="cs-CZ" sz="1400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6124256" y="489615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V-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3535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7190</TotalTime>
  <Words>1229</Words>
  <Application>Microsoft Office PowerPoint</Application>
  <PresentationFormat>Předvádění na obrazovce (4:3)</PresentationFormat>
  <Paragraphs>386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Anglicky v odborných předmětech "Support of teaching technical subjects in English“</vt:lpstr>
      <vt:lpstr>Definice</vt:lpstr>
      <vt:lpstr>Popis</vt:lpstr>
      <vt:lpstr>Popis</vt:lpstr>
      <vt:lpstr>Popis</vt:lpstr>
      <vt:lpstr>Funkce</vt:lpstr>
      <vt:lpstr>Funkce</vt:lpstr>
      <vt:lpstr>Funkce</vt:lpstr>
      <vt:lpstr>Funkce</vt:lpstr>
      <vt:lpstr>Funkce</vt:lpstr>
      <vt:lpstr>Funkce</vt:lpstr>
      <vt:lpstr>Funkce</vt:lpstr>
      <vt:lpstr>Funkce</vt:lpstr>
      <vt:lpstr>Funkce</vt:lpstr>
      <vt:lpstr>Funkce</vt:lpstr>
      <vt:lpstr>Závěr</vt:lpstr>
      <vt:lpstr>Úloha</vt:lpstr>
      <vt:lpstr>Řešení</vt:lpstr>
      <vt:lpstr>Odkazy</vt:lpstr>
    </vt:vector>
  </TitlesOfParts>
  <Company>SPS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JB</cp:lastModifiedBy>
  <cp:revision>325</cp:revision>
  <dcterms:created xsi:type="dcterms:W3CDTF">2011-08-12T09:23:29Z</dcterms:created>
  <dcterms:modified xsi:type="dcterms:W3CDTF">2015-02-05T20:00:11Z</dcterms:modified>
</cp:coreProperties>
</file>