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0" r:id="rId3"/>
    <p:sldId id="289" r:id="rId4"/>
    <p:sldId id="292" r:id="rId5"/>
    <p:sldId id="290" r:id="rId6"/>
    <p:sldId id="273" r:id="rId7"/>
    <p:sldId id="291" r:id="rId8"/>
    <p:sldId id="276" r:id="rId9"/>
    <p:sldId id="277" r:id="rId10"/>
    <p:sldId id="279" r:id="rId11"/>
    <p:sldId id="280" r:id="rId12"/>
    <p:sldId id="293" r:id="rId13"/>
    <p:sldId id="294" r:id="rId14"/>
    <p:sldId id="295" r:id="rId15"/>
    <p:sldId id="296" r:id="rId16"/>
    <p:sldId id="297" r:id="rId17"/>
    <p:sldId id="286" r:id="rId18"/>
    <p:sldId id="298" r:id="rId19"/>
    <p:sldId id="258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20" autoAdjust="0"/>
  </p:normalViewPr>
  <p:slideViewPr>
    <p:cSldViewPr>
      <p:cViewPr varScale="1">
        <p:scale>
          <a:sx n="116" d="100"/>
          <a:sy n="116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E0C44-E92D-455E-801C-5B4D42EC9B3B}" type="datetimeFigureOut">
              <a:rPr lang="cs-CZ"/>
              <a:pPr>
                <a:defRPr/>
              </a:pPr>
              <a:t>5.2.2015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2093FC-2938-41D2-8F01-DCBF2880F693}" type="datetimeFigureOut">
              <a:rPr lang="cs-CZ"/>
              <a:pPr>
                <a:defRPr/>
              </a:pPr>
              <a:t>5.2.2015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E87500-338F-4FF9-B240-58FD5543459C}" type="slidenum">
              <a:rPr lang="cs-CZ" smtClean="0"/>
              <a:pPr eaLnBrk="1" hangingPunct="1"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17</a:t>
            </a:fld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18</a:t>
            </a:fld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B60202-5841-4D57-A49B-70061A72C6A1}" type="slidenum">
              <a:rPr lang="cs-CZ" smtClean="0"/>
              <a:pPr eaLnBrk="1" hangingPunct="1"/>
              <a:t>19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 smtClean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Integrator</a:t>
            </a:r>
            <a:endParaRPr lang="cs-CZ"/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Operational Amplifiers</a:t>
            </a:r>
            <a:endParaRPr lang="cs-CZ"/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 smtClean="0"/>
              <a:t>Integrator</a:t>
            </a:r>
            <a:endParaRPr lang="cs-CZ" dirty="0" smtClean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dirty="0" err="1" smtClean="0"/>
              <a:t>Operational</a:t>
            </a:r>
            <a:r>
              <a:rPr lang="cs-CZ" dirty="0" smtClean="0"/>
              <a:t> </a:t>
            </a:r>
            <a:r>
              <a:rPr lang="cs-CZ" dirty="0" err="1" smtClean="0"/>
              <a:t>Amplifiers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 smtClean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Integrator</a:t>
            </a: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Operational Amplifiers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18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19.pn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5" Type="http://schemas.openxmlformats.org/officeDocument/2006/relationships/image" Target="../media/image20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5" Type="http://schemas.openxmlformats.org/officeDocument/2006/relationships/image" Target="../media/image21.pn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5" Type="http://schemas.openxmlformats.org/officeDocument/2006/relationships/image" Target="../media/image20.pn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5" Type="http://schemas.openxmlformats.org/officeDocument/2006/relationships/image" Target="../media/image20.png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5" Type="http://schemas.openxmlformats.org/officeDocument/2006/relationships/image" Target="../media/image20.png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5" Type="http://schemas.openxmlformats.org/officeDocument/2006/relationships/image" Target="../media/image20.png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5" Type="http://schemas.openxmlformats.org/officeDocument/2006/relationships/image" Target="../media/image20.png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terpconnect.umd.edu/~toh/ElectroSim/Integrator.html" TargetMode="External"/><Relationship Id="rId3" Type="http://schemas.openxmlformats.org/officeDocument/2006/relationships/notesSlide" Target="../notesSlides/notesSlide19.xml"/><Relationship Id="rId7" Type="http://schemas.openxmlformats.org/officeDocument/2006/relationships/hyperlink" Target="http://openlearn.open.ac.uk/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6" Type="http://schemas.openxmlformats.org/officeDocument/2006/relationships/hyperlink" Target="http://www.animations.physics.unsw.edu.au/jw/calculus.htm" TargetMode="External"/><Relationship Id="rId5" Type="http://schemas.openxmlformats.org/officeDocument/2006/relationships/hyperlink" Target="http://www.thefreedictionary.com/" TargetMode="External"/><Relationship Id="rId4" Type="http://schemas.openxmlformats.org/officeDocument/2006/relationships/hyperlink" Target="http://www.wikipedia.com/" TargetMode="Externa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12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16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17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6"/>
          <p:cNvSpPr txBox="1">
            <a:spLocks/>
          </p:cNvSpPr>
          <p:nvPr/>
        </p:nvSpPr>
        <p:spPr>
          <a:xfrm>
            <a:off x="1331641" y="260648"/>
            <a:ext cx="6480720" cy="1296143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  <a:reflection stA="63000" endPos="0" dir="5400000" sy="-100000" algn="bl" rotWithShape="0"/>
          </a:effectLst>
        </p:spPr>
        <p:txBody>
          <a:bodyPr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defRPr/>
            </a:pPr>
            <a:endParaRPr lang="cs-CZ" sz="2000" b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6624736" cy="10126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D296F"/>
                </a:solidFill>
                <a:effectLst/>
              </a:rPr>
              <a:t>Anglicky v odborných předmětech</a:t>
            </a:r>
            <a:r>
              <a:rPr lang="cs-CZ" sz="3200" dirty="0" smtClean="0">
                <a:solidFill>
                  <a:srgbClr val="0D296F"/>
                </a:solidFill>
              </a:rPr>
              <a:t/>
            </a:r>
            <a:br>
              <a:rPr lang="cs-CZ" sz="3200" dirty="0" smtClean="0">
                <a:solidFill>
                  <a:srgbClr val="0D296F"/>
                </a:solidFill>
              </a:rPr>
            </a:br>
            <a:r>
              <a:rPr lang="cs-CZ" sz="2200" dirty="0" smtClean="0">
                <a:solidFill>
                  <a:srgbClr val="0D296F"/>
                </a:solidFill>
              </a:rPr>
              <a:t>"Support </a:t>
            </a:r>
            <a:r>
              <a:rPr lang="cs-CZ" sz="2200" dirty="0" err="1" smtClean="0">
                <a:solidFill>
                  <a:srgbClr val="0D296F"/>
                </a:solidFill>
              </a:rPr>
              <a:t>of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teaching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technical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subjects</a:t>
            </a:r>
            <a:r>
              <a:rPr lang="cs-CZ" sz="2200" dirty="0" smtClean="0">
                <a:solidFill>
                  <a:srgbClr val="0D296F"/>
                </a:solidFill>
              </a:rPr>
              <a:t> in </a:t>
            </a:r>
            <a:r>
              <a:rPr lang="cs-CZ" sz="2200" dirty="0" err="1" smtClean="0">
                <a:solidFill>
                  <a:srgbClr val="0D296F"/>
                </a:solidFill>
              </a:rPr>
              <a:t>English</a:t>
            </a:r>
            <a:r>
              <a:rPr lang="cs-CZ" sz="2200" dirty="0" smtClean="0">
                <a:solidFill>
                  <a:srgbClr val="0D296F"/>
                </a:solidFill>
              </a:rPr>
              <a:t>“</a:t>
            </a:r>
            <a:endParaRPr lang="cs-CZ" sz="2200" dirty="0">
              <a:solidFill>
                <a:srgbClr val="0D296F"/>
              </a:solidFill>
            </a:endParaRPr>
          </a:p>
        </p:txBody>
      </p:sp>
      <p:sp>
        <p:nvSpPr>
          <p:cNvPr id="4100" name="Podnadpis 6"/>
          <p:cNvSpPr>
            <a:spLocks noGrp="1"/>
          </p:cNvSpPr>
          <p:nvPr>
            <p:ph type="subTitle" idx="1"/>
          </p:nvPr>
        </p:nvSpPr>
        <p:spPr>
          <a:xfrm>
            <a:off x="827088" y="3213100"/>
            <a:ext cx="7772400" cy="1944092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r>
              <a:rPr lang="cs-CZ" sz="1500" b="1" dirty="0" err="1" smtClean="0">
                <a:solidFill>
                  <a:srgbClr val="0D296F"/>
                </a:solidFill>
              </a:rPr>
              <a:t>Tutorial</a:t>
            </a:r>
            <a:r>
              <a:rPr lang="cs-CZ" sz="1500" b="1" dirty="0" smtClean="0">
                <a:solidFill>
                  <a:srgbClr val="0D296F"/>
                </a:solidFill>
              </a:rPr>
              <a:t>: </a:t>
            </a:r>
            <a:r>
              <a:rPr lang="cs-CZ" sz="1500" b="1" dirty="0" err="1" smtClean="0">
                <a:solidFill>
                  <a:srgbClr val="0D296F"/>
                </a:solidFill>
              </a:rPr>
              <a:t>Mechanic</a:t>
            </a:r>
            <a:r>
              <a:rPr lang="cs-CZ" sz="1500" b="1" dirty="0" smtClean="0">
                <a:solidFill>
                  <a:srgbClr val="0D296F"/>
                </a:solidFill>
              </a:rPr>
              <a:t> – </a:t>
            </a:r>
            <a:r>
              <a:rPr lang="cs-CZ" sz="1500" b="1" dirty="0" err="1" smtClean="0">
                <a:solidFill>
                  <a:srgbClr val="0D296F"/>
                </a:solidFill>
              </a:rPr>
              <a:t>electrician</a:t>
            </a:r>
            <a:endParaRPr lang="cs-CZ" sz="15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 smtClean="0">
                <a:solidFill>
                  <a:srgbClr val="0D296F"/>
                </a:solidFill>
              </a:rPr>
              <a:t>Topic</a:t>
            </a:r>
            <a:r>
              <a:rPr lang="cs-CZ" sz="1600" b="1" dirty="0" smtClean="0">
                <a:solidFill>
                  <a:srgbClr val="0D296F"/>
                </a:solidFill>
              </a:rPr>
              <a:t>:   </a:t>
            </a:r>
            <a:r>
              <a:rPr lang="cs-CZ" sz="1600" b="1" dirty="0" err="1" smtClean="0">
                <a:solidFill>
                  <a:srgbClr val="0D296F"/>
                </a:solidFill>
              </a:rPr>
              <a:t>Electronics</a:t>
            </a:r>
            <a:r>
              <a:rPr lang="cs-CZ" sz="1600" b="1" dirty="0" smtClean="0">
                <a:solidFill>
                  <a:srgbClr val="0D296F"/>
                </a:solidFill>
              </a:rPr>
              <a:t> 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rgbClr val="0D296F"/>
                </a:solidFill>
              </a:rPr>
              <a:t>            II. </a:t>
            </a:r>
            <a:r>
              <a:rPr lang="cs-CZ" sz="1600" b="1" dirty="0" err="1" smtClean="0">
                <a:solidFill>
                  <a:srgbClr val="0D296F"/>
                </a:solidFill>
              </a:rPr>
              <a:t>class</a:t>
            </a: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>
                <a:solidFill>
                  <a:srgbClr val="0D296F"/>
                </a:solidFill>
              </a:rPr>
              <a:t> </a:t>
            </a:r>
            <a:r>
              <a:rPr lang="cs-CZ" sz="1600" b="1" dirty="0" smtClean="0">
                <a:solidFill>
                  <a:srgbClr val="0D296F"/>
                </a:solidFill>
              </a:rPr>
              <a:t>           </a:t>
            </a:r>
            <a:r>
              <a:rPr lang="cs-CZ" sz="1600" b="1" dirty="0" err="1" smtClean="0">
                <a:solidFill>
                  <a:srgbClr val="0D296F"/>
                </a:solidFill>
              </a:rPr>
              <a:t>Operational</a:t>
            </a:r>
            <a:r>
              <a:rPr lang="cs-CZ" sz="1600" b="1" dirty="0" smtClean="0">
                <a:solidFill>
                  <a:srgbClr val="0D296F"/>
                </a:solidFill>
              </a:rPr>
              <a:t> </a:t>
            </a:r>
            <a:r>
              <a:rPr lang="cs-CZ" sz="1600" b="1" dirty="0" err="1">
                <a:solidFill>
                  <a:srgbClr val="0D296F"/>
                </a:solidFill>
              </a:rPr>
              <a:t>Amplifiers</a:t>
            </a:r>
            <a:r>
              <a:rPr lang="cs-CZ" sz="1600" b="1" dirty="0">
                <a:solidFill>
                  <a:srgbClr val="0D296F"/>
                </a:solidFill>
              </a:rPr>
              <a:t>: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>
                <a:solidFill>
                  <a:srgbClr val="0D296F"/>
                </a:solidFill>
              </a:rPr>
              <a:t> </a:t>
            </a:r>
            <a:r>
              <a:rPr lang="cs-CZ" sz="1600" b="1" dirty="0" smtClean="0">
                <a:solidFill>
                  <a:srgbClr val="0D296F"/>
                </a:solidFill>
              </a:rPr>
              <a:t>           </a:t>
            </a:r>
            <a:r>
              <a:rPr lang="cs-CZ" sz="1600" b="1" dirty="0" err="1" smtClean="0">
                <a:solidFill>
                  <a:srgbClr val="0D296F"/>
                </a:solidFill>
              </a:rPr>
              <a:t>Integrator</a:t>
            </a: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rgbClr val="0D296F"/>
                </a:solidFill>
              </a:rPr>
              <a:t>	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 smtClean="0">
                <a:solidFill>
                  <a:srgbClr val="0D296F"/>
                </a:solidFill>
              </a:rPr>
              <a:t>Prepared</a:t>
            </a:r>
            <a:r>
              <a:rPr lang="cs-CZ" sz="1600" b="1" dirty="0" smtClean="0">
                <a:solidFill>
                  <a:srgbClr val="0D296F"/>
                </a:solidFill>
              </a:rPr>
              <a:t> by: Ing. Jaroslav </a:t>
            </a:r>
            <a:r>
              <a:rPr lang="cs-CZ" sz="1600" b="1" dirty="0" smtClean="0">
                <a:solidFill>
                  <a:srgbClr val="0D296F"/>
                </a:solidFill>
              </a:rPr>
              <a:t>Bernkopf</a:t>
            </a:r>
          </a:p>
          <a:p>
            <a:pPr marR="0" algn="l" eaLnBrk="1" hangingPunct="1">
              <a:lnSpc>
                <a:spcPct val="80000"/>
              </a:lnSpc>
            </a:pPr>
            <a:endParaRPr lang="cs-CZ" sz="1600" b="1" dirty="0">
              <a:solidFill>
                <a:srgbClr val="0D296F"/>
              </a:solidFill>
            </a:endParaRPr>
          </a:p>
          <a:p>
            <a:pPr marR="0" eaLnBrk="1" hangingPunct="1">
              <a:lnSpc>
                <a:spcPct val="80000"/>
              </a:lnSpc>
            </a:pPr>
            <a:r>
              <a:rPr lang="cs-CZ" sz="1600" b="1">
                <a:solidFill>
                  <a:srgbClr val="0D296F"/>
                </a:solidFill>
              </a:rPr>
              <a:t>AVOP-ELEKTRO-Ber-006</a:t>
            </a:r>
            <a:endParaRPr lang="cs-CZ" sz="1600" b="1" dirty="0" smtClean="0">
              <a:solidFill>
                <a:srgbClr val="0D296F"/>
              </a:solidFill>
            </a:endParaRPr>
          </a:p>
        </p:txBody>
      </p:sp>
      <p:pic>
        <p:nvPicPr>
          <p:cNvPr id="4101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9425"/>
            <a:ext cx="58356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Obdélník 5"/>
          <p:cNvSpPr>
            <a:spLocks noChangeArrowheads="1"/>
          </p:cNvSpPr>
          <p:nvPr/>
        </p:nvSpPr>
        <p:spPr bwMode="auto">
          <a:xfrm>
            <a:off x="395288" y="5876925"/>
            <a:ext cx="7848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00" b="1">
                <a:solidFill>
                  <a:schemeClr val="bg1"/>
                </a:solidFill>
                <a:latin typeface="Lucida Sans Unicode" pitchFamily="34" charset="0"/>
              </a:rPr>
              <a:t>Projekt Anglicky v odborných předmětech, CZ.1.07/1.3.09/04.0002</a:t>
            </a:r>
          </a:p>
          <a:p>
            <a:pPr algn="ctr">
              <a:lnSpc>
                <a:spcPct val="150000"/>
              </a:lnSpc>
            </a:pPr>
            <a:r>
              <a:rPr lang="cs-CZ" sz="1400" b="1">
                <a:solidFill>
                  <a:schemeClr val="bg1"/>
                </a:solidFill>
                <a:latin typeface="Lucida Sans Unicode" pitchFamily="34" charset="0"/>
              </a:rPr>
              <a:t>je spolufinancován Evropským sociálním fondem a státním rozpočtem České republiky.</a:t>
            </a:r>
          </a:p>
        </p:txBody>
      </p:sp>
      <p:pic>
        <p:nvPicPr>
          <p:cNvPr id="7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251520" y="5229200"/>
            <a:ext cx="5080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468000" y="900000"/>
            <a:ext cx="828198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What is the polarity of the voltage drop across the capacitor C?</a:t>
            </a:r>
          </a:p>
          <a:p>
            <a:pPr eaLnBrk="1" hangingPunct="1"/>
            <a:r>
              <a:rPr lang="en-US" b="0" dirty="0" smtClean="0"/>
              <a:t>The positive current is being „pumped“ by the voltage V1 = +1 V from the left side of the picture towards the right side.</a:t>
            </a:r>
          </a:p>
          <a:p>
            <a:pPr eaLnBrk="1" hangingPunct="1"/>
            <a:r>
              <a:rPr lang="en-US" dirty="0" smtClean="0"/>
              <a:t>This is why the left ends of the components are more positive than their right ends.</a:t>
            </a:r>
          </a:p>
          <a:p>
            <a:pPr eaLnBrk="1" hangingPunct="1"/>
            <a:r>
              <a:rPr lang="en-US" dirty="0" smtClean="0"/>
              <a:t>We can draw positive polarity markings to the left ends, negative polarity markings to the right ends of the components.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Integrator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Function</a:t>
            </a:r>
            <a:endParaRPr lang="cs-CZ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00" y="3717032"/>
            <a:ext cx="4583213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3" name="Rovnoramenný trojúhelník 22"/>
          <p:cNvSpPr/>
          <p:nvPr/>
        </p:nvSpPr>
        <p:spPr>
          <a:xfrm rot="10800000" flipH="1">
            <a:off x="6307478" y="4040270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6052248" y="424344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I</a:t>
            </a:r>
            <a:r>
              <a:rPr lang="cs-CZ" sz="1600" baseline="-25000" dirty="0" smtClean="0">
                <a:solidFill>
                  <a:srgbClr val="0000FF"/>
                </a:solidFill>
              </a:rPr>
              <a:t>C</a:t>
            </a:r>
            <a:r>
              <a:rPr lang="cs-CZ" sz="1600" dirty="0" smtClean="0">
                <a:solidFill>
                  <a:srgbClr val="0000FF"/>
                </a:solidFill>
              </a:rPr>
              <a:t> = 1 mA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25" name="Rovnoramenný trojúhelník 24"/>
          <p:cNvSpPr/>
          <p:nvPr/>
        </p:nvSpPr>
        <p:spPr>
          <a:xfrm rot="10800000" flipH="1">
            <a:off x="4900253" y="5134398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4327088" y="527233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I</a:t>
            </a:r>
            <a:r>
              <a:rPr lang="cs-CZ" sz="1600" baseline="-25000" dirty="0" smtClean="0">
                <a:solidFill>
                  <a:srgbClr val="0000FF"/>
                </a:solidFill>
              </a:rPr>
              <a:t>R1</a:t>
            </a:r>
            <a:r>
              <a:rPr lang="cs-CZ" sz="1600" dirty="0" smtClean="0">
                <a:solidFill>
                  <a:srgbClr val="0000FF"/>
                </a:solidFill>
              </a:rPr>
              <a:t> = 1 mA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29" name="Přímá spojnice se šipkou 28"/>
          <p:cNvCxnSpPr/>
          <p:nvPr/>
        </p:nvCxnSpPr>
        <p:spPr>
          <a:xfrm>
            <a:off x="6052248" y="3645024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052248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7852448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8532440" y="5198329"/>
            <a:ext cx="262773" cy="1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467544" y="5590107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V="1">
            <a:off x="611560" y="4797152"/>
            <a:ext cx="0" cy="1585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130363" y="470588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V2</a:t>
            </a:r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3714321" y="5567957"/>
            <a:ext cx="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467544" y="3789040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V="1">
            <a:off x="611560" y="2996085"/>
            <a:ext cx="0" cy="1585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130363" y="290481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3714321" y="3766890"/>
            <a:ext cx="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42" name="Obdélník 41"/>
          <p:cNvSpPr/>
          <p:nvPr/>
        </p:nvSpPr>
        <p:spPr>
          <a:xfrm>
            <a:off x="4224629" y="5010962"/>
            <a:ext cx="262773" cy="1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/>
          <p:cNvSpPr txBox="1"/>
          <p:nvPr/>
        </p:nvSpPr>
        <p:spPr>
          <a:xfrm>
            <a:off x="827584" y="604461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V2 = ?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45" name="Přímá spojnice 44"/>
          <p:cNvCxnSpPr/>
          <p:nvPr/>
        </p:nvCxnSpPr>
        <p:spPr>
          <a:xfrm>
            <a:off x="611560" y="3356992"/>
            <a:ext cx="59199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-18928" y="3187715"/>
            <a:ext cx="612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+1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5116882" y="4893438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+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6556619" y="3815577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+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6866083" y="3815577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-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5742784" y="4893438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-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224629" y="4795844"/>
            <a:ext cx="995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V1 = 1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7780440" y="5443377"/>
            <a:ext cx="883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V2 = ?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53" name="Ovál 52"/>
          <p:cNvSpPr/>
          <p:nvPr/>
        </p:nvSpPr>
        <p:spPr>
          <a:xfrm>
            <a:off x="588700" y="5554103"/>
            <a:ext cx="45719" cy="720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/>
          <p:cNvSpPr txBox="1"/>
          <p:nvPr/>
        </p:nvSpPr>
        <p:spPr>
          <a:xfrm>
            <a:off x="6124256" y="3272069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0000FF"/>
                </a:solidFill>
              </a:rPr>
              <a:t>V</a:t>
            </a:r>
            <a:r>
              <a:rPr lang="cs-CZ" sz="1600" baseline="-25000" dirty="0" smtClean="0">
                <a:solidFill>
                  <a:srgbClr val="0000FF"/>
                </a:solidFill>
              </a:rPr>
              <a:t>C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is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increasing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35274" y="3619763"/>
            <a:ext cx="50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0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52928" y="5420830"/>
            <a:ext cx="50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0 V</a:t>
            </a:r>
            <a:endParaRPr lang="cs-CZ" sz="1600" dirty="0">
              <a:solidFill>
                <a:srgbClr val="0000FF"/>
              </a:solidFill>
            </a:endParaRPr>
          </a:p>
        </p:txBody>
      </p:sp>
      <p:pic>
        <p:nvPicPr>
          <p:cNvPr id="56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179512" y="6093296"/>
            <a:ext cx="508000" cy="508000"/>
          </a:xfrm>
          <a:prstGeom prst="rect">
            <a:avLst/>
          </a:prstGeom>
        </p:spPr>
      </p:pic>
      <p:sp>
        <p:nvSpPr>
          <p:cNvPr id="57" name="TextovéPole 43"/>
          <p:cNvSpPr txBox="1"/>
          <p:nvPr/>
        </p:nvSpPr>
        <p:spPr>
          <a:xfrm>
            <a:off x="615617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V+</a:t>
            </a:r>
            <a:endParaRPr lang="cs-CZ" sz="1400" dirty="0"/>
          </a:p>
        </p:txBody>
      </p:sp>
      <p:sp>
        <p:nvSpPr>
          <p:cNvPr id="58" name="TextovéPole 44"/>
          <p:cNvSpPr txBox="1"/>
          <p:nvPr/>
        </p:nvSpPr>
        <p:spPr>
          <a:xfrm>
            <a:off x="6156176" y="489615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V-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4895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42530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Now, what is the output voltage V2?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positive left end of the capacitor C is „virtually“ grounded.</a:t>
            </a:r>
          </a:p>
          <a:p>
            <a:pPr eaLnBrk="1" hangingPunct="1"/>
            <a:r>
              <a:rPr lang="en-US" dirty="0" smtClean="0"/>
              <a:t>Then the right end, which is more negative, must be „under ground“.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output voltage V2 is falling and becomes more and more negative.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Integrator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Function</a:t>
            </a:r>
            <a:endParaRPr lang="cs-CZ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00" y="3717032"/>
            <a:ext cx="4583213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0" name="Rovnoramenný trojúhelník 19"/>
          <p:cNvSpPr/>
          <p:nvPr/>
        </p:nvSpPr>
        <p:spPr>
          <a:xfrm rot="10800000" flipH="1">
            <a:off x="6307478" y="4040270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6052248" y="424344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I</a:t>
            </a:r>
            <a:r>
              <a:rPr lang="cs-CZ" sz="1600" baseline="-25000" dirty="0" smtClean="0">
                <a:solidFill>
                  <a:srgbClr val="0000FF"/>
                </a:solidFill>
              </a:rPr>
              <a:t>C</a:t>
            </a:r>
            <a:r>
              <a:rPr lang="cs-CZ" sz="1600" dirty="0" smtClean="0">
                <a:solidFill>
                  <a:srgbClr val="0000FF"/>
                </a:solidFill>
              </a:rPr>
              <a:t> = 1 mA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22" name="Rovnoramenný trojúhelník 21"/>
          <p:cNvSpPr/>
          <p:nvPr/>
        </p:nvSpPr>
        <p:spPr>
          <a:xfrm rot="10800000" flipH="1">
            <a:off x="4900253" y="5134398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4327088" y="527233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I</a:t>
            </a:r>
            <a:r>
              <a:rPr lang="cs-CZ" sz="1600" baseline="-25000" dirty="0" smtClean="0">
                <a:solidFill>
                  <a:srgbClr val="0000FF"/>
                </a:solidFill>
              </a:rPr>
              <a:t>R1</a:t>
            </a:r>
            <a:r>
              <a:rPr lang="cs-CZ" sz="1600" dirty="0" smtClean="0">
                <a:solidFill>
                  <a:srgbClr val="0000FF"/>
                </a:solidFill>
              </a:rPr>
              <a:t> = 1 mA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6052248" y="3645024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6052248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7852448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8532440" y="5198329"/>
            <a:ext cx="262773" cy="1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467544" y="5590107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611560" y="4797152"/>
            <a:ext cx="0" cy="1585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130363" y="470588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V2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714321" y="5567957"/>
            <a:ext cx="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cxnSp>
        <p:nvCxnSpPr>
          <p:cNvPr id="35" name="Přímá spojnice se šipkou 34"/>
          <p:cNvCxnSpPr/>
          <p:nvPr/>
        </p:nvCxnSpPr>
        <p:spPr>
          <a:xfrm>
            <a:off x="467544" y="3789040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611560" y="2996085"/>
            <a:ext cx="0" cy="1585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130363" y="290481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3714321" y="3766890"/>
            <a:ext cx="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9" name="Obdélník 38"/>
          <p:cNvSpPr/>
          <p:nvPr/>
        </p:nvSpPr>
        <p:spPr>
          <a:xfrm>
            <a:off x="4224629" y="5010962"/>
            <a:ext cx="262773" cy="1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1" name="Přímá spojnice 40"/>
          <p:cNvCxnSpPr/>
          <p:nvPr/>
        </p:nvCxnSpPr>
        <p:spPr>
          <a:xfrm>
            <a:off x="611560" y="3356992"/>
            <a:ext cx="59199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-18928" y="3187715"/>
            <a:ext cx="612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+1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5116882" y="4893438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+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6556619" y="3815577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+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6866083" y="3815577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-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5742784" y="4893438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-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4224629" y="4795844"/>
            <a:ext cx="995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V1 = 1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7348392" y="5443377"/>
            <a:ext cx="168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V2 </a:t>
            </a:r>
            <a:r>
              <a:rPr lang="cs-CZ" sz="1600" dirty="0" err="1" smtClean="0">
                <a:solidFill>
                  <a:srgbClr val="0000FF"/>
                </a:solidFill>
              </a:rPr>
              <a:t>is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falling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356016" y="4273474"/>
            <a:ext cx="163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rgbClr val="0000FF"/>
                </a:solidFill>
              </a:rPr>
              <a:t>Virtual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ground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50" name="Přímá spojnice se šipkou 49"/>
          <p:cNvCxnSpPr/>
          <p:nvPr/>
        </p:nvCxnSpPr>
        <p:spPr>
          <a:xfrm>
            <a:off x="5698680" y="4705522"/>
            <a:ext cx="288032" cy="34466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611188" y="5597174"/>
            <a:ext cx="592362" cy="340115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6124256" y="3272069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0000FF"/>
                </a:solidFill>
              </a:rPr>
              <a:t>V</a:t>
            </a:r>
            <a:r>
              <a:rPr lang="cs-CZ" sz="1600" baseline="-25000" dirty="0" smtClean="0">
                <a:solidFill>
                  <a:srgbClr val="0000FF"/>
                </a:solidFill>
              </a:rPr>
              <a:t>C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is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increasing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35274" y="3619763"/>
            <a:ext cx="50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0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52928" y="5420830"/>
            <a:ext cx="50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0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634419" y="6038114"/>
            <a:ext cx="168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V2 </a:t>
            </a:r>
            <a:r>
              <a:rPr lang="cs-CZ" sz="1600" dirty="0" err="1" smtClean="0">
                <a:solidFill>
                  <a:srgbClr val="0000FF"/>
                </a:solidFill>
              </a:rPr>
              <a:t>is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falling</a:t>
            </a:r>
            <a:endParaRPr lang="cs-CZ" sz="1600" dirty="0">
              <a:solidFill>
                <a:srgbClr val="0000FF"/>
              </a:solidFill>
            </a:endParaRPr>
          </a:p>
        </p:txBody>
      </p:sp>
      <p:pic>
        <p:nvPicPr>
          <p:cNvPr id="55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179512" y="6021288"/>
            <a:ext cx="508000" cy="508000"/>
          </a:xfrm>
          <a:prstGeom prst="rect">
            <a:avLst/>
          </a:prstGeom>
        </p:spPr>
      </p:pic>
      <p:sp>
        <p:nvSpPr>
          <p:cNvPr id="56" name="TextovéPole 43"/>
          <p:cNvSpPr txBox="1"/>
          <p:nvPr/>
        </p:nvSpPr>
        <p:spPr>
          <a:xfrm>
            <a:off x="615617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V+</a:t>
            </a:r>
            <a:endParaRPr lang="cs-CZ" sz="1400" dirty="0"/>
          </a:p>
        </p:txBody>
      </p:sp>
      <p:sp>
        <p:nvSpPr>
          <p:cNvPr id="57" name="TextovéPole 44"/>
          <p:cNvSpPr txBox="1"/>
          <p:nvPr/>
        </p:nvSpPr>
        <p:spPr>
          <a:xfrm>
            <a:off x="6156176" y="489615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V-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68959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00" y="3717032"/>
            <a:ext cx="4583213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42530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Let‘s change the voltage V1 to 0.0 V.</a:t>
            </a:r>
          </a:p>
          <a:p>
            <a:pPr eaLnBrk="1" hangingPunct="1"/>
            <a:r>
              <a:rPr lang="en-US" dirty="0" smtClean="0"/>
              <a:t>No current is flowing through R1. </a:t>
            </a:r>
          </a:p>
          <a:p>
            <a:pPr eaLnBrk="1" hangingPunct="1"/>
            <a:r>
              <a:rPr lang="en-US" dirty="0" smtClean="0"/>
              <a:t>No current is flowing into the capacitor C.</a:t>
            </a:r>
          </a:p>
          <a:p>
            <a:pPr eaLnBrk="1" hangingPunct="1"/>
            <a:r>
              <a:rPr lang="en-US" dirty="0" smtClean="0"/>
              <a:t>The capacitor C is neither charging nor discharging. Its voltage doesn‘t change. </a:t>
            </a:r>
          </a:p>
          <a:p>
            <a:pPr eaLnBrk="1" hangingPunct="1"/>
            <a:r>
              <a:rPr lang="en-US" dirty="0" smtClean="0"/>
              <a:t>The voltage V2 remains steady.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Integrator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Function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052248" y="424344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I</a:t>
            </a:r>
            <a:r>
              <a:rPr lang="cs-CZ" sz="1600" baseline="-25000" dirty="0" smtClean="0">
                <a:solidFill>
                  <a:srgbClr val="0000FF"/>
                </a:solidFill>
              </a:rPr>
              <a:t>C</a:t>
            </a:r>
            <a:r>
              <a:rPr lang="cs-CZ" sz="1600" dirty="0" smtClean="0">
                <a:solidFill>
                  <a:srgbClr val="0000FF"/>
                </a:solidFill>
              </a:rPr>
              <a:t> = 0.0 mA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327088" y="527233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I</a:t>
            </a:r>
            <a:r>
              <a:rPr lang="cs-CZ" sz="1600" baseline="-25000" dirty="0" smtClean="0">
                <a:solidFill>
                  <a:srgbClr val="0000FF"/>
                </a:solidFill>
              </a:rPr>
              <a:t>R1</a:t>
            </a:r>
            <a:r>
              <a:rPr lang="cs-CZ" sz="1600" dirty="0" smtClean="0">
                <a:solidFill>
                  <a:srgbClr val="0000FF"/>
                </a:solidFill>
              </a:rPr>
              <a:t> = 0.0 mA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6052248" y="3645024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6052248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7852448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5868144" y="3274151"/>
            <a:ext cx="2167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0000FF"/>
                </a:solidFill>
              </a:rPr>
              <a:t>V</a:t>
            </a:r>
            <a:r>
              <a:rPr lang="cs-CZ" sz="1600" baseline="-25000" dirty="0" smtClean="0">
                <a:solidFill>
                  <a:srgbClr val="0000FF"/>
                </a:solidFill>
              </a:rPr>
              <a:t>C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doesn‘t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change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8532440" y="5198329"/>
            <a:ext cx="262773" cy="1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467544" y="5590107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611560" y="4797152"/>
            <a:ext cx="0" cy="1585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130363" y="470588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V2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714321" y="5567957"/>
            <a:ext cx="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cxnSp>
        <p:nvCxnSpPr>
          <p:cNvPr id="35" name="Přímá spojnice se šipkou 34"/>
          <p:cNvCxnSpPr/>
          <p:nvPr/>
        </p:nvCxnSpPr>
        <p:spPr>
          <a:xfrm>
            <a:off x="467544" y="3789040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611560" y="2996085"/>
            <a:ext cx="0" cy="1585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130363" y="290481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3714321" y="3766890"/>
            <a:ext cx="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9" name="Obdélník 38"/>
          <p:cNvSpPr/>
          <p:nvPr/>
        </p:nvSpPr>
        <p:spPr>
          <a:xfrm>
            <a:off x="4224629" y="5010962"/>
            <a:ext cx="262773" cy="1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1" name="Přímá spojnice 40"/>
          <p:cNvCxnSpPr/>
          <p:nvPr/>
        </p:nvCxnSpPr>
        <p:spPr>
          <a:xfrm>
            <a:off x="611560" y="3356992"/>
            <a:ext cx="59199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-18928" y="3187715"/>
            <a:ext cx="612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+1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6556619" y="3815577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+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6866083" y="3815577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-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7780440" y="5443377"/>
            <a:ext cx="1256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V2 </a:t>
            </a:r>
            <a:r>
              <a:rPr lang="cs-CZ" sz="1600" dirty="0" err="1" smtClean="0">
                <a:solidFill>
                  <a:srgbClr val="0000FF"/>
                </a:solidFill>
              </a:rPr>
              <a:t>remains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steady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51" name="Přímá spojnice 50"/>
          <p:cNvCxnSpPr/>
          <p:nvPr/>
        </p:nvCxnSpPr>
        <p:spPr>
          <a:xfrm>
            <a:off x="611188" y="5597174"/>
            <a:ext cx="592362" cy="340115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1203550" y="3336467"/>
            <a:ext cx="0" cy="452573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>
            <a:off x="1203550" y="3789040"/>
            <a:ext cx="59199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4224629" y="4795844"/>
            <a:ext cx="1139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V1 = 0.0 V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54" name="Přímá spojnice 53"/>
          <p:cNvCxnSpPr/>
          <p:nvPr/>
        </p:nvCxnSpPr>
        <p:spPr>
          <a:xfrm>
            <a:off x="1203550" y="5937289"/>
            <a:ext cx="59199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35274" y="3619763"/>
            <a:ext cx="50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0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52928" y="5420830"/>
            <a:ext cx="50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0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915594" y="5937479"/>
            <a:ext cx="1928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V2 </a:t>
            </a:r>
            <a:r>
              <a:rPr lang="cs-CZ" sz="1600" dirty="0" err="1" smtClean="0">
                <a:solidFill>
                  <a:srgbClr val="0000FF"/>
                </a:solidFill>
              </a:rPr>
              <a:t>remains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steady</a:t>
            </a:r>
            <a:endParaRPr lang="cs-CZ" sz="1600" dirty="0">
              <a:solidFill>
                <a:srgbClr val="0000FF"/>
              </a:solidFill>
            </a:endParaRPr>
          </a:p>
        </p:txBody>
      </p:sp>
      <p:pic>
        <p:nvPicPr>
          <p:cNvPr id="49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179512" y="6165304"/>
            <a:ext cx="508000" cy="508000"/>
          </a:xfrm>
          <a:prstGeom prst="rect">
            <a:avLst/>
          </a:prstGeom>
        </p:spPr>
      </p:pic>
      <p:sp>
        <p:nvSpPr>
          <p:cNvPr id="50" name="TextovéPole 43"/>
          <p:cNvSpPr txBox="1"/>
          <p:nvPr/>
        </p:nvSpPr>
        <p:spPr>
          <a:xfrm>
            <a:off x="615617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V+</a:t>
            </a:r>
            <a:endParaRPr lang="cs-CZ" sz="1400" dirty="0"/>
          </a:p>
        </p:txBody>
      </p:sp>
      <p:sp>
        <p:nvSpPr>
          <p:cNvPr id="55" name="TextovéPole 44"/>
          <p:cNvSpPr txBox="1"/>
          <p:nvPr/>
        </p:nvSpPr>
        <p:spPr>
          <a:xfrm>
            <a:off x="6156176" y="489615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V-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1001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00" y="3717032"/>
            <a:ext cx="4583213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42530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Let‘s change the voltage V1 to -1 V.</a:t>
            </a:r>
          </a:p>
          <a:p>
            <a:pPr eaLnBrk="1" hangingPunct="1"/>
            <a:r>
              <a:rPr lang="en-US" dirty="0" smtClean="0"/>
              <a:t>The current through R1 is flowing in the opposite direction now. </a:t>
            </a:r>
          </a:p>
          <a:p>
            <a:pPr eaLnBrk="1" hangingPunct="1"/>
            <a:r>
              <a:rPr lang="en-US" dirty="0" smtClean="0"/>
              <a:t>The capacitor C is discharging. Its voltage is decreasing. But it still keeps its polarity: positive on the left and negative on the right.</a:t>
            </a:r>
          </a:p>
          <a:p>
            <a:pPr eaLnBrk="1" hangingPunct="1"/>
            <a:r>
              <a:rPr lang="en-US" dirty="0" smtClean="0"/>
              <a:t>The voltage V2 is rising towards the zero level.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Integrator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Function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052248" y="424344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I</a:t>
            </a:r>
            <a:r>
              <a:rPr lang="cs-CZ" sz="1600" baseline="-25000" dirty="0" smtClean="0">
                <a:solidFill>
                  <a:srgbClr val="0000FF"/>
                </a:solidFill>
              </a:rPr>
              <a:t>C</a:t>
            </a:r>
            <a:r>
              <a:rPr lang="cs-CZ" sz="1600" dirty="0" smtClean="0">
                <a:solidFill>
                  <a:srgbClr val="0000FF"/>
                </a:solidFill>
              </a:rPr>
              <a:t> = -1 mA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327088" y="527233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I</a:t>
            </a:r>
            <a:r>
              <a:rPr lang="cs-CZ" sz="1600" baseline="-25000" dirty="0" smtClean="0">
                <a:solidFill>
                  <a:srgbClr val="0000FF"/>
                </a:solidFill>
              </a:rPr>
              <a:t>R1</a:t>
            </a:r>
            <a:r>
              <a:rPr lang="cs-CZ" sz="1600" dirty="0" smtClean="0">
                <a:solidFill>
                  <a:srgbClr val="0000FF"/>
                </a:solidFill>
              </a:rPr>
              <a:t> = -1 mA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6052248" y="3645024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6052248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7852448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8532440" y="5198329"/>
            <a:ext cx="262773" cy="1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467544" y="5590107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611560" y="4797152"/>
            <a:ext cx="0" cy="1585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130363" y="470588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V2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714321" y="5567957"/>
            <a:ext cx="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cxnSp>
        <p:nvCxnSpPr>
          <p:cNvPr id="35" name="Přímá spojnice se šipkou 34"/>
          <p:cNvCxnSpPr/>
          <p:nvPr/>
        </p:nvCxnSpPr>
        <p:spPr>
          <a:xfrm>
            <a:off x="467544" y="3789040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611560" y="2996085"/>
            <a:ext cx="0" cy="1585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130363" y="290481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3714321" y="3766890"/>
            <a:ext cx="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9" name="Obdélník 38"/>
          <p:cNvSpPr/>
          <p:nvPr/>
        </p:nvSpPr>
        <p:spPr>
          <a:xfrm>
            <a:off x="4224629" y="5010962"/>
            <a:ext cx="262773" cy="1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1" name="Přímá spojnice 40"/>
          <p:cNvCxnSpPr/>
          <p:nvPr/>
        </p:nvCxnSpPr>
        <p:spPr>
          <a:xfrm>
            <a:off x="611560" y="3356992"/>
            <a:ext cx="59199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-18928" y="3187715"/>
            <a:ext cx="612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+1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6556619" y="3815577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+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6866083" y="3815577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-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7780440" y="5443377"/>
            <a:ext cx="1256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V2 </a:t>
            </a:r>
            <a:r>
              <a:rPr lang="cs-CZ" sz="1600" dirty="0" err="1" smtClean="0">
                <a:solidFill>
                  <a:srgbClr val="0000FF"/>
                </a:solidFill>
              </a:rPr>
              <a:t>is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rising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51" name="Přímá spojnice 50"/>
          <p:cNvCxnSpPr/>
          <p:nvPr/>
        </p:nvCxnSpPr>
        <p:spPr>
          <a:xfrm>
            <a:off x="611188" y="5597174"/>
            <a:ext cx="592362" cy="340115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1203550" y="3336467"/>
            <a:ext cx="0" cy="452573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>
            <a:off x="1203550" y="3789040"/>
            <a:ext cx="59199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4224629" y="4795844"/>
            <a:ext cx="1139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V1 = -1 V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54" name="Přímá spojnice 53"/>
          <p:cNvCxnSpPr/>
          <p:nvPr/>
        </p:nvCxnSpPr>
        <p:spPr>
          <a:xfrm>
            <a:off x="1203550" y="5937289"/>
            <a:ext cx="59199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vnoramenný trojúhelník 39"/>
          <p:cNvSpPr/>
          <p:nvPr/>
        </p:nvSpPr>
        <p:spPr>
          <a:xfrm flipH="1">
            <a:off x="4900253" y="5134397"/>
            <a:ext cx="129600" cy="72000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Rovnoramenný trojúhelník 42"/>
          <p:cNvSpPr/>
          <p:nvPr/>
        </p:nvSpPr>
        <p:spPr>
          <a:xfrm flipH="1">
            <a:off x="6307440" y="4064222"/>
            <a:ext cx="129600" cy="72000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ovéPole 45"/>
          <p:cNvSpPr txBox="1"/>
          <p:nvPr/>
        </p:nvSpPr>
        <p:spPr>
          <a:xfrm>
            <a:off x="6124256" y="327206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0000FF"/>
                </a:solidFill>
              </a:rPr>
              <a:t>V</a:t>
            </a:r>
            <a:r>
              <a:rPr lang="cs-CZ" sz="1600" baseline="-25000" dirty="0" smtClean="0">
                <a:solidFill>
                  <a:srgbClr val="0000FF"/>
                </a:solidFill>
              </a:rPr>
              <a:t>C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is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decreasing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49" name="Přímá spojnice 48"/>
          <p:cNvCxnSpPr/>
          <p:nvPr/>
        </p:nvCxnSpPr>
        <p:spPr>
          <a:xfrm flipV="1">
            <a:off x="1795540" y="5671120"/>
            <a:ext cx="400196" cy="27307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>
            <a:off x="1795540" y="4219463"/>
            <a:ext cx="400196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>
            <a:off x="1806651" y="3766890"/>
            <a:ext cx="0" cy="452573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5641028" y="4865381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+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5148064" y="4865381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-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1764218" y="6044508"/>
            <a:ext cx="2723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V2 </a:t>
            </a:r>
            <a:r>
              <a:rPr lang="cs-CZ" sz="1600" dirty="0" err="1" smtClean="0">
                <a:solidFill>
                  <a:srgbClr val="0000FF"/>
                </a:solidFill>
              </a:rPr>
              <a:t>is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rising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towards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zero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2267744" y="5671120"/>
            <a:ext cx="288032" cy="373388"/>
          </a:xfrm>
          <a:prstGeom prst="straightConnector1">
            <a:avLst/>
          </a:prstGeom>
          <a:ln w="190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-1274" y="4050186"/>
            <a:ext cx="612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-1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35274" y="3619763"/>
            <a:ext cx="50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0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52928" y="5420830"/>
            <a:ext cx="50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0 V</a:t>
            </a:r>
            <a:endParaRPr lang="cs-CZ" sz="1600" dirty="0">
              <a:solidFill>
                <a:srgbClr val="0000FF"/>
              </a:solidFill>
            </a:endParaRPr>
          </a:p>
        </p:txBody>
      </p:sp>
      <p:pic>
        <p:nvPicPr>
          <p:cNvPr id="50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179512" y="6093296"/>
            <a:ext cx="508000" cy="508000"/>
          </a:xfrm>
          <a:prstGeom prst="rect">
            <a:avLst/>
          </a:prstGeom>
        </p:spPr>
      </p:pic>
      <p:sp>
        <p:nvSpPr>
          <p:cNvPr id="59" name="TextovéPole 43"/>
          <p:cNvSpPr txBox="1"/>
          <p:nvPr/>
        </p:nvSpPr>
        <p:spPr>
          <a:xfrm>
            <a:off x="615617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V+</a:t>
            </a:r>
            <a:endParaRPr lang="cs-CZ" sz="1400" dirty="0"/>
          </a:p>
        </p:txBody>
      </p:sp>
      <p:sp>
        <p:nvSpPr>
          <p:cNvPr id="64" name="TextovéPole 44"/>
          <p:cNvSpPr txBox="1"/>
          <p:nvPr/>
        </p:nvSpPr>
        <p:spPr>
          <a:xfrm>
            <a:off x="6156176" y="489615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V-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1744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00" y="3717032"/>
            <a:ext cx="4583213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4253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The capacitor C is still discharging. Its voltage is decreasing.</a:t>
            </a:r>
          </a:p>
          <a:p>
            <a:pPr eaLnBrk="1" hangingPunct="1"/>
            <a:r>
              <a:rPr lang="en-US" dirty="0" smtClean="0"/>
              <a:t>When the capacitor C is totally discharged, its voltage V</a:t>
            </a:r>
            <a:r>
              <a:rPr lang="en-US" baseline="-25000" dirty="0" smtClean="0"/>
              <a:t>C</a:t>
            </a:r>
            <a:r>
              <a:rPr lang="en-US" dirty="0" smtClean="0"/>
              <a:t> = 0.0 V.</a:t>
            </a:r>
          </a:p>
          <a:p>
            <a:pPr eaLnBrk="1" hangingPunct="1"/>
            <a:r>
              <a:rPr lang="en-US" dirty="0" smtClean="0"/>
              <a:t>The voltage V2 reaches the zero level.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Integrator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Function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052248" y="424344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I</a:t>
            </a:r>
            <a:r>
              <a:rPr lang="cs-CZ" sz="1600" baseline="-25000" dirty="0" smtClean="0">
                <a:solidFill>
                  <a:srgbClr val="0000FF"/>
                </a:solidFill>
              </a:rPr>
              <a:t>C</a:t>
            </a:r>
            <a:r>
              <a:rPr lang="cs-CZ" sz="1600" dirty="0" smtClean="0">
                <a:solidFill>
                  <a:srgbClr val="0000FF"/>
                </a:solidFill>
              </a:rPr>
              <a:t> = -1 mA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327088" y="527233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I</a:t>
            </a:r>
            <a:r>
              <a:rPr lang="cs-CZ" sz="1600" baseline="-25000" dirty="0" smtClean="0">
                <a:solidFill>
                  <a:srgbClr val="0000FF"/>
                </a:solidFill>
              </a:rPr>
              <a:t>R1</a:t>
            </a:r>
            <a:r>
              <a:rPr lang="cs-CZ" sz="1600" dirty="0" smtClean="0">
                <a:solidFill>
                  <a:srgbClr val="0000FF"/>
                </a:solidFill>
              </a:rPr>
              <a:t> = -1 mA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6052248" y="3645024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6052248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7852448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8532440" y="5198329"/>
            <a:ext cx="262773" cy="1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467544" y="5590107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611560" y="4797152"/>
            <a:ext cx="0" cy="1585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130363" y="470588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V2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714321" y="5567957"/>
            <a:ext cx="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cxnSp>
        <p:nvCxnSpPr>
          <p:cNvPr id="35" name="Přímá spojnice se šipkou 34"/>
          <p:cNvCxnSpPr/>
          <p:nvPr/>
        </p:nvCxnSpPr>
        <p:spPr>
          <a:xfrm>
            <a:off x="467544" y="3789040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611560" y="2996085"/>
            <a:ext cx="0" cy="1585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130363" y="290481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3714321" y="3766890"/>
            <a:ext cx="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9" name="Obdélník 38"/>
          <p:cNvSpPr/>
          <p:nvPr/>
        </p:nvSpPr>
        <p:spPr>
          <a:xfrm>
            <a:off x="4224629" y="5010962"/>
            <a:ext cx="262773" cy="1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1" name="Přímá spojnice 40"/>
          <p:cNvCxnSpPr/>
          <p:nvPr/>
        </p:nvCxnSpPr>
        <p:spPr>
          <a:xfrm>
            <a:off x="611560" y="3356992"/>
            <a:ext cx="59199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-18928" y="3187715"/>
            <a:ext cx="612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+1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7780440" y="5443377"/>
            <a:ext cx="1256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V2 </a:t>
            </a:r>
            <a:r>
              <a:rPr lang="cs-CZ" sz="1600" dirty="0" err="1" smtClean="0">
                <a:solidFill>
                  <a:srgbClr val="0000FF"/>
                </a:solidFill>
              </a:rPr>
              <a:t>is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rising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51" name="Přímá spojnice 50"/>
          <p:cNvCxnSpPr/>
          <p:nvPr/>
        </p:nvCxnSpPr>
        <p:spPr>
          <a:xfrm>
            <a:off x="611188" y="5597174"/>
            <a:ext cx="592362" cy="340115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1203550" y="3336467"/>
            <a:ext cx="0" cy="452573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>
            <a:off x="1203550" y="3789040"/>
            <a:ext cx="59199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4224629" y="4795844"/>
            <a:ext cx="1139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V1 = -1 V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54" name="Přímá spojnice 53"/>
          <p:cNvCxnSpPr/>
          <p:nvPr/>
        </p:nvCxnSpPr>
        <p:spPr>
          <a:xfrm>
            <a:off x="1203550" y="5937289"/>
            <a:ext cx="59199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vnoramenný trojúhelník 39"/>
          <p:cNvSpPr/>
          <p:nvPr/>
        </p:nvSpPr>
        <p:spPr>
          <a:xfrm flipH="1">
            <a:off x="4900253" y="5134397"/>
            <a:ext cx="129600" cy="72000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Rovnoramenný trojúhelník 42"/>
          <p:cNvSpPr/>
          <p:nvPr/>
        </p:nvSpPr>
        <p:spPr>
          <a:xfrm flipH="1">
            <a:off x="6307440" y="4064222"/>
            <a:ext cx="129600" cy="72000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ovéPole 45"/>
          <p:cNvSpPr txBox="1"/>
          <p:nvPr/>
        </p:nvSpPr>
        <p:spPr>
          <a:xfrm>
            <a:off x="6124256" y="327206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0000FF"/>
                </a:solidFill>
              </a:rPr>
              <a:t>V</a:t>
            </a:r>
            <a:r>
              <a:rPr lang="cs-CZ" sz="1600" baseline="-25000" dirty="0" smtClean="0">
                <a:solidFill>
                  <a:srgbClr val="0000FF"/>
                </a:solidFill>
              </a:rPr>
              <a:t>C</a:t>
            </a:r>
            <a:r>
              <a:rPr lang="cs-CZ" sz="1600" dirty="0" smtClean="0">
                <a:solidFill>
                  <a:srgbClr val="0000FF"/>
                </a:solidFill>
              </a:rPr>
              <a:t> = 0.0 V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49" name="Přímá spojnice 48"/>
          <p:cNvCxnSpPr/>
          <p:nvPr/>
        </p:nvCxnSpPr>
        <p:spPr>
          <a:xfrm flipV="1">
            <a:off x="1795540" y="5597174"/>
            <a:ext cx="472204" cy="347024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>
            <a:off x="1795540" y="4219463"/>
            <a:ext cx="472204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>
            <a:off x="1806651" y="3766890"/>
            <a:ext cx="0" cy="452573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5641028" y="4865381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+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5148064" y="4865381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-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1764218" y="6044508"/>
            <a:ext cx="2723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V2 </a:t>
            </a:r>
            <a:r>
              <a:rPr lang="cs-CZ" sz="1600" dirty="0" err="1" smtClean="0">
                <a:solidFill>
                  <a:srgbClr val="0000FF"/>
                </a:solidFill>
              </a:rPr>
              <a:t>reaches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zero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2339752" y="5671120"/>
            <a:ext cx="216024" cy="373388"/>
          </a:xfrm>
          <a:prstGeom prst="straightConnector1">
            <a:avLst/>
          </a:prstGeom>
          <a:ln w="190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-1274" y="4050186"/>
            <a:ext cx="612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-1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35274" y="3619763"/>
            <a:ext cx="50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0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52928" y="5420830"/>
            <a:ext cx="50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0 V</a:t>
            </a:r>
            <a:endParaRPr lang="cs-CZ" sz="1600" dirty="0">
              <a:solidFill>
                <a:srgbClr val="0000FF"/>
              </a:solidFill>
            </a:endParaRPr>
          </a:p>
        </p:txBody>
      </p:sp>
      <p:pic>
        <p:nvPicPr>
          <p:cNvPr id="50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179512" y="6093296"/>
            <a:ext cx="508000" cy="508000"/>
          </a:xfrm>
          <a:prstGeom prst="rect">
            <a:avLst/>
          </a:prstGeom>
        </p:spPr>
      </p:pic>
      <p:sp>
        <p:nvSpPr>
          <p:cNvPr id="63" name="TextovéPole 43"/>
          <p:cNvSpPr txBox="1"/>
          <p:nvPr/>
        </p:nvSpPr>
        <p:spPr>
          <a:xfrm>
            <a:off x="615617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V+</a:t>
            </a:r>
            <a:endParaRPr lang="cs-CZ" sz="1400" dirty="0"/>
          </a:p>
        </p:txBody>
      </p:sp>
      <p:sp>
        <p:nvSpPr>
          <p:cNvPr id="64" name="TextovéPole 44"/>
          <p:cNvSpPr txBox="1"/>
          <p:nvPr/>
        </p:nvSpPr>
        <p:spPr>
          <a:xfrm>
            <a:off x="6156176" y="489615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V-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06845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00" y="3717032"/>
            <a:ext cx="4583213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42530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The voltage across the capacitor C changes its polarity.</a:t>
            </a:r>
          </a:p>
          <a:p>
            <a:pPr eaLnBrk="1" hangingPunct="1"/>
            <a:r>
              <a:rPr lang="en-US" dirty="0" smtClean="0"/>
              <a:t>Now the capacitor C is being charged to reverse polarity. </a:t>
            </a:r>
          </a:p>
          <a:p>
            <a:pPr eaLnBrk="1" hangingPunct="1"/>
            <a:r>
              <a:rPr lang="en-US" dirty="0" smtClean="0"/>
              <a:t>Notice that its polarity markings are now reversed – the plus sign being on the right and minus on the left.</a:t>
            </a:r>
          </a:p>
          <a:p>
            <a:pPr eaLnBrk="1" hangingPunct="1"/>
            <a:r>
              <a:rPr lang="en-US" dirty="0" smtClean="0"/>
              <a:t>The voltage V2 crosses the zero level and keeps rising.</a:t>
            </a:r>
            <a:r>
              <a:rPr lang="cs-CZ" dirty="0" smtClean="0"/>
              <a:t> </a:t>
            </a:r>
            <a:endParaRPr lang="en-US" dirty="0" smtClean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Integrator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Function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052248" y="424344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I</a:t>
            </a:r>
            <a:r>
              <a:rPr lang="cs-CZ" sz="1600" baseline="-25000" dirty="0" smtClean="0">
                <a:solidFill>
                  <a:srgbClr val="0000FF"/>
                </a:solidFill>
              </a:rPr>
              <a:t>C</a:t>
            </a:r>
            <a:r>
              <a:rPr lang="cs-CZ" sz="1600" dirty="0" smtClean="0">
                <a:solidFill>
                  <a:srgbClr val="0000FF"/>
                </a:solidFill>
              </a:rPr>
              <a:t> = -1 mA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327088" y="527233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I</a:t>
            </a:r>
            <a:r>
              <a:rPr lang="cs-CZ" sz="1600" baseline="-25000" dirty="0" smtClean="0">
                <a:solidFill>
                  <a:srgbClr val="0000FF"/>
                </a:solidFill>
              </a:rPr>
              <a:t>R1</a:t>
            </a:r>
            <a:r>
              <a:rPr lang="cs-CZ" sz="1600" dirty="0" smtClean="0">
                <a:solidFill>
                  <a:srgbClr val="0000FF"/>
                </a:solidFill>
              </a:rPr>
              <a:t> = -1 mA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6052248" y="3645024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6052248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7852448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8532440" y="5198329"/>
            <a:ext cx="262773" cy="1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467544" y="5590107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611560" y="4797152"/>
            <a:ext cx="0" cy="1585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130363" y="470588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V2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714321" y="5567957"/>
            <a:ext cx="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cxnSp>
        <p:nvCxnSpPr>
          <p:cNvPr id="35" name="Přímá spojnice se šipkou 34"/>
          <p:cNvCxnSpPr/>
          <p:nvPr/>
        </p:nvCxnSpPr>
        <p:spPr>
          <a:xfrm>
            <a:off x="467544" y="3789040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611560" y="2996085"/>
            <a:ext cx="0" cy="1585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130363" y="290481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3714321" y="3766890"/>
            <a:ext cx="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9" name="Obdélník 38"/>
          <p:cNvSpPr/>
          <p:nvPr/>
        </p:nvSpPr>
        <p:spPr>
          <a:xfrm>
            <a:off x="4224629" y="5010962"/>
            <a:ext cx="262773" cy="1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1" name="Přímá spojnice 40"/>
          <p:cNvCxnSpPr/>
          <p:nvPr/>
        </p:nvCxnSpPr>
        <p:spPr>
          <a:xfrm>
            <a:off x="611560" y="3356992"/>
            <a:ext cx="59199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-18928" y="3187715"/>
            <a:ext cx="612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+1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7780440" y="5443377"/>
            <a:ext cx="1256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V2 </a:t>
            </a:r>
            <a:r>
              <a:rPr lang="cs-CZ" sz="1600" dirty="0" err="1" smtClean="0">
                <a:solidFill>
                  <a:srgbClr val="0000FF"/>
                </a:solidFill>
              </a:rPr>
              <a:t>is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rising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51" name="Přímá spojnice 50"/>
          <p:cNvCxnSpPr/>
          <p:nvPr/>
        </p:nvCxnSpPr>
        <p:spPr>
          <a:xfrm>
            <a:off x="611188" y="5597174"/>
            <a:ext cx="592362" cy="340115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1203550" y="3336467"/>
            <a:ext cx="0" cy="452573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>
            <a:off x="1203550" y="3789040"/>
            <a:ext cx="59199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4224629" y="4795844"/>
            <a:ext cx="1139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V1 = -1 V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54" name="Přímá spojnice 53"/>
          <p:cNvCxnSpPr/>
          <p:nvPr/>
        </p:nvCxnSpPr>
        <p:spPr>
          <a:xfrm>
            <a:off x="1203550" y="5937289"/>
            <a:ext cx="59199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vnoramenný trojúhelník 39"/>
          <p:cNvSpPr/>
          <p:nvPr/>
        </p:nvSpPr>
        <p:spPr>
          <a:xfrm flipH="1">
            <a:off x="4900253" y="5134397"/>
            <a:ext cx="129600" cy="72000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Rovnoramenný trojúhelník 42"/>
          <p:cNvSpPr/>
          <p:nvPr/>
        </p:nvSpPr>
        <p:spPr>
          <a:xfrm flipH="1">
            <a:off x="6307440" y="4064222"/>
            <a:ext cx="129600" cy="72000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ovéPole 45"/>
          <p:cNvSpPr txBox="1"/>
          <p:nvPr/>
        </p:nvSpPr>
        <p:spPr>
          <a:xfrm>
            <a:off x="6124256" y="327206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0000FF"/>
                </a:solidFill>
              </a:rPr>
              <a:t>V</a:t>
            </a:r>
            <a:r>
              <a:rPr lang="cs-CZ" sz="1600" baseline="-25000" dirty="0" smtClean="0">
                <a:solidFill>
                  <a:srgbClr val="0000FF"/>
                </a:solidFill>
              </a:rPr>
              <a:t>C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is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increasing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49" name="Přímá spojnice 48"/>
          <p:cNvCxnSpPr/>
          <p:nvPr/>
        </p:nvCxnSpPr>
        <p:spPr>
          <a:xfrm flipV="1">
            <a:off x="1795540" y="5098405"/>
            <a:ext cx="1120276" cy="845793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>
            <a:off x="1795540" y="4219463"/>
            <a:ext cx="1120276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>
            <a:off x="1806651" y="3766890"/>
            <a:ext cx="0" cy="452573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5641028" y="4865381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+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5148064" y="4865381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-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1764218" y="6044508"/>
            <a:ext cx="2723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V2 </a:t>
            </a:r>
            <a:r>
              <a:rPr lang="cs-CZ" sz="1600" dirty="0" err="1" smtClean="0">
                <a:solidFill>
                  <a:srgbClr val="0000FF"/>
                </a:solidFill>
              </a:rPr>
              <a:t>crosses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zero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2339752" y="5671120"/>
            <a:ext cx="216024" cy="373388"/>
          </a:xfrm>
          <a:prstGeom prst="straightConnector1">
            <a:avLst/>
          </a:prstGeom>
          <a:ln w="190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-1274" y="4050186"/>
            <a:ext cx="612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-1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35274" y="3619763"/>
            <a:ext cx="50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0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52928" y="5420830"/>
            <a:ext cx="50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0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6833620" y="3808593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+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6545588" y="3808593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-</a:t>
            </a:r>
            <a:endParaRPr lang="cs-CZ" dirty="0">
              <a:solidFill>
                <a:srgbClr val="0000FF"/>
              </a:solidFill>
            </a:endParaRPr>
          </a:p>
        </p:txBody>
      </p:sp>
      <p:pic>
        <p:nvPicPr>
          <p:cNvPr id="50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179512" y="6350000"/>
            <a:ext cx="508000" cy="508000"/>
          </a:xfrm>
          <a:prstGeom prst="rect">
            <a:avLst/>
          </a:prstGeom>
        </p:spPr>
      </p:pic>
      <p:sp>
        <p:nvSpPr>
          <p:cNvPr id="65" name="TextovéPole 43"/>
          <p:cNvSpPr txBox="1"/>
          <p:nvPr/>
        </p:nvSpPr>
        <p:spPr>
          <a:xfrm>
            <a:off x="615617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V+</a:t>
            </a:r>
            <a:endParaRPr lang="cs-CZ" sz="1400" dirty="0"/>
          </a:p>
        </p:txBody>
      </p:sp>
      <p:sp>
        <p:nvSpPr>
          <p:cNvPr id="66" name="TextovéPole 44"/>
          <p:cNvSpPr txBox="1"/>
          <p:nvPr/>
        </p:nvSpPr>
        <p:spPr>
          <a:xfrm>
            <a:off x="6156176" y="489615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V-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01519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00" y="3717032"/>
            <a:ext cx="4583213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4253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If the input voltage V1 is </a:t>
            </a:r>
          </a:p>
          <a:p>
            <a:pPr marL="715963" indent="-266700" eaLnBrk="1" hangingPunct="1">
              <a:buFont typeface="+mj-lt"/>
              <a:buAutoNum type="arabicPeriod"/>
            </a:pPr>
            <a:r>
              <a:rPr lang="en-US" dirty="0" smtClean="0"/>
              <a:t>positive, the output voltage V2 falls down</a:t>
            </a:r>
          </a:p>
          <a:p>
            <a:pPr marL="715963" indent="-266700" eaLnBrk="1" hangingPunct="1">
              <a:buFont typeface="+mj-lt"/>
              <a:buAutoNum type="arabicPeriod"/>
            </a:pPr>
            <a:r>
              <a:rPr lang="en-US" dirty="0" smtClean="0"/>
              <a:t>negative, the output voltage V2 rises up</a:t>
            </a:r>
          </a:p>
          <a:p>
            <a:pPr marL="715963" indent="-266700" eaLnBrk="1" hangingPunct="1">
              <a:buFont typeface="+mj-lt"/>
              <a:buAutoNum type="arabicPeriod"/>
            </a:pPr>
            <a:r>
              <a:rPr lang="en-US" dirty="0" smtClean="0"/>
              <a:t>zero, the output voltage V2 remains constant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Integrator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Conclusion</a:t>
            </a:r>
            <a:endParaRPr lang="cs-CZ" dirty="0"/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467544" y="5590107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611560" y="4797152"/>
            <a:ext cx="0" cy="1585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130363" y="470588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V2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714321" y="5567957"/>
            <a:ext cx="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cxnSp>
        <p:nvCxnSpPr>
          <p:cNvPr id="35" name="Přímá spojnice se šipkou 34"/>
          <p:cNvCxnSpPr/>
          <p:nvPr/>
        </p:nvCxnSpPr>
        <p:spPr>
          <a:xfrm>
            <a:off x="467544" y="3789040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611560" y="2996085"/>
            <a:ext cx="0" cy="1585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130363" y="290481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3714321" y="3766890"/>
            <a:ext cx="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cxnSp>
        <p:nvCxnSpPr>
          <p:cNvPr id="41" name="Přímá spojnice 40"/>
          <p:cNvCxnSpPr/>
          <p:nvPr/>
        </p:nvCxnSpPr>
        <p:spPr>
          <a:xfrm>
            <a:off x="611560" y="3356992"/>
            <a:ext cx="59199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-18928" y="3187715"/>
            <a:ext cx="612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+1 V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51" name="Přímá spojnice 50"/>
          <p:cNvCxnSpPr/>
          <p:nvPr/>
        </p:nvCxnSpPr>
        <p:spPr>
          <a:xfrm>
            <a:off x="611188" y="5597174"/>
            <a:ext cx="592362" cy="340115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1203550" y="3336467"/>
            <a:ext cx="0" cy="452573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>
            <a:off x="1203550" y="3789040"/>
            <a:ext cx="59199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>
            <a:off x="1203550" y="5937289"/>
            <a:ext cx="59199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V="1">
            <a:off x="1795540" y="5098405"/>
            <a:ext cx="1120276" cy="845793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>
            <a:off x="1795540" y="4219463"/>
            <a:ext cx="1120276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>
            <a:off x="1806651" y="3766890"/>
            <a:ext cx="0" cy="452573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-1274" y="4050186"/>
            <a:ext cx="612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-1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35274" y="3619763"/>
            <a:ext cx="50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0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52928" y="5420830"/>
            <a:ext cx="50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0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27584" y="4509120"/>
            <a:ext cx="4320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2211787" y="4667066"/>
            <a:ext cx="4320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1499545" y="4611178"/>
            <a:ext cx="4320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907369" y="3441346"/>
            <a:ext cx="136239" cy="947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/>
          <p:cNvCxnSpPr/>
          <p:nvPr/>
        </p:nvCxnSpPr>
        <p:spPr>
          <a:xfrm flipH="1" flipV="1">
            <a:off x="1567664" y="3915043"/>
            <a:ext cx="68121" cy="551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/>
          <p:cNvCxnSpPr/>
          <p:nvPr/>
        </p:nvCxnSpPr>
        <p:spPr>
          <a:xfrm flipH="1" flipV="1">
            <a:off x="2319000" y="4293096"/>
            <a:ext cx="68121" cy="274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H="1">
            <a:off x="907555" y="4965121"/>
            <a:ext cx="136054" cy="705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H="1">
            <a:off x="1499730" y="5117521"/>
            <a:ext cx="136054" cy="705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 flipH="1">
            <a:off x="2237795" y="5098405"/>
            <a:ext cx="68027" cy="403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0" y="6165304"/>
            <a:ext cx="508000" cy="508000"/>
          </a:xfrm>
          <a:prstGeom prst="rect">
            <a:avLst/>
          </a:prstGeom>
        </p:spPr>
      </p:pic>
      <p:sp>
        <p:nvSpPr>
          <p:cNvPr id="40" name="TextovéPole 43"/>
          <p:cNvSpPr txBox="1"/>
          <p:nvPr/>
        </p:nvSpPr>
        <p:spPr>
          <a:xfrm>
            <a:off x="615617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V+</a:t>
            </a:r>
            <a:endParaRPr lang="cs-CZ" sz="1400" dirty="0"/>
          </a:p>
        </p:txBody>
      </p:sp>
      <p:sp>
        <p:nvSpPr>
          <p:cNvPr id="43" name="TextovéPole 44"/>
          <p:cNvSpPr txBox="1"/>
          <p:nvPr/>
        </p:nvSpPr>
        <p:spPr>
          <a:xfrm>
            <a:off x="6156176" y="489615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V-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931548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Integrator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Task</a:t>
            </a:r>
            <a:endParaRPr lang="cs-CZ" dirty="0"/>
          </a:p>
        </p:txBody>
      </p:sp>
      <p:sp>
        <p:nvSpPr>
          <p:cNvPr id="25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4253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Refer to the figure below.</a:t>
            </a:r>
          </a:p>
          <a:p>
            <a:pPr eaLnBrk="1" hangingPunct="1"/>
            <a:endParaRPr lang="en-US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Using the given values of the components determine the input resistance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R</a:t>
            </a:r>
            <a:r>
              <a:rPr lang="cs-CZ" baseline="-25000" dirty="0" err="1">
                <a:solidFill>
                  <a:srgbClr val="0000FF"/>
                </a:solidFill>
              </a:rPr>
              <a:t>in</a:t>
            </a:r>
            <a:r>
              <a:rPr lang="en-US" dirty="0" smtClean="0">
                <a:solidFill>
                  <a:srgbClr val="0000FF"/>
                </a:solidFill>
              </a:rPr>
              <a:t> of the circuit.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00" y="3717032"/>
            <a:ext cx="4583213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2" name="TextovéPole 11"/>
          <p:cNvSpPr txBox="1"/>
          <p:nvPr/>
        </p:nvSpPr>
        <p:spPr>
          <a:xfrm>
            <a:off x="5292080" y="52292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22k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588224" y="41490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10n</a:t>
            </a:r>
            <a:endParaRPr lang="cs-CZ" dirty="0">
              <a:solidFill>
                <a:srgbClr val="0000FF"/>
              </a:solidFill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2915816" y="5065470"/>
            <a:ext cx="1512168" cy="369332"/>
            <a:chOff x="755576" y="4911133"/>
            <a:chExt cx="1512168" cy="369332"/>
          </a:xfrm>
        </p:grpSpPr>
        <p:cxnSp>
          <p:nvCxnSpPr>
            <p:cNvPr id="16" name="Přímá spojnice se šipkou 15"/>
            <p:cNvCxnSpPr/>
            <p:nvPr/>
          </p:nvCxnSpPr>
          <p:spPr>
            <a:xfrm>
              <a:off x="1619672" y="5107471"/>
              <a:ext cx="64807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755576" y="4911133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>
                  <a:solidFill>
                    <a:srgbClr val="0000FF"/>
                  </a:solidFill>
                </a:rPr>
                <a:t>R</a:t>
              </a:r>
              <a:r>
                <a:rPr lang="cs-CZ" baseline="-25000" dirty="0" err="1" smtClean="0">
                  <a:solidFill>
                    <a:srgbClr val="0000FF"/>
                  </a:solidFill>
                </a:rPr>
                <a:t>in</a:t>
              </a:r>
              <a:r>
                <a:rPr lang="cs-CZ" dirty="0" smtClean="0">
                  <a:solidFill>
                    <a:srgbClr val="0000FF"/>
                  </a:solidFill>
                </a:rPr>
                <a:t> = ?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9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95536" y="5877272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61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Integrator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00FF"/>
                </a:solidFill>
              </a:rPr>
              <a:t>Solution</a:t>
            </a:r>
            <a:endParaRPr lang="cs-CZ" dirty="0"/>
          </a:p>
        </p:txBody>
      </p:sp>
      <p:sp>
        <p:nvSpPr>
          <p:cNvPr id="25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42530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Nothing else than the resistor R1 is connected to the input pin. 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All current flowing into the input pin must flow through R1.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The right end of R1 is „virtually grounded“.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The input resistance must be equal to R1. </a:t>
            </a:r>
          </a:p>
          <a:p>
            <a:pPr eaLnBrk="1" hangingPunct="1"/>
            <a:endParaRPr lang="en-US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The input resistance is equal to 22 </a:t>
            </a:r>
            <a:r>
              <a:rPr lang="en-US" b="1" dirty="0" err="1" smtClean="0">
                <a:solidFill>
                  <a:srgbClr val="0000FF"/>
                </a:solidFill>
              </a:rPr>
              <a:t>kΩ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eaLnBrk="1" hangingPunct="1"/>
            <a:endParaRPr lang="en-US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What about the capacitor C? Doesn‘t it affect the input resistance?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No. 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From the point of view of the input pin everything except R1 is hidden behind the virtual ground.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00" y="3717032"/>
            <a:ext cx="4583213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2" name="TextovéPole 11"/>
          <p:cNvSpPr txBox="1"/>
          <p:nvPr/>
        </p:nvSpPr>
        <p:spPr>
          <a:xfrm>
            <a:off x="5292080" y="52292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22k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588224" y="41490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10n</a:t>
            </a:r>
            <a:endParaRPr lang="cs-CZ" dirty="0">
              <a:solidFill>
                <a:srgbClr val="0000FF"/>
              </a:solidFill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2627784" y="5068892"/>
            <a:ext cx="1800200" cy="369332"/>
            <a:chOff x="467544" y="4911133"/>
            <a:chExt cx="1800200" cy="369332"/>
          </a:xfrm>
        </p:grpSpPr>
        <p:cxnSp>
          <p:nvCxnSpPr>
            <p:cNvPr id="16" name="Přímá spojnice se šipkou 15"/>
            <p:cNvCxnSpPr/>
            <p:nvPr/>
          </p:nvCxnSpPr>
          <p:spPr>
            <a:xfrm>
              <a:off x="1619672" y="5107471"/>
              <a:ext cx="64807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467544" y="4911133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>
                  <a:solidFill>
                    <a:srgbClr val="0000FF"/>
                  </a:solidFill>
                </a:rPr>
                <a:t>Rin</a:t>
              </a:r>
              <a:r>
                <a:rPr lang="cs-CZ" dirty="0" smtClean="0">
                  <a:solidFill>
                    <a:srgbClr val="0000FF"/>
                  </a:solidFill>
                </a:rPr>
                <a:t> = 22k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4356016" y="4273474"/>
            <a:ext cx="163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rgbClr val="0000FF"/>
                </a:solidFill>
              </a:rPr>
              <a:t>Virtual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ground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5698680" y="4705522"/>
            <a:ext cx="288032" cy="34466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467544" y="5877272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21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Integrator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cs-CZ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539552" y="1628800"/>
            <a:ext cx="8229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>
                <a:hlinkClick r:id="rId4"/>
              </a:rPr>
              <a:t>http://www.wikipedia.com</a:t>
            </a:r>
            <a:endParaRPr lang="cs-CZ" sz="1400" dirty="0" smtClean="0"/>
          </a:p>
          <a:p>
            <a:pPr eaLnBrk="1" hangingPunct="1"/>
            <a:r>
              <a:rPr lang="en-US" sz="1400" dirty="0" smtClean="0">
                <a:hlinkClick r:id="rId5"/>
              </a:rPr>
              <a:t>http://www.thefreedictionary.com</a:t>
            </a:r>
            <a:endParaRPr lang="cs-CZ" sz="1400" dirty="0" smtClean="0"/>
          </a:p>
          <a:p>
            <a:pPr eaLnBrk="1" hangingPunct="1"/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www.animations.physics.unsw.edu.au/jw/calculus.htm</a:t>
            </a:r>
            <a:endParaRPr lang="cs-CZ" sz="1400" dirty="0" smtClean="0"/>
          </a:p>
          <a:p>
            <a:pPr eaLnBrk="1" hangingPunct="1"/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openlearn.open.ac.uk/</a:t>
            </a:r>
            <a:endParaRPr lang="cs-CZ" sz="1400" dirty="0" smtClean="0"/>
          </a:p>
          <a:p>
            <a:pPr eaLnBrk="1" hangingPunct="1"/>
            <a:r>
              <a:rPr lang="cs-CZ" sz="1400">
                <a:hlinkClick r:id="rId8"/>
              </a:rPr>
              <a:t>http://terpconnect.umd.edu/~</a:t>
            </a:r>
            <a:r>
              <a:rPr lang="cs-CZ" sz="1400" smtClean="0">
                <a:hlinkClick r:id="rId8"/>
              </a:rPr>
              <a:t>toh/ElectroSim/Integrator.html</a:t>
            </a:r>
            <a:endParaRPr lang="cs-CZ" sz="1400" smtClean="0"/>
          </a:p>
          <a:p>
            <a:pPr eaLnBrk="1" hangingPunct="1"/>
            <a:endParaRPr lang="cs-CZ" sz="1400" dirty="0" smtClean="0"/>
          </a:p>
          <a:p>
            <a:pPr eaLnBrk="1" hangingPunct="1"/>
            <a:endParaRPr lang="cs-CZ" sz="1400" dirty="0" smtClean="0"/>
          </a:p>
          <a:p>
            <a:pPr eaLnBrk="1" hangingPunct="1"/>
            <a:endParaRPr lang="en-US" sz="1400" dirty="0" smtClean="0"/>
          </a:p>
        </p:txBody>
      </p:sp>
      <p:pic>
        <p:nvPicPr>
          <p:cNvPr id="7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9" cstate="print"/>
          <a:stretch>
            <a:fillRect/>
          </a:stretch>
        </p:blipFill>
        <p:spPr>
          <a:xfrm>
            <a:off x="539552" y="5949280"/>
            <a:ext cx="508000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468000" y="900000"/>
            <a:ext cx="8281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An integrator is an electronic circuit, which performs integration.</a:t>
            </a:r>
          </a:p>
          <a:p>
            <a:pPr eaLnBrk="1" hangingPunct="1"/>
            <a:r>
              <a:rPr lang="en-US" dirty="0" smtClean="0"/>
              <a:t>Integration is a mathematical operation taught in universities.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Integrator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n w="0" cap="sq" cmpd="sng">
                  <a:noFill/>
                  <a:miter lim="800000"/>
                </a:ln>
                <a:effectLst/>
              </a:rPr>
              <a:t>Definition</a:t>
            </a:r>
            <a:endParaRPr lang="cs-CZ" dirty="0">
              <a:ln w="0" cap="sq" cmpd="sng">
                <a:noFill/>
                <a:miter lim="800000"/>
              </a:ln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0" y="1771282"/>
            <a:ext cx="7928182" cy="461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4064292" y="4899661"/>
            <a:ext cx="65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V+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064292" y="3861048"/>
            <a:ext cx="65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V-</a:t>
            </a:r>
            <a:endParaRPr lang="cs-CZ" sz="2400" dirty="0"/>
          </a:p>
        </p:txBody>
      </p:sp>
      <p:pic>
        <p:nvPicPr>
          <p:cNvPr id="11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539552" y="5517232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1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468000" y="900000"/>
            <a:ext cx="8281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A bucket integrates water flowing into it from a tap ...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Integrator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n w="0" cap="sq" cmpd="sng">
                  <a:noFill/>
                  <a:miter lim="800000"/>
                </a:ln>
                <a:effectLst/>
              </a:rPr>
              <a:t>Description</a:t>
            </a:r>
            <a:endParaRPr lang="en-US" dirty="0">
              <a:ln w="0" cap="sq" cmpd="sng">
                <a:noFill/>
                <a:miter lim="800000"/>
              </a:ln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1900001" cy="31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75" y="1628799"/>
            <a:ext cx="1900001" cy="31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7"/>
          <p:cNvSpPr txBox="1">
            <a:spLocks noChangeArrowheads="1"/>
          </p:cNvSpPr>
          <p:nvPr/>
        </p:nvSpPr>
        <p:spPr bwMode="auto">
          <a:xfrm>
            <a:off x="4603639" y="4869161"/>
            <a:ext cx="4425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... and / or leaking out of it through a hole.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8000" y="5445224"/>
            <a:ext cx="842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water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level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indicates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how</a:t>
            </a:r>
            <a:r>
              <a:rPr lang="cs-CZ" dirty="0" smtClean="0">
                <a:solidFill>
                  <a:srgbClr val="0000FF"/>
                </a:solidFill>
              </a:rPr>
              <a:t> much </a:t>
            </a:r>
            <a:r>
              <a:rPr lang="cs-CZ" dirty="0" err="1" smtClean="0">
                <a:solidFill>
                  <a:srgbClr val="0000FF"/>
                </a:solidFill>
              </a:rPr>
              <a:t>water</a:t>
            </a:r>
            <a:r>
              <a:rPr lang="cs-CZ" dirty="0" smtClean="0">
                <a:solidFill>
                  <a:srgbClr val="0000FF"/>
                </a:solidFill>
              </a:rPr>
              <a:t> has </a:t>
            </a:r>
            <a:r>
              <a:rPr lang="cs-CZ" dirty="0" err="1" smtClean="0">
                <a:solidFill>
                  <a:srgbClr val="0000FF"/>
                </a:solidFill>
              </a:rPr>
              <a:t>been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integrated</a:t>
            </a:r>
            <a:r>
              <a:rPr lang="cs-CZ" dirty="0" smtClean="0">
                <a:solidFill>
                  <a:srgbClr val="0000FF"/>
                </a:solidFill>
              </a:rPr>
              <a:t> in 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bucket</a:t>
            </a:r>
            <a:r>
              <a:rPr lang="cs-CZ" dirty="0" smtClean="0">
                <a:solidFill>
                  <a:srgbClr val="0000FF"/>
                </a:solidFill>
              </a:rPr>
              <a:t>.</a:t>
            </a:r>
            <a:endParaRPr lang="cs-CZ" dirty="0">
              <a:solidFill>
                <a:srgbClr val="0000FF"/>
              </a:solidFill>
            </a:endParaRPr>
          </a:p>
        </p:txBody>
      </p:sp>
      <p:pic>
        <p:nvPicPr>
          <p:cNvPr id="12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323528" y="594928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1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355374" y="908720"/>
            <a:ext cx="8271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A capacitor integrates electric charge flowing in the form of an electric current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Integrator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n w="0" cap="sq" cmpd="sng">
                  <a:noFill/>
                  <a:miter lim="800000"/>
                </a:ln>
                <a:effectLst/>
              </a:rPr>
              <a:t>Description</a:t>
            </a:r>
            <a:endParaRPr lang="en-US" dirty="0">
              <a:ln w="0" cap="sq" cmpd="sng">
                <a:noFill/>
                <a:miter lim="800000"/>
              </a:ln>
              <a:effectLst/>
            </a:endParaRPr>
          </a:p>
        </p:txBody>
      </p:sp>
      <p:sp>
        <p:nvSpPr>
          <p:cNvPr id="11" name="TextovéPole 7"/>
          <p:cNvSpPr txBox="1">
            <a:spLocks noChangeArrowheads="1"/>
          </p:cNvSpPr>
          <p:nvPr/>
        </p:nvSpPr>
        <p:spPr bwMode="auto">
          <a:xfrm>
            <a:off x="355374" y="4509120"/>
            <a:ext cx="839309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The charge is forced to flow in or out by the input voltage V1.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endParaRPr lang="en-US" dirty="0" smtClean="0">
              <a:solidFill>
                <a:srgbClr val="0000FF"/>
              </a:solidFill>
            </a:endParaRPr>
          </a:p>
          <a:p>
            <a:pPr eaLnBrk="1" hangingPunct="1"/>
            <a:endParaRPr lang="en-US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The charge flows through the resistor R.</a:t>
            </a:r>
          </a:p>
          <a:p>
            <a:pPr eaLnBrk="1" hangingPunct="1"/>
            <a:endParaRPr lang="en-US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The output voltage V2 indicates how much </a:t>
            </a:r>
            <a:r>
              <a:rPr lang="en-US" strike="sngStrike" dirty="0" smtClean="0">
                <a:solidFill>
                  <a:srgbClr val="FF0000"/>
                </a:solidFill>
              </a:rPr>
              <a:t>water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charge has been integrated in the </a:t>
            </a:r>
            <a:r>
              <a:rPr lang="en-US" strike="sngStrike" dirty="0" smtClean="0">
                <a:solidFill>
                  <a:srgbClr val="FF0000"/>
                </a:solidFill>
              </a:rPr>
              <a:t>bucket</a:t>
            </a:r>
            <a:r>
              <a:rPr lang="en-US" dirty="0" smtClean="0">
                <a:solidFill>
                  <a:srgbClr val="0000FF"/>
                </a:solidFill>
              </a:rPr>
              <a:t> capacitor.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97" y="1988840"/>
            <a:ext cx="3951668" cy="2035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1" y="1988840"/>
            <a:ext cx="3951668" cy="19454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1043608" y="141277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into it ... 					... or out of it.</a:t>
            </a:r>
            <a:endParaRPr lang="en-US"/>
          </a:p>
        </p:txBody>
      </p:sp>
      <p:pic>
        <p:nvPicPr>
          <p:cNvPr id="12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179512" y="63500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4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468000" y="900000"/>
            <a:ext cx="84964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An integrator integrates electric charge flowing into it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en-US" dirty="0" smtClean="0"/>
              <a:t>in the form of an electric current.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charge is forced to flow in or out by the input voltage V1.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charge flows through the resistor R1.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output voltage V2 indicates how much </a:t>
            </a:r>
            <a:r>
              <a:rPr lang="en-US" strike="sngStrike" dirty="0" smtClean="0">
                <a:solidFill>
                  <a:srgbClr val="FF0000"/>
                </a:solidFill>
              </a:rPr>
              <a:t>water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charge has been integrated in the </a:t>
            </a:r>
            <a:r>
              <a:rPr lang="en-US" strike="sngStrike" dirty="0" smtClean="0">
                <a:solidFill>
                  <a:srgbClr val="FF0000"/>
                </a:solidFill>
              </a:rPr>
              <a:t>bucket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integrator.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Integrator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n w="0" cap="sq" cmpd="sng">
                  <a:noFill/>
                  <a:miter lim="800000"/>
                </a:ln>
              </a:rPr>
              <a:t>Description</a:t>
            </a:r>
            <a:endParaRPr lang="en-US" dirty="0">
              <a:ln w="0" cap="sq" cmpd="sng">
                <a:noFill/>
                <a:miter lim="800000"/>
              </a:ln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4583213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2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539552" y="5661248"/>
            <a:ext cx="508000" cy="508000"/>
          </a:xfrm>
          <a:prstGeom prst="rect">
            <a:avLst/>
          </a:prstGeom>
        </p:spPr>
      </p:pic>
      <p:sp>
        <p:nvSpPr>
          <p:cNvPr id="15" name="TextovéPole 43"/>
          <p:cNvSpPr txBox="1"/>
          <p:nvPr/>
        </p:nvSpPr>
        <p:spPr>
          <a:xfrm>
            <a:off x="507605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V+</a:t>
            </a:r>
            <a:endParaRPr lang="cs-CZ" sz="1400" dirty="0"/>
          </a:p>
        </p:txBody>
      </p:sp>
      <p:sp>
        <p:nvSpPr>
          <p:cNvPr id="16" name="TextovéPole 44"/>
          <p:cNvSpPr txBox="1"/>
          <p:nvPr/>
        </p:nvSpPr>
        <p:spPr>
          <a:xfrm>
            <a:off x="5076056" y="489615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V-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6761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467544" y="900000"/>
            <a:ext cx="842493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Let‘s suppose that in the beginning the capacitor C is empty.</a:t>
            </a:r>
          </a:p>
          <a:p>
            <a:pPr eaLnBrk="1" hangingPunct="1"/>
            <a:r>
              <a:rPr lang="en-US" dirty="0" smtClean="0"/>
              <a:t>Its left end is „virtually grounded“.</a:t>
            </a:r>
          </a:p>
          <a:p>
            <a:pPr eaLnBrk="1" hangingPunct="1"/>
            <a:r>
              <a:rPr lang="en-US" dirty="0" smtClean="0"/>
              <a:t>The voltage across the capacitor is zero.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This implies that the output voltage V2 is zero too</a:t>
            </a:r>
            <a:r>
              <a:rPr lang="cs-CZ" dirty="0"/>
              <a:t>: 0.0 V + 0.0 V = 0.0 V </a:t>
            </a:r>
            <a:endParaRPr lang="en-US" dirty="0" smtClean="0"/>
          </a:p>
          <a:p>
            <a:pPr eaLnBrk="1" hangingPunct="1"/>
            <a:endParaRPr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Integrator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Function</a:t>
            </a:r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00" y="3717032"/>
            <a:ext cx="4583213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4356016" y="4273474"/>
            <a:ext cx="163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rgbClr val="0000FF"/>
                </a:solidFill>
              </a:rPr>
              <a:t>Virtual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ground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5698680" y="4705522"/>
            <a:ext cx="288032" cy="34466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6052248" y="3645024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052248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7852448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124256" y="3272069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0000FF"/>
                </a:solidFill>
              </a:rPr>
              <a:t>V</a:t>
            </a:r>
            <a:r>
              <a:rPr lang="cs-CZ" sz="1600" baseline="-25000" dirty="0" smtClean="0">
                <a:solidFill>
                  <a:srgbClr val="0000FF"/>
                </a:solidFill>
              </a:rPr>
              <a:t>C</a:t>
            </a:r>
            <a:r>
              <a:rPr lang="cs-CZ" sz="1600" dirty="0" smtClean="0">
                <a:solidFill>
                  <a:srgbClr val="0000FF"/>
                </a:solidFill>
              </a:rPr>
              <a:t> = 0.0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7780440" y="5443377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V2 = 0.0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532440" y="5198329"/>
            <a:ext cx="262773" cy="1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467544" y="5590107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611560" y="4797152"/>
            <a:ext cx="0" cy="1585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130363" y="470588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V2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714321" y="5567957"/>
            <a:ext cx="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28" name="Ovál 27"/>
          <p:cNvSpPr/>
          <p:nvPr/>
        </p:nvSpPr>
        <p:spPr>
          <a:xfrm>
            <a:off x="588700" y="5554103"/>
            <a:ext cx="45719" cy="720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120" name="Přímá spojnice se šipkou 5119"/>
          <p:cNvCxnSpPr/>
          <p:nvPr/>
        </p:nvCxnSpPr>
        <p:spPr>
          <a:xfrm flipH="1" flipV="1">
            <a:off x="666854" y="5624644"/>
            <a:ext cx="536696" cy="396644"/>
          </a:xfrm>
          <a:prstGeom prst="straightConnector1">
            <a:avLst/>
          </a:prstGeom>
          <a:ln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467544" y="3789040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611560" y="2996085"/>
            <a:ext cx="0" cy="1585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130363" y="290481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3714321" y="3766890"/>
            <a:ext cx="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7" name="Ovál 36"/>
          <p:cNvSpPr/>
          <p:nvPr/>
        </p:nvSpPr>
        <p:spPr>
          <a:xfrm>
            <a:off x="593534" y="3753036"/>
            <a:ext cx="45719" cy="720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ovéPole 37"/>
          <p:cNvSpPr txBox="1"/>
          <p:nvPr/>
        </p:nvSpPr>
        <p:spPr>
          <a:xfrm>
            <a:off x="935202" y="428061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V1 = 0.0 V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39" name="Přímá spojnice se šipkou 38"/>
          <p:cNvCxnSpPr/>
          <p:nvPr/>
        </p:nvCxnSpPr>
        <p:spPr>
          <a:xfrm flipH="1" flipV="1">
            <a:off x="666854" y="3876830"/>
            <a:ext cx="536696" cy="396644"/>
          </a:xfrm>
          <a:prstGeom prst="straightConnector1">
            <a:avLst/>
          </a:prstGeom>
          <a:ln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4224629" y="5010962"/>
            <a:ext cx="262773" cy="1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ovéPole 35"/>
          <p:cNvSpPr txBox="1"/>
          <p:nvPr/>
        </p:nvSpPr>
        <p:spPr>
          <a:xfrm>
            <a:off x="4224629" y="479584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V1 = 0.0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827584" y="6044617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V2 = 0.0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52928" y="5420830"/>
            <a:ext cx="50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0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35274" y="3619763"/>
            <a:ext cx="50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0 V</a:t>
            </a:r>
            <a:endParaRPr lang="cs-CZ" sz="1600" dirty="0">
              <a:solidFill>
                <a:srgbClr val="0000FF"/>
              </a:solidFill>
            </a:endParaRPr>
          </a:p>
        </p:txBody>
      </p:sp>
      <p:pic>
        <p:nvPicPr>
          <p:cNvPr id="44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179512" y="6093296"/>
            <a:ext cx="508000" cy="508000"/>
          </a:xfrm>
          <a:prstGeom prst="rect">
            <a:avLst/>
          </a:prstGeom>
        </p:spPr>
      </p:pic>
      <p:sp>
        <p:nvSpPr>
          <p:cNvPr id="45" name="TextovéPole 43"/>
          <p:cNvSpPr txBox="1"/>
          <p:nvPr/>
        </p:nvSpPr>
        <p:spPr>
          <a:xfrm>
            <a:off x="6084168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V+</a:t>
            </a:r>
            <a:endParaRPr lang="cs-CZ" sz="1400" dirty="0"/>
          </a:p>
        </p:txBody>
      </p:sp>
      <p:sp>
        <p:nvSpPr>
          <p:cNvPr id="46" name="TextovéPole 44"/>
          <p:cNvSpPr txBox="1"/>
          <p:nvPr/>
        </p:nvSpPr>
        <p:spPr>
          <a:xfrm>
            <a:off x="6084168" y="489615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V-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2631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00" y="3717032"/>
            <a:ext cx="4583213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TextovéPole 7"/>
              <p:cNvSpPr txBox="1">
                <a:spLocks noChangeArrowheads="1"/>
              </p:cNvSpPr>
              <p:nvPr/>
            </p:nvSpPr>
            <p:spPr bwMode="auto">
              <a:xfrm>
                <a:off x="467544" y="900000"/>
                <a:ext cx="8281987" cy="1720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 smtClean="0"/>
                  <a:t>Let‘s apply a voltage V1 of +1 V to the input of the circuit in the figure.</a:t>
                </a:r>
              </a:p>
              <a:p>
                <a:pPr eaLnBrk="1" hangingPunct="1"/>
                <a:r>
                  <a:rPr lang="en-US" dirty="0" smtClean="0"/>
                  <a:t>The right end of R1 is „virtually grounded“.</a:t>
                </a:r>
              </a:p>
              <a:p>
                <a:pPr eaLnBrk="1" hangingPunct="1"/>
                <a:r>
                  <a:rPr lang="en-US" dirty="0" smtClean="0"/>
                  <a:t>The current flowing through the resistor R1 is 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=1</m:t>
                      </m:r>
                      <m:r>
                        <a:rPr lang="en-US" i="1">
                          <a:latin typeface="Cambria Math"/>
                        </a:rPr>
                        <m:t>𝑚𝐴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5124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900000"/>
                <a:ext cx="8281987" cy="172072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663" t="-17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Integrator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Function</a:t>
            </a:r>
            <a:endParaRPr lang="cs-CZ" dirty="0"/>
          </a:p>
        </p:txBody>
      </p:sp>
      <p:sp>
        <p:nvSpPr>
          <p:cNvPr id="13" name="Rovnoramenný trojúhelník 12"/>
          <p:cNvSpPr/>
          <p:nvPr/>
        </p:nvSpPr>
        <p:spPr>
          <a:xfrm rot="10800000" flipH="1">
            <a:off x="4900253" y="5134398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327088" y="527233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I</a:t>
            </a:r>
            <a:r>
              <a:rPr lang="cs-CZ" sz="1600" baseline="-25000" dirty="0" smtClean="0">
                <a:solidFill>
                  <a:srgbClr val="0000FF"/>
                </a:solidFill>
              </a:rPr>
              <a:t>R1</a:t>
            </a:r>
            <a:r>
              <a:rPr lang="cs-CZ" sz="1600" dirty="0" smtClean="0">
                <a:solidFill>
                  <a:srgbClr val="0000FF"/>
                </a:solidFill>
              </a:rPr>
              <a:t> = 1 mA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356016" y="4273474"/>
            <a:ext cx="163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rgbClr val="0000FF"/>
                </a:solidFill>
              </a:rPr>
              <a:t>Virtual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ground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33" name="Přímá spojnice se šipkou 32"/>
          <p:cNvCxnSpPr/>
          <p:nvPr/>
        </p:nvCxnSpPr>
        <p:spPr>
          <a:xfrm>
            <a:off x="5698680" y="4705522"/>
            <a:ext cx="288032" cy="34466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6052248" y="3645024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6052248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7852448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6124256" y="3272069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0000FF"/>
                </a:solidFill>
              </a:rPr>
              <a:t>V</a:t>
            </a:r>
            <a:r>
              <a:rPr lang="cs-CZ" sz="1600" baseline="-25000" dirty="0" smtClean="0">
                <a:solidFill>
                  <a:srgbClr val="0000FF"/>
                </a:solidFill>
              </a:rPr>
              <a:t>C</a:t>
            </a:r>
            <a:r>
              <a:rPr lang="cs-CZ" sz="1600" dirty="0" smtClean="0">
                <a:solidFill>
                  <a:srgbClr val="0000FF"/>
                </a:solidFill>
              </a:rPr>
              <a:t> = ?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8532440" y="5198329"/>
            <a:ext cx="262773" cy="1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1" name="Přímá spojnice se šipkou 40"/>
          <p:cNvCxnSpPr/>
          <p:nvPr/>
        </p:nvCxnSpPr>
        <p:spPr>
          <a:xfrm>
            <a:off x="467544" y="5590107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V="1">
            <a:off x="611560" y="4797152"/>
            <a:ext cx="0" cy="1585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130363" y="470588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V2</a:t>
            </a:r>
            <a:endParaRPr lang="cs-CZ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3714321" y="5567957"/>
            <a:ext cx="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cxnSp>
        <p:nvCxnSpPr>
          <p:cNvPr id="47" name="Přímá spojnice se šipkou 46"/>
          <p:cNvCxnSpPr/>
          <p:nvPr/>
        </p:nvCxnSpPr>
        <p:spPr>
          <a:xfrm>
            <a:off x="467544" y="3789040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V="1">
            <a:off x="611560" y="2996085"/>
            <a:ext cx="0" cy="1585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130363" y="290481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3714321" y="3766890"/>
            <a:ext cx="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-18928" y="3187715"/>
            <a:ext cx="612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+1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4224629" y="5010962"/>
            <a:ext cx="262773" cy="1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TextovéPole 54"/>
          <p:cNvSpPr txBox="1"/>
          <p:nvPr/>
        </p:nvSpPr>
        <p:spPr>
          <a:xfrm>
            <a:off x="4224629" y="4795844"/>
            <a:ext cx="995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V1 = 1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827584" y="6044617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V2 = ?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7780440" y="5443377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V2 = ?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611560" y="3356992"/>
            <a:ext cx="59199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ál 58"/>
          <p:cNvSpPr/>
          <p:nvPr/>
        </p:nvSpPr>
        <p:spPr>
          <a:xfrm>
            <a:off x="588700" y="5554103"/>
            <a:ext cx="45719" cy="720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TextovéPole 44"/>
          <p:cNvSpPr txBox="1"/>
          <p:nvPr/>
        </p:nvSpPr>
        <p:spPr>
          <a:xfrm>
            <a:off x="35274" y="3619763"/>
            <a:ext cx="50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0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52928" y="5420830"/>
            <a:ext cx="50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0 V</a:t>
            </a:r>
            <a:endParaRPr lang="cs-CZ" sz="1600" dirty="0">
              <a:solidFill>
                <a:srgbClr val="0000FF"/>
              </a:solidFill>
            </a:endParaRPr>
          </a:p>
        </p:txBody>
      </p:sp>
      <p:pic>
        <p:nvPicPr>
          <p:cNvPr id="51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179512" y="6021288"/>
            <a:ext cx="508000" cy="508000"/>
          </a:xfrm>
          <a:prstGeom prst="rect">
            <a:avLst/>
          </a:prstGeom>
        </p:spPr>
      </p:pic>
      <p:sp>
        <p:nvSpPr>
          <p:cNvPr id="53" name="TextovéPole 43"/>
          <p:cNvSpPr txBox="1"/>
          <p:nvPr/>
        </p:nvSpPr>
        <p:spPr>
          <a:xfrm>
            <a:off x="615617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V+</a:t>
            </a:r>
            <a:endParaRPr lang="cs-CZ" sz="1400" dirty="0"/>
          </a:p>
        </p:txBody>
      </p:sp>
      <p:sp>
        <p:nvSpPr>
          <p:cNvPr id="58" name="TextovéPole 44"/>
          <p:cNvSpPr txBox="1"/>
          <p:nvPr/>
        </p:nvSpPr>
        <p:spPr>
          <a:xfrm>
            <a:off x="6156176" y="489615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V-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4517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00" y="3717032"/>
            <a:ext cx="4583213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468000" y="900000"/>
            <a:ext cx="82819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Where does the current continue when leaving the R1?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It can‘t flow into the input V+.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/>
            <a:r>
              <a:rPr lang="en-US" dirty="0" smtClean="0"/>
              <a:t>So the current from the resistor R1 has to continue into the capacitor C.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Integrator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Function</a:t>
            </a:r>
            <a:endParaRPr lang="cs-CZ" dirty="0"/>
          </a:p>
        </p:txBody>
      </p:sp>
      <p:sp>
        <p:nvSpPr>
          <p:cNvPr id="24" name="Rovnoramenný trojúhelník 23"/>
          <p:cNvSpPr/>
          <p:nvPr/>
        </p:nvSpPr>
        <p:spPr>
          <a:xfrm rot="10800000" flipH="1">
            <a:off x="6307478" y="4040270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6052248" y="424344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I</a:t>
            </a:r>
            <a:r>
              <a:rPr lang="cs-CZ" sz="1600" baseline="-25000" dirty="0" smtClean="0">
                <a:solidFill>
                  <a:srgbClr val="0000FF"/>
                </a:solidFill>
              </a:rPr>
              <a:t>C</a:t>
            </a:r>
            <a:r>
              <a:rPr lang="cs-CZ" sz="1600" dirty="0" smtClean="0">
                <a:solidFill>
                  <a:srgbClr val="0000FF"/>
                </a:solidFill>
              </a:rPr>
              <a:t> = 1 mA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27" name="Rovnoramenný trojúhelník 26"/>
          <p:cNvSpPr/>
          <p:nvPr/>
        </p:nvSpPr>
        <p:spPr>
          <a:xfrm rot="10800000" flipH="1">
            <a:off x="4900253" y="5134398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4327088" y="527233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I</a:t>
            </a:r>
            <a:r>
              <a:rPr lang="cs-CZ" sz="1600" baseline="-25000" dirty="0" smtClean="0">
                <a:solidFill>
                  <a:srgbClr val="0000FF"/>
                </a:solidFill>
              </a:rPr>
              <a:t>R1</a:t>
            </a:r>
            <a:r>
              <a:rPr lang="cs-CZ" sz="1600" dirty="0" smtClean="0">
                <a:solidFill>
                  <a:srgbClr val="0000FF"/>
                </a:solidFill>
              </a:rPr>
              <a:t> = 1 mA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33" name="Přímá spojnice se šipkou 32"/>
          <p:cNvCxnSpPr/>
          <p:nvPr/>
        </p:nvCxnSpPr>
        <p:spPr>
          <a:xfrm>
            <a:off x="6052248" y="3645024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6052248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7852448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6124256" y="3272069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0000FF"/>
                </a:solidFill>
              </a:rPr>
              <a:t>V</a:t>
            </a:r>
            <a:r>
              <a:rPr lang="cs-CZ" sz="1600" baseline="-25000" dirty="0" smtClean="0">
                <a:solidFill>
                  <a:srgbClr val="0000FF"/>
                </a:solidFill>
              </a:rPr>
              <a:t>C</a:t>
            </a:r>
            <a:r>
              <a:rPr lang="cs-CZ" sz="1600" dirty="0" smtClean="0">
                <a:solidFill>
                  <a:srgbClr val="0000FF"/>
                </a:solidFill>
              </a:rPr>
              <a:t> = ?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8532440" y="5198329"/>
            <a:ext cx="262773" cy="1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467544" y="5590107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V="1">
            <a:off x="611560" y="4797152"/>
            <a:ext cx="0" cy="1585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130363" y="470588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V2</a:t>
            </a:r>
            <a:endParaRPr lang="cs-CZ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3714321" y="5567957"/>
            <a:ext cx="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cxnSp>
        <p:nvCxnSpPr>
          <p:cNvPr id="42" name="Přímá spojnice se šipkou 41"/>
          <p:cNvCxnSpPr/>
          <p:nvPr/>
        </p:nvCxnSpPr>
        <p:spPr>
          <a:xfrm>
            <a:off x="467544" y="3789040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V="1">
            <a:off x="611560" y="2996085"/>
            <a:ext cx="0" cy="1585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130363" y="290481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3714321" y="3766890"/>
            <a:ext cx="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46" name="Obdélník 45"/>
          <p:cNvSpPr/>
          <p:nvPr/>
        </p:nvSpPr>
        <p:spPr>
          <a:xfrm>
            <a:off x="4224629" y="5010962"/>
            <a:ext cx="262773" cy="1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/>
          <p:cNvSpPr txBox="1"/>
          <p:nvPr/>
        </p:nvSpPr>
        <p:spPr>
          <a:xfrm>
            <a:off x="827584" y="604461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V2 = ?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49" name="Přímá spojnice 48"/>
          <p:cNvCxnSpPr/>
          <p:nvPr/>
        </p:nvCxnSpPr>
        <p:spPr>
          <a:xfrm>
            <a:off x="611560" y="3356992"/>
            <a:ext cx="59199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7780440" y="5443377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V2 = ?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-18928" y="3187715"/>
            <a:ext cx="612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+1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224629" y="4795844"/>
            <a:ext cx="995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V1 = 1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53" name="Ovál 52"/>
          <p:cNvSpPr/>
          <p:nvPr/>
        </p:nvSpPr>
        <p:spPr>
          <a:xfrm>
            <a:off x="588700" y="5554103"/>
            <a:ext cx="45719" cy="720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TextovéPole 46"/>
          <p:cNvSpPr txBox="1"/>
          <p:nvPr/>
        </p:nvSpPr>
        <p:spPr>
          <a:xfrm>
            <a:off x="35274" y="3619763"/>
            <a:ext cx="50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0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52928" y="5420830"/>
            <a:ext cx="50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0 V</a:t>
            </a:r>
            <a:endParaRPr lang="cs-CZ" sz="1600" dirty="0">
              <a:solidFill>
                <a:srgbClr val="0000FF"/>
              </a:solidFill>
            </a:endParaRPr>
          </a:p>
        </p:txBody>
      </p:sp>
      <p:pic>
        <p:nvPicPr>
          <p:cNvPr id="55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251520" y="5949280"/>
            <a:ext cx="508000" cy="508000"/>
          </a:xfrm>
          <a:prstGeom prst="rect">
            <a:avLst/>
          </a:prstGeom>
        </p:spPr>
      </p:pic>
      <p:sp>
        <p:nvSpPr>
          <p:cNvPr id="56" name="TextovéPole 43"/>
          <p:cNvSpPr txBox="1"/>
          <p:nvPr/>
        </p:nvSpPr>
        <p:spPr>
          <a:xfrm>
            <a:off x="615617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V+</a:t>
            </a:r>
            <a:endParaRPr lang="cs-CZ" sz="1400" dirty="0"/>
          </a:p>
        </p:txBody>
      </p:sp>
      <p:sp>
        <p:nvSpPr>
          <p:cNvPr id="57" name="TextovéPole 44"/>
          <p:cNvSpPr txBox="1"/>
          <p:nvPr/>
        </p:nvSpPr>
        <p:spPr>
          <a:xfrm>
            <a:off x="6156176" y="489615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V-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78866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468000" y="900000"/>
            <a:ext cx="8281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The current I</a:t>
            </a:r>
            <a:r>
              <a:rPr lang="en-US" baseline="-25000" dirty="0" smtClean="0"/>
              <a:t>C</a:t>
            </a:r>
            <a:r>
              <a:rPr lang="en-US" baseline="-25000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1 mA charges the capacitor C.</a:t>
            </a:r>
          </a:p>
          <a:p>
            <a:pPr eaLnBrk="1" hangingPunct="1"/>
            <a:r>
              <a:rPr lang="en-US" dirty="0" smtClean="0"/>
              <a:t>The voltage V</a:t>
            </a:r>
            <a:r>
              <a:rPr lang="en-US" baseline="-25000" dirty="0" smtClean="0"/>
              <a:t>C</a:t>
            </a:r>
            <a:r>
              <a:rPr lang="en-US" dirty="0" smtClean="0"/>
              <a:t> on the capacitor C is increasing.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Integrator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Function</a:t>
            </a:r>
            <a:endParaRPr lang="cs-CZ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00" y="3717032"/>
            <a:ext cx="4583213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1" name="Rovnoramenný trojúhelník 30"/>
          <p:cNvSpPr/>
          <p:nvPr/>
        </p:nvSpPr>
        <p:spPr>
          <a:xfrm rot="10800000" flipH="1">
            <a:off x="6307478" y="4040270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6052248" y="424344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I</a:t>
            </a:r>
            <a:r>
              <a:rPr lang="cs-CZ" sz="1600" baseline="-25000" dirty="0" smtClean="0">
                <a:solidFill>
                  <a:srgbClr val="0000FF"/>
                </a:solidFill>
              </a:rPr>
              <a:t>C</a:t>
            </a:r>
            <a:r>
              <a:rPr lang="cs-CZ" sz="1600" dirty="0" smtClean="0">
                <a:solidFill>
                  <a:srgbClr val="0000FF"/>
                </a:solidFill>
              </a:rPr>
              <a:t> = 1 mA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33" name="Rovnoramenný trojúhelník 32"/>
          <p:cNvSpPr/>
          <p:nvPr/>
        </p:nvSpPr>
        <p:spPr>
          <a:xfrm rot="10800000" flipH="1">
            <a:off x="4900253" y="5134398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4327088" y="527233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I</a:t>
            </a:r>
            <a:r>
              <a:rPr lang="cs-CZ" sz="1600" baseline="-25000" dirty="0" smtClean="0">
                <a:solidFill>
                  <a:srgbClr val="0000FF"/>
                </a:solidFill>
              </a:rPr>
              <a:t>R1</a:t>
            </a:r>
            <a:r>
              <a:rPr lang="cs-CZ" sz="1600" dirty="0" smtClean="0">
                <a:solidFill>
                  <a:srgbClr val="0000FF"/>
                </a:solidFill>
              </a:rPr>
              <a:t> = 1 mA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37" name="Přímá spojnice se šipkou 36"/>
          <p:cNvCxnSpPr/>
          <p:nvPr/>
        </p:nvCxnSpPr>
        <p:spPr>
          <a:xfrm>
            <a:off x="6052248" y="3645024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6052248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7852448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6124256" y="3272069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0000FF"/>
                </a:solidFill>
              </a:rPr>
              <a:t>V</a:t>
            </a:r>
            <a:r>
              <a:rPr lang="cs-CZ" sz="1600" baseline="-25000" dirty="0" smtClean="0">
                <a:solidFill>
                  <a:srgbClr val="0000FF"/>
                </a:solidFill>
              </a:rPr>
              <a:t>C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is</a:t>
            </a:r>
            <a:r>
              <a:rPr lang="cs-CZ" sz="1600" dirty="0" smtClean="0">
                <a:solidFill>
                  <a:srgbClr val="0000FF"/>
                </a:solidFill>
              </a:rPr>
              <a:t> </a:t>
            </a:r>
            <a:r>
              <a:rPr lang="cs-CZ" sz="1600" dirty="0" err="1" smtClean="0">
                <a:solidFill>
                  <a:srgbClr val="0000FF"/>
                </a:solidFill>
              </a:rPr>
              <a:t>increasing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8532440" y="5198329"/>
            <a:ext cx="262773" cy="1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2" name="Přímá spojnice se šipkou 41"/>
          <p:cNvCxnSpPr/>
          <p:nvPr/>
        </p:nvCxnSpPr>
        <p:spPr>
          <a:xfrm>
            <a:off x="467544" y="5590107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V="1">
            <a:off x="611560" y="4797152"/>
            <a:ext cx="0" cy="1585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130363" y="470588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V2</a:t>
            </a:r>
            <a:endParaRPr lang="cs-CZ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3714321" y="5567957"/>
            <a:ext cx="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cxnSp>
        <p:nvCxnSpPr>
          <p:cNvPr id="46" name="Přímá spojnice se šipkou 45"/>
          <p:cNvCxnSpPr/>
          <p:nvPr/>
        </p:nvCxnSpPr>
        <p:spPr>
          <a:xfrm>
            <a:off x="467544" y="3789040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/>
          <p:nvPr/>
        </p:nvCxnSpPr>
        <p:spPr>
          <a:xfrm flipV="1">
            <a:off x="611560" y="2996085"/>
            <a:ext cx="0" cy="158591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130363" y="290481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3714321" y="3766890"/>
            <a:ext cx="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50" name="Obdélník 49"/>
          <p:cNvSpPr/>
          <p:nvPr/>
        </p:nvSpPr>
        <p:spPr>
          <a:xfrm>
            <a:off x="4224629" y="5010962"/>
            <a:ext cx="262773" cy="17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TextovéPole 51"/>
          <p:cNvSpPr txBox="1"/>
          <p:nvPr/>
        </p:nvSpPr>
        <p:spPr>
          <a:xfrm>
            <a:off x="827584" y="604461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V2 = ?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53" name="Přímá spojnice 52"/>
          <p:cNvCxnSpPr/>
          <p:nvPr/>
        </p:nvCxnSpPr>
        <p:spPr>
          <a:xfrm>
            <a:off x="611560" y="3356992"/>
            <a:ext cx="59199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7780440" y="5443377"/>
            <a:ext cx="883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V2 = ?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-18928" y="3187715"/>
            <a:ext cx="612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+1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4224629" y="4795844"/>
            <a:ext cx="995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V1 = 1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57" name="Ovál 56"/>
          <p:cNvSpPr/>
          <p:nvPr/>
        </p:nvSpPr>
        <p:spPr>
          <a:xfrm>
            <a:off x="588700" y="5554103"/>
            <a:ext cx="45719" cy="720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TextovéPole 50"/>
          <p:cNvSpPr txBox="1"/>
          <p:nvPr/>
        </p:nvSpPr>
        <p:spPr>
          <a:xfrm>
            <a:off x="35274" y="3619763"/>
            <a:ext cx="50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0 V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52928" y="5420830"/>
            <a:ext cx="504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0 V</a:t>
            </a:r>
            <a:endParaRPr lang="cs-CZ" sz="1600" dirty="0">
              <a:solidFill>
                <a:srgbClr val="0000FF"/>
              </a:solidFill>
            </a:endParaRPr>
          </a:p>
        </p:txBody>
      </p:sp>
      <p:pic>
        <p:nvPicPr>
          <p:cNvPr id="59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179512" y="6093296"/>
            <a:ext cx="508000" cy="508000"/>
          </a:xfrm>
          <a:prstGeom prst="rect">
            <a:avLst/>
          </a:prstGeom>
        </p:spPr>
      </p:pic>
      <p:sp>
        <p:nvSpPr>
          <p:cNvPr id="60" name="TextovéPole 43"/>
          <p:cNvSpPr txBox="1"/>
          <p:nvPr/>
        </p:nvSpPr>
        <p:spPr>
          <a:xfrm>
            <a:off x="615617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V+</a:t>
            </a:r>
            <a:endParaRPr lang="cs-CZ" sz="1400" dirty="0"/>
          </a:p>
        </p:txBody>
      </p:sp>
      <p:sp>
        <p:nvSpPr>
          <p:cNvPr id="61" name="TextovéPole 44"/>
          <p:cNvSpPr txBox="1"/>
          <p:nvPr/>
        </p:nvSpPr>
        <p:spPr>
          <a:xfrm>
            <a:off x="6156176" y="489615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400" dirty="0" smtClean="0"/>
              <a:t>V-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35357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7459</TotalTime>
  <Words>1384</Words>
  <Application>Microsoft Office PowerPoint</Application>
  <PresentationFormat>Předvádění na obrazovce (4:3)</PresentationFormat>
  <Paragraphs>386</Paragraphs>
  <Slides>19</Slides>
  <Notes>19</Notes>
  <HiddenSlides>0</HiddenSlides>
  <MMClips>19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Shluk</vt:lpstr>
      <vt:lpstr>Anglicky v odborných předmětech "Support of teaching technical subjects in English“</vt:lpstr>
      <vt:lpstr>Definition</vt:lpstr>
      <vt:lpstr>Description</vt:lpstr>
      <vt:lpstr>Description</vt:lpstr>
      <vt:lpstr>Description</vt:lpstr>
      <vt:lpstr>Function</vt:lpstr>
      <vt:lpstr>Function</vt:lpstr>
      <vt:lpstr>Function</vt:lpstr>
      <vt:lpstr>Function</vt:lpstr>
      <vt:lpstr>Function</vt:lpstr>
      <vt:lpstr>Function</vt:lpstr>
      <vt:lpstr>Function</vt:lpstr>
      <vt:lpstr>Function</vt:lpstr>
      <vt:lpstr>Function</vt:lpstr>
      <vt:lpstr>Function</vt:lpstr>
      <vt:lpstr>Conclusion</vt:lpstr>
      <vt:lpstr>Task</vt:lpstr>
      <vt:lpstr>Solution</vt:lpstr>
      <vt:lpstr>References</vt:lpstr>
    </vt:vector>
  </TitlesOfParts>
  <Company>SPS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JB</cp:lastModifiedBy>
  <cp:revision>321</cp:revision>
  <dcterms:created xsi:type="dcterms:W3CDTF">2011-08-12T09:23:29Z</dcterms:created>
  <dcterms:modified xsi:type="dcterms:W3CDTF">2015-02-05T20:00:41Z</dcterms:modified>
</cp:coreProperties>
</file>