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290" r:id="rId2"/>
    <p:sldId id="291" r:id="rId3"/>
    <p:sldId id="292" r:id="rId4"/>
    <p:sldId id="293" r:id="rId5"/>
    <p:sldId id="295" r:id="rId6"/>
    <p:sldId id="296" r:id="rId7"/>
    <p:sldId id="297" r:id="rId8"/>
    <p:sldId id="299" r:id="rId9"/>
    <p:sldId id="302" r:id="rId10"/>
    <p:sldId id="298" r:id="rId11"/>
    <p:sldId id="304" r:id="rId12"/>
    <p:sldId id="305" r:id="rId13"/>
  </p:sldIdLst>
  <p:sldSz cx="9144000" cy="6858000" type="screen4x3"/>
  <p:notesSz cx="6735763" cy="98663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D296F"/>
    <a:srgbClr val="FF8C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1" autoAdjust="0"/>
    <p:restoredTop sz="94620" autoAdjust="0"/>
  </p:normalViewPr>
  <p:slideViewPr>
    <p:cSldViewPr>
      <p:cViewPr varScale="1">
        <p:scale>
          <a:sx n="118" d="100"/>
          <a:sy n="118" d="100"/>
        </p:scale>
        <p:origin x="1416" y="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10" y="-96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http://www.bernkopf.cz/skola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5374" y="1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25.1.2025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371286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5374" y="9371286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05CF9A7-801B-44C2-A50C-CB4E51C968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514511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cs-CZ"/>
              <a:t>http://www.bernkopf.cz/skola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5374" y="1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r>
              <a:rPr lang="cs-CZ"/>
              <a:t>25.1.2025</a:t>
            </a:r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371286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5374" y="9371286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F3230FE-313A-41FA-A992-D38CA729D3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8052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25.1.2025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25.1.2025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25.1.2025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25.1.2025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25.1.2025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25.1.2025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25.1.2025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25.1.2025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25.1.2025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25.1.2025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25.1.2025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25.1.2025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1"/>
          <p:cNvGrpSpPr>
            <a:grpSpLocks/>
          </p:cNvGrpSpPr>
          <p:nvPr/>
        </p:nvGrpSpPr>
        <p:grpSpPr bwMode="auto">
          <a:xfrm>
            <a:off x="-9525" y="4935538"/>
            <a:ext cx="9159875" cy="1997075"/>
            <a:chOff x="-33596" y="4907042"/>
            <a:chExt cx="9060466" cy="2122941"/>
          </a:xfrm>
        </p:grpSpPr>
        <p:sp>
          <p:nvSpPr>
            <p:cNvPr id="6" name="Volný tvar 14"/>
            <p:cNvSpPr>
              <a:spLocks/>
            </p:cNvSpPr>
            <p:nvPr/>
          </p:nvSpPr>
          <p:spPr bwMode="auto">
            <a:xfrm>
              <a:off x="57480" y="4907042"/>
              <a:ext cx="8969390" cy="997343"/>
            </a:xfrm>
            <a:custGeom>
              <a:avLst/>
              <a:gdLst>
                <a:gd name="T0" fmla="*/ 8969390 w 4697"/>
                <a:gd name="T1" fmla="*/ 0 h 367"/>
                <a:gd name="T2" fmla="*/ 8969390 w 4697"/>
                <a:gd name="T3" fmla="*/ 997343 h 367"/>
                <a:gd name="T4" fmla="*/ 0 w 4697"/>
                <a:gd name="T5" fmla="*/ 592427 h 367"/>
                <a:gd name="T6" fmla="*/ 8969390 w 4697"/>
                <a:gd name="T7" fmla="*/ 0 h 36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97"/>
                <a:gd name="T13" fmla="*/ 0 h 367"/>
                <a:gd name="T14" fmla="*/ 4697 w 4697"/>
                <a:gd name="T15" fmla="*/ 367 h 36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FF8C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-33596" y="5048783"/>
              <a:ext cx="9060466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dirty="0"/>
              <a:t>Klepnutím lze upravit styl předlohy podnadpisů.</a:t>
            </a:r>
            <a:endParaRPr lang="en-US" dirty="0"/>
          </a:p>
        </p:txBody>
      </p:sp>
      <p:sp>
        <p:nvSpPr>
          <p:cNvPr id="8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cs-CZ"/>
              <a:t>Rezistory</a:t>
            </a:r>
          </a:p>
        </p:txBody>
      </p:sp>
      <p:sp>
        <p:nvSpPr>
          <p:cNvPr id="10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cs-CZ"/>
              <a:t>Elektronika</a:t>
            </a:r>
          </a:p>
        </p:txBody>
      </p:sp>
      <p:sp>
        <p:nvSpPr>
          <p:cNvPr id="11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A392F0C-8E69-458F-8B3D-4FC8E4A0E7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2709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7"/>
          <p:cNvSpPr>
            <a:spLocks noGrp="1"/>
          </p:cNvSpPr>
          <p:nvPr>
            <p:ph type="dt" sz="half" idx="12"/>
          </p:nvPr>
        </p:nvSpPr>
        <p:spPr>
          <a:xfrm>
            <a:off x="0" y="0"/>
            <a:ext cx="9144000" cy="360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anchor="ctr" anchorCtr="1"/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Rezistory</a:t>
            </a:r>
            <a:endParaRPr lang="cs-CZ" dirty="0"/>
          </a:p>
        </p:txBody>
      </p:sp>
      <p:sp>
        <p:nvSpPr>
          <p:cNvPr id="5" name="Zástupný symbol pro zápatí 8"/>
          <p:cNvSpPr>
            <a:spLocks noGrp="1"/>
          </p:cNvSpPr>
          <p:nvPr>
            <p:ph type="ftr" sz="quarter" idx="13"/>
          </p:nvPr>
        </p:nvSpPr>
        <p:spPr>
          <a:xfrm>
            <a:off x="0" y="6496092"/>
            <a:ext cx="9144000" cy="36512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algn="ctr">
              <a:defRPr/>
            </a:pPr>
            <a:r>
              <a:rPr lang="cs-CZ"/>
              <a:t>Elektronika</a:t>
            </a:r>
            <a:endParaRPr lang="cs-CZ" dirty="0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4"/>
          </p:nvPr>
        </p:nvSpPr>
        <p:spPr>
          <a:xfrm>
            <a:off x="8532440" y="6486227"/>
            <a:ext cx="510728" cy="365125"/>
          </a:xfrm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16" name="Nadpis 15"/>
          <p:cNvSpPr>
            <a:spLocks noGrp="1"/>
          </p:cNvSpPr>
          <p:nvPr>
            <p:ph type="title" hasCustomPrompt="1"/>
          </p:nvPr>
        </p:nvSpPr>
        <p:spPr>
          <a:xfrm>
            <a:off x="467544" y="400018"/>
            <a:ext cx="8229600" cy="369332"/>
          </a:xfrm>
          <a:effectLst>
            <a:glow rad="127000">
              <a:schemeClr val="bg1"/>
            </a:glow>
          </a:effectLst>
        </p:spPr>
        <p:txBody>
          <a:bodyPr>
            <a:spAutoFit/>
            <a:scene3d>
              <a:camera prst="orthographicFront"/>
              <a:lightRig rig="threePt" dir="t"/>
            </a:scene3d>
            <a:sp3d prstMaterial="metal">
              <a:bevelT w="0" h="0"/>
            </a:sp3d>
          </a:bodyPr>
          <a:lstStyle>
            <a:lvl1pPr algn="ctr">
              <a:defRPr sz="1800" kern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 eaLnBrk="1" hangingPunct="1"/>
            <a:r>
              <a:rPr lang="en-US" b="1" dirty="0"/>
              <a:t>Voltage Gain</a:t>
            </a:r>
          </a:p>
        </p:txBody>
      </p:sp>
    </p:spTree>
    <p:extLst>
      <p:ext uri="{BB962C8B-B14F-4D97-AF65-F5344CB8AC3E}">
        <p14:creationId xmlns:p14="http://schemas.microsoft.com/office/powerpoint/2010/main" val="831039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65000"/>
                <a:alpha val="12000"/>
              </a:schemeClr>
            </a:gs>
            <a:gs pos="8000">
              <a:schemeClr val="accent1">
                <a:tint val="44500"/>
                <a:satMod val="160000"/>
                <a:alpha val="33000"/>
              </a:schemeClr>
            </a:gs>
            <a:gs pos="60000">
              <a:schemeClr val="accent1">
                <a:tint val="23500"/>
                <a:satMod val="160000"/>
                <a:alpha val="74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Volný tvar 12"/>
          <p:cNvSpPr>
            <a:spLocks/>
          </p:cNvSpPr>
          <p:nvPr/>
        </p:nvSpPr>
        <p:spPr bwMode="auto">
          <a:xfrm>
            <a:off x="65088" y="4627563"/>
            <a:ext cx="3600450" cy="1728787"/>
          </a:xfrm>
          <a:custGeom>
            <a:avLst/>
            <a:gdLst>
              <a:gd name="T0" fmla="*/ 0 w 5760"/>
              <a:gd name="T1" fmla="*/ 0 h 528"/>
              <a:gd name="T2" fmla="*/ 3600450 w 5760"/>
              <a:gd name="T3" fmla="*/ 0 h 528"/>
              <a:gd name="T4" fmla="*/ 3600450 w 5760"/>
              <a:gd name="T5" fmla="*/ 1728787 h 528"/>
              <a:gd name="T6" fmla="*/ 30004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FF8C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31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/>
              <a:t>Rezistory</a:t>
            </a:r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/>
              <a:t>Elektronika</a:t>
            </a: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65E059B-0B95-4146-A791-BA354DFE51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source=images&amp;cd=&amp;cad=rja&amp;docid=dPshTEp93GLCqM&amp;tbnid=P-drvfxydhPfOM:&amp;ved=0CAgQjRwwAA&amp;url=http://www.brunswickfireandrescue.org/lightning.html&amp;ei=pzQ_UsS3OtHJswbBloHIDw&amp;psig=AFQjCNEBc1T5MTc8iFDXS8MAalnwV5gUDA&amp;ust=1379960360008113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Rezistory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23528" y="2708920"/>
            <a:ext cx="8496944" cy="18158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cs-CZ" sz="4400" b="1" dirty="0"/>
              <a:t>Rezistory</a:t>
            </a:r>
          </a:p>
          <a:p>
            <a:pPr algn="ctr">
              <a:defRPr/>
            </a:pPr>
            <a:endParaRPr lang="cs-CZ" sz="4400" b="1" dirty="0"/>
          </a:p>
          <a:p>
            <a:pPr algn="ctr">
              <a:defRPr/>
            </a:pPr>
            <a:r>
              <a:rPr lang="cs-CZ" sz="2400" b="1" dirty="0"/>
              <a:t>Ing. Jaroslav Bernkopf</a:t>
            </a:r>
          </a:p>
        </p:txBody>
      </p:sp>
    </p:spTree>
    <p:extLst>
      <p:ext uri="{BB962C8B-B14F-4D97-AF65-F5344CB8AC3E}">
        <p14:creationId xmlns:p14="http://schemas.microsoft.com/office/powerpoint/2010/main" val="38997682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Rezistory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67544" y="400017"/>
            <a:ext cx="8229600" cy="369332"/>
          </a:xfrm>
        </p:spPr>
        <p:txBody>
          <a:bodyPr/>
          <a:lstStyle/>
          <a:p>
            <a:r>
              <a:rPr lang="cs-CZ" dirty="0"/>
              <a:t>Přípustné napětí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51520" y="984792"/>
            <a:ext cx="864096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Přípustné napětí</a:t>
            </a:r>
          </a:p>
          <a:p>
            <a:endParaRPr lang="cs-CZ" sz="2400" b="1" dirty="0"/>
          </a:p>
          <a:p>
            <a:r>
              <a:rPr lang="cs-CZ" sz="2400" b="1" dirty="0"/>
              <a:t>Přípustné napětí </a:t>
            </a:r>
            <a:r>
              <a:rPr lang="cs-CZ" sz="2400" dirty="0"/>
              <a:t>je takové napětí, při kterém </a:t>
            </a:r>
            <a:r>
              <a:rPr lang="en-US" sz="2400" dirty="0"/>
              <a:t>je </a:t>
            </a:r>
            <a:r>
              <a:rPr lang="en-US" sz="2400" dirty="0" err="1"/>
              <a:t>zaručeno</a:t>
            </a:r>
            <a:r>
              <a:rPr lang="en-US" sz="2400" dirty="0"/>
              <a:t>, </a:t>
            </a:r>
            <a:r>
              <a:rPr lang="en-US" sz="2400" dirty="0" err="1"/>
              <a:t>že</a:t>
            </a:r>
            <a:r>
              <a:rPr lang="en-US" sz="2400" dirty="0"/>
              <a:t> </a:t>
            </a:r>
            <a:r>
              <a:rPr lang="cs-CZ" sz="2400" dirty="0"/>
              <a:t>ještě nedojde k elektrickému výboji po povrchu nebo vnitřkem rezistoru. Udává se ve voltech [V].</a:t>
            </a:r>
          </a:p>
          <a:p>
            <a:endParaRPr lang="cs-CZ" sz="2400" b="1" dirty="0"/>
          </a:p>
          <a:p>
            <a:r>
              <a:rPr lang="cs-CZ" sz="2400" b="1" dirty="0"/>
              <a:t>Provozní napětí </a:t>
            </a:r>
            <a:r>
              <a:rPr lang="cs-CZ" sz="2400" dirty="0"/>
              <a:t>je omezeno nejen výkonovým zatížením rezistoru, ale i možností výboje po povrchu nebo uvnitř rezistoru. </a:t>
            </a:r>
          </a:p>
          <a:p>
            <a:endParaRPr lang="cs-CZ" sz="2400" dirty="0"/>
          </a:p>
          <a:p>
            <a:r>
              <a:rPr lang="cs-CZ" sz="2400" dirty="0"/>
              <a:t>U rezistorů s velkými hodnotami odporu proto ani nelze dosáhnout jmenovitého výkonového zatížení. </a:t>
            </a:r>
          </a:p>
          <a:p>
            <a:r>
              <a:rPr lang="cs-CZ" sz="2400" dirty="0"/>
              <a:t>Při zvyšování napětí dojde k přeskoku dříve, než by se dosáhlo jmenovitého zatížení.</a:t>
            </a:r>
          </a:p>
        </p:txBody>
      </p:sp>
    </p:spTree>
    <p:extLst>
      <p:ext uri="{BB962C8B-B14F-4D97-AF65-F5344CB8AC3E}">
        <p14:creationId xmlns:p14="http://schemas.microsoft.com/office/powerpoint/2010/main" val="39104232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Rezistory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11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Přípustné napětí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51520" y="984792"/>
            <a:ext cx="86409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Přípustné napětí</a:t>
            </a:r>
          </a:p>
          <a:p>
            <a:endParaRPr lang="cs-CZ" sz="2400" b="1" dirty="0"/>
          </a:p>
          <a:p>
            <a:r>
              <a:rPr lang="cs-CZ" sz="2400" dirty="0"/>
              <a:t>Rezistory s velkou hodnotou odporu a na velké napětí mívají velké rozměry, aby po jejich povrchu nemohla přeskočit jiskra.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2554452"/>
            <a:ext cx="7959448" cy="3826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2746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Rezistory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12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Přípustné napětí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068960"/>
            <a:ext cx="4680520" cy="3289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251520" y="984792"/>
            <a:ext cx="86409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Přípustné napětí</a:t>
            </a:r>
          </a:p>
          <a:p>
            <a:endParaRPr lang="cs-CZ" sz="2400" b="1" dirty="0"/>
          </a:p>
          <a:p>
            <a:r>
              <a:rPr lang="cs-CZ" sz="2400" dirty="0"/>
              <a:t>Rezistory s velkou hodnotou odporu a na velké napětí bývají uzavřené ve vakuu v zatavené skleněné trubce.</a:t>
            </a:r>
          </a:p>
        </p:txBody>
      </p:sp>
    </p:spTree>
    <p:extLst>
      <p:ext uri="{BB962C8B-B14F-4D97-AF65-F5344CB8AC3E}">
        <p14:creationId xmlns:p14="http://schemas.microsoft.com/office/powerpoint/2010/main" val="3654818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Rezistory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51520" y="1412776"/>
            <a:ext cx="86409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Rezistor je elektronická součástka, jejíž hlavní vlastností je elektrický odpor.</a:t>
            </a:r>
          </a:p>
          <a:p>
            <a:endParaRPr lang="cs-CZ" sz="2400" dirty="0"/>
          </a:p>
          <a:p>
            <a:r>
              <a:rPr lang="cs-CZ" sz="2400" dirty="0"/>
              <a:t>Hlavním úkolem rezistorů v obvodech je omezit proud a/nebo napětí. </a:t>
            </a:r>
          </a:p>
          <a:p>
            <a:endParaRPr lang="cs-CZ" sz="2400" dirty="0"/>
          </a:p>
          <a:p>
            <a:r>
              <a:rPr lang="cs-CZ" sz="2400" dirty="0"/>
              <a:t>Odpor ideálního rezistoru nezávisí na napětí</a:t>
            </a:r>
            <a:r>
              <a:rPr lang="en-US" sz="2400" dirty="0"/>
              <a:t>, na </a:t>
            </a:r>
            <a:r>
              <a:rPr lang="en-US" sz="2400" dirty="0" err="1"/>
              <a:t>teplotě</a:t>
            </a:r>
            <a:r>
              <a:rPr lang="en-US" sz="2400" dirty="0"/>
              <a:t>,</a:t>
            </a:r>
            <a:r>
              <a:rPr lang="cs-CZ" sz="2400" dirty="0"/>
              <a:t> ani na kmitočtu. </a:t>
            </a:r>
          </a:p>
          <a:p>
            <a:endParaRPr lang="cs-CZ" sz="2400" dirty="0"/>
          </a:p>
          <a:p>
            <a:r>
              <a:rPr lang="cs-CZ" sz="2400" dirty="0"/>
              <a:t>Rezistor nezpůsobuje fázový posun mezi proudem a napětím.</a:t>
            </a:r>
          </a:p>
        </p:txBody>
      </p:sp>
    </p:spTree>
    <p:extLst>
      <p:ext uri="{BB962C8B-B14F-4D97-AF65-F5344CB8AC3E}">
        <p14:creationId xmlns:p14="http://schemas.microsoft.com/office/powerpoint/2010/main" val="2301717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Rezistory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Užití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51520" y="984792"/>
            <a:ext cx="864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Kdybychom připojili svítivou diodu (LED) na baterii přímo, LED by zasvítila jen jednou a okamžitě by shořela, protože baterie by skrz ni prohnala mnohem větší proud, než LED vydrží.</a:t>
            </a:r>
          </a:p>
        </p:txBody>
      </p:sp>
      <p:pic>
        <p:nvPicPr>
          <p:cNvPr id="2051" name="Picture 3" descr="http://www.brunswickfireandrescue.org/files/animated_lightning.gi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5265" y="1908122"/>
            <a:ext cx="3192885" cy="4257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16832"/>
            <a:ext cx="4972050" cy="443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9666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Rezistory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Užití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51520" y="984792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Když ale do série s LED zapojíme rezistor 1k, proud se omezí na 10 mA a LED bude svítit dlouho a spolehlivě.</a:t>
            </a: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951" t="1336" r="-2553" b="18162"/>
          <a:stretch/>
        </p:blipFill>
        <p:spPr bwMode="auto">
          <a:xfrm>
            <a:off x="827584" y="1844824"/>
            <a:ext cx="4968552" cy="4445547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8" name="TextovéPole 7"/>
          <p:cNvSpPr txBox="1"/>
          <p:nvPr/>
        </p:nvSpPr>
        <p:spPr>
          <a:xfrm>
            <a:off x="5831632" y="5805264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Proč jen 10 mA, a ne 12 mA?</a:t>
            </a:r>
          </a:p>
        </p:txBody>
      </p:sp>
    </p:spTree>
    <p:extLst>
      <p:ext uri="{BB962C8B-B14F-4D97-AF65-F5344CB8AC3E}">
        <p14:creationId xmlns:p14="http://schemas.microsoft.com/office/powerpoint/2010/main" val="1644120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Rezistory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Vlastnosti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51520" y="984792"/>
            <a:ext cx="86409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Vlastnosti rezistorů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0"/>
              <a:t>odpor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0"/>
              <a:t>zatížitelnost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0"/>
              <a:t>přípustné napětí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502393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Rezistory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Odpor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251520" y="984792"/>
            <a:ext cx="864096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Hodnota odporu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0"/>
              <a:t>jmenovitá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0"/>
              <a:t>skutečná</a:t>
            </a:r>
          </a:p>
          <a:p>
            <a:r>
              <a:rPr lang="cs-CZ" sz="1200" dirty="0"/>
              <a:t>	</a:t>
            </a:r>
          </a:p>
          <a:p>
            <a:r>
              <a:rPr lang="cs-CZ" sz="2400" b="1" dirty="0"/>
              <a:t>Jmenovitá hodnota </a:t>
            </a:r>
            <a:r>
              <a:rPr lang="cs-CZ" sz="2400" dirty="0"/>
              <a:t>odporu je hodnota vyznačená na rezistoru, např. 1k5 (= 1,5 k</a:t>
            </a:r>
            <a:r>
              <a:rPr lang="el-GR" sz="2400" dirty="0"/>
              <a:t>Ω</a:t>
            </a:r>
            <a:r>
              <a:rPr lang="cs-CZ" sz="2400" dirty="0"/>
              <a:t>). </a:t>
            </a:r>
          </a:p>
          <a:p>
            <a:endParaRPr lang="cs-CZ" sz="2400" dirty="0"/>
          </a:p>
          <a:p>
            <a:r>
              <a:rPr lang="cs-CZ" sz="2400" b="1" dirty="0"/>
              <a:t>Skutečná hodnota </a:t>
            </a:r>
            <a:r>
              <a:rPr lang="cs-CZ" sz="2400" dirty="0"/>
              <a:t>se od jmenovité hodnoty může lišit v rámci dovolené tolerance. </a:t>
            </a:r>
            <a:endParaRPr lang="en-US" sz="2400" dirty="0"/>
          </a:p>
          <a:p>
            <a:endParaRPr lang="en-US" sz="2400" b="1" dirty="0"/>
          </a:p>
          <a:p>
            <a:r>
              <a:rPr lang="en-US" sz="2400" b="1" dirty="0" err="1"/>
              <a:t>Dovolená</a:t>
            </a:r>
            <a:r>
              <a:rPr lang="en-US" sz="2400" b="1" dirty="0"/>
              <a:t> tolerance </a:t>
            </a:r>
            <a:r>
              <a:rPr lang="en-US" sz="2400" dirty="0" err="1"/>
              <a:t>vyjadřuje</a:t>
            </a:r>
            <a:r>
              <a:rPr lang="en-US" sz="2400" dirty="0"/>
              <a:t>, o </a:t>
            </a:r>
            <a:r>
              <a:rPr lang="en-US" sz="2400" dirty="0" err="1"/>
              <a:t>kolik</a:t>
            </a:r>
            <a:r>
              <a:rPr lang="en-US" sz="2400" dirty="0"/>
              <a:t> </a:t>
            </a:r>
            <a:r>
              <a:rPr lang="en-US" sz="2400" dirty="0" err="1"/>
              <a:t>procent</a:t>
            </a:r>
            <a:r>
              <a:rPr lang="en-US" sz="2400" dirty="0"/>
              <a:t> se </a:t>
            </a:r>
            <a:r>
              <a:rPr lang="en-US" sz="2400" dirty="0" err="1"/>
              <a:t>skutečná</a:t>
            </a:r>
            <a:r>
              <a:rPr lang="en-US" sz="2400" dirty="0"/>
              <a:t> </a:t>
            </a:r>
            <a:r>
              <a:rPr lang="en-US" sz="2400" dirty="0" err="1"/>
              <a:t>hodnota</a:t>
            </a:r>
            <a:r>
              <a:rPr lang="en-US" sz="2400" dirty="0"/>
              <a:t> </a:t>
            </a:r>
            <a:r>
              <a:rPr lang="en-US" sz="2400" dirty="0" err="1"/>
              <a:t>odporu</a:t>
            </a:r>
            <a:r>
              <a:rPr lang="en-US" sz="2400" dirty="0"/>
              <a:t> </a:t>
            </a:r>
            <a:r>
              <a:rPr lang="en-US" sz="2400" dirty="0" err="1"/>
              <a:t>může</a:t>
            </a:r>
            <a:r>
              <a:rPr lang="en-US" sz="2400" dirty="0"/>
              <a:t> </a:t>
            </a:r>
            <a:r>
              <a:rPr lang="en-US" sz="2400" dirty="0" err="1"/>
              <a:t>lišit</a:t>
            </a:r>
            <a:r>
              <a:rPr lang="en-US" sz="2400" dirty="0"/>
              <a:t> od </a:t>
            </a:r>
            <a:r>
              <a:rPr lang="en-US" sz="2400" dirty="0" err="1"/>
              <a:t>jmenovité</a:t>
            </a:r>
            <a:r>
              <a:rPr lang="en-US" sz="2400" dirty="0"/>
              <a:t>.</a:t>
            </a:r>
            <a:endParaRPr lang="cs-CZ" sz="2400" dirty="0"/>
          </a:p>
          <a:p>
            <a:endParaRPr lang="cs-CZ" sz="2400" dirty="0"/>
          </a:p>
          <a:p>
            <a:r>
              <a:rPr lang="cs-CZ" sz="2400" dirty="0">
                <a:solidFill>
                  <a:srgbClr val="0000FF"/>
                </a:solidFill>
              </a:rPr>
              <a:t>Např. skutečný odpor rezistoru 1k5 /J může být až o 5% vyšší nebo nižší než 1500 </a:t>
            </a:r>
            <a:r>
              <a:rPr lang="el-GR" sz="2400" dirty="0">
                <a:solidFill>
                  <a:srgbClr val="0000FF"/>
                </a:solidFill>
              </a:rPr>
              <a:t>Ω</a:t>
            </a:r>
            <a:r>
              <a:rPr lang="cs-CZ" sz="2400" dirty="0">
                <a:solidFill>
                  <a:srgbClr val="0000FF"/>
                </a:solidFill>
              </a:rPr>
              <a:t> (tj. mezi 1575 </a:t>
            </a:r>
            <a:r>
              <a:rPr lang="el-GR" sz="2400" dirty="0">
                <a:solidFill>
                  <a:srgbClr val="0000FF"/>
                </a:solidFill>
              </a:rPr>
              <a:t>Ω</a:t>
            </a:r>
            <a:r>
              <a:rPr lang="cs-CZ" sz="2400" dirty="0">
                <a:solidFill>
                  <a:srgbClr val="0000FF"/>
                </a:solidFill>
              </a:rPr>
              <a:t> a 1425 </a:t>
            </a:r>
            <a:r>
              <a:rPr lang="el-GR" sz="2400" dirty="0">
                <a:solidFill>
                  <a:srgbClr val="0000FF"/>
                </a:solidFill>
              </a:rPr>
              <a:t>Ω</a:t>
            </a:r>
            <a:r>
              <a:rPr lang="cs-CZ" sz="2400" dirty="0">
                <a:solidFill>
                  <a:srgbClr val="0000FF"/>
                </a:solidFill>
              </a:rPr>
              <a:t>). 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89038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Rezistory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Zatížitelnost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251520" y="984792"/>
            <a:ext cx="86409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Zatížitelnost</a:t>
            </a:r>
          </a:p>
          <a:p>
            <a:endParaRPr lang="cs-CZ" sz="2400" dirty="0"/>
          </a:p>
          <a:p>
            <a:r>
              <a:rPr lang="cs-CZ" sz="2400" b="1" dirty="0"/>
              <a:t>Zatížitelnost </a:t>
            </a:r>
            <a:r>
              <a:rPr lang="cs-CZ" sz="2400" dirty="0"/>
              <a:t>udává, jakým výkonem je možno rezistor zatížit. Udává se ve wattech [W].</a:t>
            </a:r>
          </a:p>
          <a:p>
            <a:endParaRPr lang="cs-CZ" sz="2400" b="1" dirty="0"/>
          </a:p>
          <a:p>
            <a:r>
              <a:rPr lang="cs-CZ" sz="2400" b="1" dirty="0"/>
              <a:t>Jmenovité zatížení</a:t>
            </a:r>
            <a:r>
              <a:rPr lang="cs-CZ" sz="2400" dirty="0"/>
              <a:t> je uvedeno v katalogu. U rozměrnějších rezistorů může být natištěno na rezistoru. </a:t>
            </a:r>
          </a:p>
          <a:p>
            <a:endParaRPr lang="cs-CZ" sz="2400" dirty="0"/>
          </a:p>
          <a:p>
            <a:r>
              <a:rPr lang="cs-CZ" sz="2400" b="1" dirty="0"/>
              <a:t>Provozní zatížení </a:t>
            </a:r>
            <a:r>
              <a:rPr lang="cs-CZ" sz="2400" dirty="0"/>
              <a:t>nesmí být větší než jmenovité. </a:t>
            </a:r>
          </a:p>
        </p:txBody>
      </p:sp>
    </p:spTree>
    <p:extLst>
      <p:ext uri="{BB962C8B-B14F-4D97-AF65-F5344CB8AC3E}">
        <p14:creationId xmlns:p14="http://schemas.microsoft.com/office/powerpoint/2010/main" val="1554981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Rezistory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Zatížitelnost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251520" y="984792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Zatížitelnost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1556792"/>
            <a:ext cx="7027563" cy="37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3131840" y="1814511"/>
            <a:ext cx="4176464" cy="435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251520" y="5517232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Rezistory na větší zatížení mají větší rozměry. </a:t>
            </a:r>
          </a:p>
        </p:txBody>
      </p:sp>
    </p:spTree>
    <p:extLst>
      <p:ext uri="{BB962C8B-B14F-4D97-AF65-F5344CB8AC3E}">
        <p14:creationId xmlns:p14="http://schemas.microsoft.com/office/powerpoint/2010/main" val="4217245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Rezistory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Zatížitelnost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251520" y="984792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Zatížitelnost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251520" y="5517232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Rezistor spálený přetížením</a:t>
            </a:r>
          </a:p>
        </p:txBody>
      </p:sp>
      <p:pic>
        <p:nvPicPr>
          <p:cNvPr id="10" name="Picture 6" descr="http://resistorcharacteristics.files.wordpress.com/2013/01/burnt_resist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556791"/>
            <a:ext cx="7056784" cy="3960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93314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Vlastní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8932</TotalTime>
  <Words>630</Words>
  <Application>Microsoft Office PowerPoint</Application>
  <PresentationFormat>Předvádění na obrazovce (4:3)</PresentationFormat>
  <Paragraphs>149</Paragraphs>
  <Slides>12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9" baseType="lpstr">
      <vt:lpstr>Arial</vt:lpstr>
      <vt:lpstr>Calibri</vt:lpstr>
      <vt:lpstr>Lucida Sans Unicode</vt:lpstr>
      <vt:lpstr>Verdana</vt:lpstr>
      <vt:lpstr>Wingdings 2</vt:lpstr>
      <vt:lpstr>Wingdings 3</vt:lpstr>
      <vt:lpstr>Shluk</vt:lpstr>
      <vt:lpstr>Úvod</vt:lpstr>
      <vt:lpstr>Definice</vt:lpstr>
      <vt:lpstr>Užití</vt:lpstr>
      <vt:lpstr>Užití</vt:lpstr>
      <vt:lpstr>Vlastnosti</vt:lpstr>
      <vt:lpstr>Odpor</vt:lpstr>
      <vt:lpstr>Zatížitelnost</vt:lpstr>
      <vt:lpstr>Zatížitelnost</vt:lpstr>
      <vt:lpstr>Zatížitelnost</vt:lpstr>
      <vt:lpstr>Přípustné napětí</vt:lpstr>
      <vt:lpstr>Přípustné napětí</vt:lpstr>
      <vt:lpstr>Přípustné napětí</vt:lpstr>
    </vt:vector>
  </TitlesOfParts>
  <Company>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SPS</dc:creator>
  <cp:lastModifiedBy>Jaroslav Bernkopf</cp:lastModifiedBy>
  <cp:revision>451</cp:revision>
  <cp:lastPrinted>2025-01-21T10:08:42Z</cp:lastPrinted>
  <dcterms:created xsi:type="dcterms:W3CDTF">2011-08-12T09:23:29Z</dcterms:created>
  <dcterms:modified xsi:type="dcterms:W3CDTF">2025-01-21T11:21:02Z</dcterms:modified>
</cp:coreProperties>
</file>