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90" r:id="rId2"/>
    <p:sldId id="291" r:id="rId3"/>
    <p:sldId id="292" r:id="rId4"/>
    <p:sldId id="293" r:id="rId5"/>
    <p:sldId id="295" r:id="rId6"/>
    <p:sldId id="296" r:id="rId7"/>
    <p:sldId id="297" r:id="rId8"/>
    <p:sldId id="299" r:id="rId9"/>
    <p:sldId id="302" r:id="rId10"/>
    <p:sldId id="298" r:id="rId11"/>
    <p:sldId id="304" r:id="rId12"/>
    <p:sldId id="305" r:id="rId13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18" d="100"/>
          <a:sy n="118" d="100"/>
        </p:scale>
        <p:origin x="1416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Rezistory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Rezistory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docid=dPshTEp93GLCqM&amp;tbnid=P-drvfxydhPfOM:&amp;ved=0CAgQjRwwAA&amp;url=http://www.brunswickfireandrescue.org/lightning.html&amp;ei=pzQ_UsS3OtHJswbBloHIDw&amp;psig=AFQjCNEBc1T5MTc8iFDXS8MAalnwV5gUDA&amp;ust=137996036000811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708920"/>
            <a:ext cx="849694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/>
              <a:t>Rezistory</a:t>
            </a:r>
          </a:p>
          <a:p>
            <a:pPr algn="ctr">
              <a:defRPr/>
            </a:pPr>
            <a:endParaRPr lang="cs-CZ" sz="4400" b="1" dirty="0"/>
          </a:p>
          <a:p>
            <a:pPr algn="ctr">
              <a:defRPr/>
            </a:pPr>
            <a:r>
              <a:rPr lang="cs-CZ" sz="24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7"/>
            <a:ext cx="8229600" cy="369332"/>
          </a:xfrm>
        </p:spPr>
        <p:txBody>
          <a:bodyPr/>
          <a:lstStyle/>
          <a:p>
            <a:r>
              <a:rPr lang="cs-CZ" dirty="0"/>
              <a:t>Přípustné napětí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Přípustné napětí</a:t>
            </a:r>
          </a:p>
          <a:p>
            <a:endParaRPr lang="cs-CZ" sz="2400" b="1" dirty="0"/>
          </a:p>
          <a:p>
            <a:r>
              <a:rPr lang="cs-CZ" sz="2400" b="1" dirty="0"/>
              <a:t>Přípustné napětí </a:t>
            </a:r>
            <a:r>
              <a:rPr lang="cs-CZ" sz="2400" dirty="0"/>
              <a:t>je takové napětí, při kterém </a:t>
            </a:r>
            <a:r>
              <a:rPr lang="en-US" sz="2400" dirty="0"/>
              <a:t>je </a:t>
            </a:r>
            <a:r>
              <a:rPr lang="en-US" sz="2400" dirty="0" err="1"/>
              <a:t>zaručeno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cs-CZ" sz="2400" dirty="0"/>
              <a:t>ještě nedojde k elektrickému výboji po povrchu nebo vnitřkem rezistoru. Udává se ve voltech [V].</a:t>
            </a:r>
          </a:p>
          <a:p>
            <a:endParaRPr lang="cs-CZ" sz="2400" b="1" dirty="0"/>
          </a:p>
          <a:p>
            <a:r>
              <a:rPr lang="cs-CZ" sz="2400" b="1" dirty="0"/>
              <a:t>Provozní napětí </a:t>
            </a:r>
            <a:r>
              <a:rPr lang="cs-CZ" sz="2400" dirty="0"/>
              <a:t>je omezeno nejen výkonovým zatížením rezistoru, ale i možností výboje po povrchu nebo uvnitř rezistoru. </a:t>
            </a:r>
          </a:p>
          <a:p>
            <a:endParaRPr lang="cs-CZ" sz="2400" dirty="0"/>
          </a:p>
          <a:p>
            <a:r>
              <a:rPr lang="cs-CZ" sz="2400" dirty="0"/>
              <a:t>U rezistorů s velkými hodnotami odporu proto ani nelze dosáhnout jmenovitého výkonového zatížení. </a:t>
            </a:r>
          </a:p>
          <a:p>
            <a:r>
              <a:rPr lang="cs-CZ" sz="2400" dirty="0"/>
              <a:t>Při zvyšování napětí dojde k přeskoku dříve, než by se dosáhlo jmenovitého zatížení.</a:t>
            </a:r>
          </a:p>
        </p:txBody>
      </p:sp>
    </p:spTree>
    <p:extLst>
      <p:ext uri="{BB962C8B-B14F-4D97-AF65-F5344CB8AC3E}">
        <p14:creationId xmlns:p14="http://schemas.microsoft.com/office/powerpoint/2010/main" val="3910423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Přípustné napětí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Přípustné napětí</a:t>
            </a:r>
          </a:p>
          <a:p>
            <a:endParaRPr lang="cs-CZ" sz="2400" b="1" dirty="0"/>
          </a:p>
          <a:p>
            <a:r>
              <a:rPr lang="cs-CZ" sz="2400" dirty="0"/>
              <a:t>Rezistory s velkou hodnotou odporu a na velké napětí mívají velké rozměry, aby po jejich povrchu nemohla přeskočit jiskra.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554452"/>
            <a:ext cx="7959448" cy="382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74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Přípustné napětí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68960"/>
            <a:ext cx="4680520" cy="328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1520" y="98479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Přípustné napětí</a:t>
            </a:r>
          </a:p>
          <a:p>
            <a:endParaRPr lang="cs-CZ" sz="2400" b="1" dirty="0"/>
          </a:p>
          <a:p>
            <a:r>
              <a:rPr lang="cs-CZ" sz="2400" dirty="0"/>
              <a:t>Rezistory s velkou hodnotou odporu a na velké napětí bývají uzavřené ve vakuu v zatavené skleněné trubce.</a:t>
            </a:r>
          </a:p>
        </p:txBody>
      </p:sp>
    </p:spTree>
    <p:extLst>
      <p:ext uri="{BB962C8B-B14F-4D97-AF65-F5344CB8AC3E}">
        <p14:creationId xmlns:p14="http://schemas.microsoft.com/office/powerpoint/2010/main" val="365481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412776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Rezistor je elektronická součástka, jejíž hlavní vlastností je elektrický odpor.</a:t>
            </a:r>
          </a:p>
          <a:p>
            <a:endParaRPr lang="cs-CZ" sz="2400" dirty="0"/>
          </a:p>
          <a:p>
            <a:r>
              <a:rPr lang="cs-CZ" sz="2400" dirty="0"/>
              <a:t>Hlavním úkolem rezistorů v obvodech je omezit proud a/nebo napětí. </a:t>
            </a:r>
          </a:p>
          <a:p>
            <a:endParaRPr lang="cs-CZ" sz="2400" dirty="0"/>
          </a:p>
          <a:p>
            <a:r>
              <a:rPr lang="cs-CZ" sz="2400" dirty="0"/>
              <a:t>Odpor ideálního rezistoru nezávisí na napětí</a:t>
            </a:r>
            <a:r>
              <a:rPr lang="en-US" sz="2400" dirty="0"/>
              <a:t>, na </a:t>
            </a:r>
            <a:r>
              <a:rPr lang="en-US" sz="2400" dirty="0" err="1"/>
              <a:t>teplotě</a:t>
            </a:r>
            <a:r>
              <a:rPr lang="en-US" sz="2400" dirty="0"/>
              <a:t>,</a:t>
            </a:r>
            <a:r>
              <a:rPr lang="cs-CZ" sz="2400" dirty="0"/>
              <a:t> ani na kmitočtu. </a:t>
            </a:r>
          </a:p>
          <a:p>
            <a:endParaRPr lang="cs-CZ" sz="2400" dirty="0"/>
          </a:p>
          <a:p>
            <a:r>
              <a:rPr lang="cs-CZ" sz="2400" dirty="0"/>
              <a:t>Rezistor nezpůsobuje fázový posun mezi proudem a napětím.</a:t>
            </a:r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Kdybychom připojili svítivou diodu (LED) na baterii přímo, LED by zasvítila jen jednou a okamžitě by shořela, protože baterie by skrz ni prohnala mnohem větší proud, než LED vydrží.</a:t>
            </a:r>
          </a:p>
        </p:txBody>
      </p:sp>
      <p:pic>
        <p:nvPicPr>
          <p:cNvPr id="2051" name="Picture 3" descr="http://www.brunswickfireandrescue.org/files/animated_lightning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265" y="1908122"/>
            <a:ext cx="3192885" cy="425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497205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66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Když ale do série s LED zapojíme rezistor 1k, proud se omezí na 10 mA a LED bude svítit dlouho a spolehlivě.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51" t="1336" r="-2553" b="18162"/>
          <a:stretch/>
        </p:blipFill>
        <p:spPr bwMode="auto">
          <a:xfrm>
            <a:off x="827584" y="1844824"/>
            <a:ext cx="4968552" cy="444554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TextovéPole 7"/>
          <p:cNvSpPr txBox="1"/>
          <p:nvPr/>
        </p:nvSpPr>
        <p:spPr>
          <a:xfrm>
            <a:off x="5831632" y="580526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Proč jen 10 mA, a ne 12 mA?</a:t>
            </a:r>
          </a:p>
        </p:txBody>
      </p:sp>
    </p:spTree>
    <p:extLst>
      <p:ext uri="{BB962C8B-B14F-4D97-AF65-F5344CB8AC3E}">
        <p14:creationId xmlns:p14="http://schemas.microsoft.com/office/powerpoint/2010/main" val="164412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Vlastnosti rezistorů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odpor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zatížitelnost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přípustné napětí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0239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Odpor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Hodnota odporu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jmenovitá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skutečná</a:t>
            </a:r>
          </a:p>
          <a:p>
            <a:r>
              <a:rPr lang="cs-CZ" sz="1200" dirty="0"/>
              <a:t>	</a:t>
            </a:r>
          </a:p>
          <a:p>
            <a:r>
              <a:rPr lang="cs-CZ" sz="2400" b="1" dirty="0"/>
              <a:t>Jmenovitá hodnota </a:t>
            </a:r>
            <a:r>
              <a:rPr lang="cs-CZ" sz="2400" dirty="0"/>
              <a:t>odporu je hodnota vyznačená na rezistoru, např. 1k5 (= 1,5 k</a:t>
            </a:r>
            <a:r>
              <a:rPr lang="el-GR" sz="2400" dirty="0"/>
              <a:t>Ω</a:t>
            </a:r>
            <a:r>
              <a:rPr lang="cs-CZ" sz="2400" dirty="0"/>
              <a:t>). </a:t>
            </a:r>
          </a:p>
          <a:p>
            <a:endParaRPr lang="cs-CZ" sz="2400" dirty="0"/>
          </a:p>
          <a:p>
            <a:r>
              <a:rPr lang="cs-CZ" sz="2400" b="1" dirty="0"/>
              <a:t>Skutečná hodnota </a:t>
            </a:r>
            <a:r>
              <a:rPr lang="cs-CZ" sz="2400" dirty="0"/>
              <a:t>se od jmenovité hodnoty může lišit v rámci dovolené tolerance. </a:t>
            </a:r>
            <a:endParaRPr lang="en-US" sz="2400" dirty="0"/>
          </a:p>
          <a:p>
            <a:endParaRPr lang="en-US" sz="2400" b="1" dirty="0"/>
          </a:p>
          <a:p>
            <a:r>
              <a:rPr lang="en-US" sz="2400" b="1" dirty="0" err="1"/>
              <a:t>Dovolená</a:t>
            </a:r>
            <a:r>
              <a:rPr lang="en-US" sz="2400" b="1" dirty="0"/>
              <a:t> tolerance </a:t>
            </a:r>
            <a:r>
              <a:rPr lang="en-US" sz="2400" dirty="0" err="1"/>
              <a:t>vyjadřuje</a:t>
            </a:r>
            <a:r>
              <a:rPr lang="en-US" sz="2400" dirty="0"/>
              <a:t>, o </a:t>
            </a:r>
            <a:r>
              <a:rPr lang="en-US" sz="2400" dirty="0" err="1"/>
              <a:t>kolik</a:t>
            </a:r>
            <a:r>
              <a:rPr lang="en-US" sz="2400" dirty="0"/>
              <a:t> </a:t>
            </a:r>
            <a:r>
              <a:rPr lang="en-US" sz="2400" dirty="0" err="1"/>
              <a:t>procent</a:t>
            </a:r>
            <a:r>
              <a:rPr lang="en-US" sz="2400" dirty="0"/>
              <a:t> se </a:t>
            </a:r>
            <a:r>
              <a:rPr lang="en-US" sz="2400" dirty="0" err="1"/>
              <a:t>skutečná</a:t>
            </a:r>
            <a:r>
              <a:rPr lang="en-US" sz="2400" dirty="0"/>
              <a:t> </a:t>
            </a:r>
            <a:r>
              <a:rPr lang="en-US" sz="2400" dirty="0" err="1"/>
              <a:t>hodnota</a:t>
            </a:r>
            <a:r>
              <a:rPr lang="en-US" sz="2400" dirty="0"/>
              <a:t> </a:t>
            </a:r>
            <a:r>
              <a:rPr lang="en-US" sz="2400" dirty="0" err="1"/>
              <a:t>odporu</a:t>
            </a:r>
            <a:r>
              <a:rPr lang="en-US" sz="2400" dirty="0"/>
              <a:t> </a:t>
            </a:r>
            <a:r>
              <a:rPr lang="en-US" sz="2400" dirty="0" err="1"/>
              <a:t>může</a:t>
            </a:r>
            <a:r>
              <a:rPr lang="en-US" sz="2400" dirty="0"/>
              <a:t> </a:t>
            </a:r>
            <a:r>
              <a:rPr lang="en-US" sz="2400" dirty="0" err="1"/>
              <a:t>lišit</a:t>
            </a:r>
            <a:r>
              <a:rPr lang="en-US" sz="2400" dirty="0"/>
              <a:t> od </a:t>
            </a:r>
            <a:r>
              <a:rPr lang="en-US" sz="2400" dirty="0" err="1"/>
              <a:t>jmenovité</a:t>
            </a:r>
            <a:r>
              <a:rPr lang="en-US" sz="2400" dirty="0"/>
              <a:t>.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>
                <a:solidFill>
                  <a:srgbClr val="0000FF"/>
                </a:solidFill>
              </a:rPr>
              <a:t>Např. skutečný odpor rezistoru 1k5 /J může být až o 5% vyšší nebo nižší než 1500 </a:t>
            </a:r>
            <a:r>
              <a:rPr lang="el-GR" sz="2400" dirty="0">
                <a:solidFill>
                  <a:srgbClr val="0000FF"/>
                </a:solidFill>
              </a:rPr>
              <a:t>Ω</a:t>
            </a:r>
            <a:r>
              <a:rPr lang="cs-CZ" sz="2400" dirty="0">
                <a:solidFill>
                  <a:srgbClr val="0000FF"/>
                </a:solidFill>
              </a:rPr>
              <a:t> (tj. mezi 1575 </a:t>
            </a:r>
            <a:r>
              <a:rPr lang="el-GR" sz="2400" dirty="0">
                <a:solidFill>
                  <a:srgbClr val="0000FF"/>
                </a:solidFill>
              </a:rPr>
              <a:t>Ω</a:t>
            </a:r>
            <a:r>
              <a:rPr lang="cs-CZ" sz="2400" dirty="0">
                <a:solidFill>
                  <a:srgbClr val="0000FF"/>
                </a:solidFill>
              </a:rPr>
              <a:t> a 1425 </a:t>
            </a:r>
            <a:r>
              <a:rPr lang="el-GR" sz="2400" dirty="0">
                <a:solidFill>
                  <a:srgbClr val="0000FF"/>
                </a:solidFill>
              </a:rPr>
              <a:t>Ω</a:t>
            </a:r>
            <a:r>
              <a:rPr lang="cs-CZ" sz="2400" dirty="0">
                <a:solidFill>
                  <a:srgbClr val="0000FF"/>
                </a:solidFill>
              </a:rPr>
              <a:t>).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9038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Zatížitelnost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Zatížitelnost</a:t>
            </a:r>
          </a:p>
          <a:p>
            <a:endParaRPr lang="cs-CZ" sz="2400" dirty="0"/>
          </a:p>
          <a:p>
            <a:r>
              <a:rPr lang="cs-CZ" sz="2400" b="1" dirty="0"/>
              <a:t>Zatížitelnost </a:t>
            </a:r>
            <a:r>
              <a:rPr lang="cs-CZ" sz="2400" dirty="0"/>
              <a:t>udává, jakým výkonem je možno rezistor zatížit. Udává se ve wattech [W].</a:t>
            </a:r>
          </a:p>
          <a:p>
            <a:endParaRPr lang="cs-CZ" sz="2400" b="1" dirty="0"/>
          </a:p>
          <a:p>
            <a:r>
              <a:rPr lang="cs-CZ" sz="2400" b="1" dirty="0"/>
              <a:t>Jmenovité zatížení</a:t>
            </a:r>
            <a:r>
              <a:rPr lang="cs-CZ" sz="2400" dirty="0"/>
              <a:t> je uvedeno v katalogu. U rozměrnějších rezistorů může být natištěno na rezistoru. </a:t>
            </a:r>
          </a:p>
          <a:p>
            <a:endParaRPr lang="cs-CZ" sz="2400" dirty="0"/>
          </a:p>
          <a:p>
            <a:r>
              <a:rPr lang="cs-CZ" sz="2400" b="1" dirty="0"/>
              <a:t>Provozní zatížení </a:t>
            </a:r>
            <a:r>
              <a:rPr lang="cs-CZ" sz="2400" dirty="0"/>
              <a:t>nesmí být větší než jmenovité. </a:t>
            </a:r>
          </a:p>
        </p:txBody>
      </p:sp>
    </p:spTree>
    <p:extLst>
      <p:ext uri="{BB962C8B-B14F-4D97-AF65-F5344CB8AC3E}">
        <p14:creationId xmlns:p14="http://schemas.microsoft.com/office/powerpoint/2010/main" val="1554981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Zatížitelnost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Zatížitelnost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556792"/>
            <a:ext cx="7027563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131840" y="1814511"/>
            <a:ext cx="4176464" cy="435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51520" y="551723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Rezistory na větší zatížení mají větší rozměry. </a:t>
            </a:r>
          </a:p>
        </p:txBody>
      </p:sp>
    </p:spTree>
    <p:extLst>
      <p:ext uri="{BB962C8B-B14F-4D97-AF65-F5344CB8AC3E}">
        <p14:creationId xmlns:p14="http://schemas.microsoft.com/office/powerpoint/2010/main" val="4217245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Rezistory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Zatížitelnost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Zatížitelnost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551723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Rezistor spálený přetížením</a:t>
            </a:r>
          </a:p>
        </p:txBody>
      </p:sp>
      <p:pic>
        <p:nvPicPr>
          <p:cNvPr id="10" name="Picture 6" descr="http://resistorcharacteristics.files.wordpress.com/2013/01/burnt_resist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1"/>
            <a:ext cx="7056784" cy="396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331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8932</TotalTime>
  <Words>630</Words>
  <Application>Microsoft Office PowerPoint</Application>
  <PresentationFormat>Předvádění na obrazovce (4:3)</PresentationFormat>
  <Paragraphs>149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Úvod</vt:lpstr>
      <vt:lpstr>Definice</vt:lpstr>
      <vt:lpstr>Užití</vt:lpstr>
      <vt:lpstr>Užití</vt:lpstr>
      <vt:lpstr>Vlastnosti</vt:lpstr>
      <vt:lpstr>Odpor</vt:lpstr>
      <vt:lpstr>Zatížitelnost</vt:lpstr>
      <vt:lpstr>Zatížitelnost</vt:lpstr>
      <vt:lpstr>Zatížitelnost</vt:lpstr>
      <vt:lpstr>Přípustné napětí</vt:lpstr>
      <vt:lpstr>Přípustné napětí</vt:lpstr>
      <vt:lpstr>Přípustné napětí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451</cp:revision>
  <cp:lastPrinted>2025-01-21T10:08:42Z</cp:lastPrinted>
  <dcterms:created xsi:type="dcterms:W3CDTF">2011-08-12T09:23:29Z</dcterms:created>
  <dcterms:modified xsi:type="dcterms:W3CDTF">2025-01-21T11:21:02Z</dcterms:modified>
</cp:coreProperties>
</file>