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90" r:id="rId2"/>
    <p:sldId id="291" r:id="rId3"/>
    <p:sldId id="303" r:id="rId4"/>
    <p:sldId id="302" r:id="rId5"/>
    <p:sldId id="294" r:id="rId6"/>
    <p:sldId id="308" r:id="rId7"/>
    <p:sldId id="309" r:id="rId8"/>
    <p:sldId id="306" r:id="rId9"/>
    <p:sldId id="307" r:id="rId10"/>
    <p:sldId id="310" r:id="rId11"/>
    <p:sldId id="311" r:id="rId12"/>
    <p:sldId id="312" r:id="rId13"/>
    <p:sldId id="313" r:id="rId14"/>
    <p:sldId id="305" r:id="rId15"/>
    <p:sldId id="304" r:id="rId16"/>
    <p:sldId id="292" r:id="rId17"/>
    <p:sldId id="293" r:id="rId18"/>
    <p:sldId id="297" r:id="rId19"/>
    <p:sldId id="298" r:id="rId20"/>
    <p:sldId id="295" r:id="rId21"/>
    <p:sldId id="296" r:id="rId22"/>
    <p:sldId id="299" r:id="rId23"/>
    <p:sldId id="300" r:id="rId24"/>
    <p:sldId id="301" r:id="rId25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4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785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826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402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181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5629958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36783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25.1.2025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579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32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031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80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Kondenzátory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Kondenzátory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google.com/url?sa=i&amp;rct=j&amp;q=&amp;esrc=s&amp;frm=1&amp;source=images&amp;cd=&amp;cad=rja&amp;docid=dZjv-p9RLPMowM&amp;tbnid=E3QF5kJ1mvDPFM:&amp;ved=0CAUQjRw&amp;url=http://macao.communications.museum/eng/exhibition/secondfloor/moreinfo/2_16_0_DiodeLab.html&amp;ei=Jvs_UsSICoqPtQaAqoCQDA&amp;psig=AFQjCNEQ8UzJDLlesr6c-rj7HPT0paUd2w&amp;ust=138001117045309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708920"/>
            <a:ext cx="849694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cs-CZ" sz="4400" b="1" dirty="0"/>
              <a:t>Kondenzátory</a:t>
            </a:r>
            <a:endParaRPr lang="cs-CZ" sz="7200" b="1" dirty="0">
              <a:solidFill>
                <a:prstClr val="black"/>
              </a:solidFill>
            </a:endParaRPr>
          </a:p>
          <a:p>
            <a:pPr lvl="0" algn="ctr">
              <a:defRPr/>
            </a:pPr>
            <a:endParaRPr lang="cs-CZ" sz="4400" b="1" dirty="0">
              <a:solidFill>
                <a:prstClr val="black"/>
              </a:solidFill>
            </a:endParaRPr>
          </a:p>
          <a:p>
            <a:pPr lvl="0" algn="ctr">
              <a:defRPr/>
            </a:pPr>
            <a:r>
              <a:rPr lang="cs-CZ" sz="2400" b="1" dirty="0">
                <a:solidFill>
                  <a:prstClr val="black"/>
                </a:solidFill>
              </a:rPr>
              <a:t>Ing. </a:t>
            </a:r>
            <a:r>
              <a:rPr lang="cs-CZ" sz="2400" b="1">
                <a:solidFill>
                  <a:prstClr val="black"/>
                </a:solidFill>
              </a:rPr>
              <a:t>Jaroslav Bernkopf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Kapacita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0" y="900000"/>
            <a:ext cx="9108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Kapacita závisí na ploše desek </a:t>
            </a:r>
            <a:r>
              <a:rPr lang="cs-CZ" sz="2400" b="1" i="1" u="sng" dirty="0"/>
              <a:t>S</a:t>
            </a:r>
            <a:r>
              <a:rPr lang="cs-CZ" sz="2400" b="1" dirty="0"/>
              <a:t>, vzdálenosti </a:t>
            </a:r>
            <a:r>
              <a:rPr lang="cs-CZ" sz="2400" b="1" i="1" u="sng" dirty="0"/>
              <a:t>d</a:t>
            </a:r>
            <a:r>
              <a:rPr lang="cs-CZ" sz="2400" b="1" dirty="0"/>
              <a:t>, permitivitě </a:t>
            </a:r>
            <a:r>
              <a:rPr lang="cs-CZ" sz="2400" b="1" i="1" u="sng" dirty="0"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ԑ</a:t>
            </a:r>
            <a:r>
              <a:rPr lang="cs-CZ" sz="2400" b="1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7"/>
              <p:cNvSpPr txBox="1">
                <a:spLocks noChangeArrowheads="1"/>
              </p:cNvSpPr>
              <p:nvPr/>
            </p:nvSpPr>
            <p:spPr bwMode="auto">
              <a:xfrm>
                <a:off x="4644008" y="1956896"/>
                <a:ext cx="4464496" cy="1133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latin typeface="Cambria Math"/>
                        </a:rPr>
                        <m:t>𝑪</m:t>
                      </m:r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ԑ∗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36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ԑ</m:t>
                          </m:r>
                          <m:r>
                            <a:rPr lang="cs-CZ" sz="3600" b="1" i="1" baseline="-2500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∗ԑ</m:t>
                          </m:r>
                          <m:r>
                            <a:rPr lang="cs-CZ" sz="3600" b="1" i="1" baseline="-25000" smtClean="0">
                              <a:latin typeface="Cambria Math"/>
                              <a:ea typeface="Cambria Math"/>
                            </a:rPr>
                            <m:t>𝒓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36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3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1956896"/>
                <a:ext cx="4464496" cy="11331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Skupina 45"/>
          <p:cNvGrpSpPr/>
          <p:nvPr/>
        </p:nvGrpSpPr>
        <p:grpSpPr>
          <a:xfrm>
            <a:off x="107504" y="1651447"/>
            <a:ext cx="5244714" cy="4801889"/>
            <a:chOff x="1631542" y="1651447"/>
            <a:chExt cx="5244714" cy="4801889"/>
          </a:xfrm>
        </p:grpSpPr>
        <p:cxnSp>
          <p:nvCxnSpPr>
            <p:cNvPr id="47" name="Přímá spojnice 46"/>
            <p:cNvCxnSpPr/>
            <p:nvPr/>
          </p:nvCxnSpPr>
          <p:spPr>
            <a:xfrm>
              <a:off x="5303950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1631542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délník 48"/>
            <p:cNvSpPr/>
            <p:nvPr/>
          </p:nvSpPr>
          <p:spPr>
            <a:xfrm>
              <a:off x="5076056" y="2708920"/>
              <a:ext cx="227894" cy="3168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3203848" y="2708920"/>
              <a:ext cx="227894" cy="316835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055080" y="2737951"/>
              <a:ext cx="288032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+</a:t>
              </a:r>
            </a:p>
            <a:p>
              <a:r>
                <a:rPr lang="cs-CZ" dirty="0"/>
                <a:t>++++++++++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3173778" y="2708920"/>
              <a:ext cx="390109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– – – – – –– – – – –   </a:t>
              </a:r>
              <a:endParaRPr lang="cs-CZ" dirty="0"/>
            </a:p>
          </p:txBody>
        </p:sp>
        <p:cxnSp>
          <p:nvCxnSpPr>
            <p:cNvPr id="53" name="Přímá spojnice se šipkou 52"/>
            <p:cNvCxnSpPr/>
            <p:nvPr/>
          </p:nvCxnSpPr>
          <p:spPr>
            <a:xfrm flipH="1">
              <a:off x="3563887" y="306896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53"/>
            <p:cNvCxnSpPr/>
            <p:nvPr/>
          </p:nvCxnSpPr>
          <p:spPr>
            <a:xfrm flipH="1">
              <a:off x="3563887" y="328498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 flipH="1">
              <a:off x="3563887" y="350100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3563887" y="371703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/>
            <p:cNvCxnSpPr/>
            <p:nvPr/>
          </p:nvCxnSpPr>
          <p:spPr>
            <a:xfrm flipH="1">
              <a:off x="3563887" y="393305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/>
            <p:nvPr/>
          </p:nvCxnSpPr>
          <p:spPr>
            <a:xfrm flipH="1">
              <a:off x="3563887" y="414908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se šipkou 58"/>
            <p:cNvCxnSpPr/>
            <p:nvPr/>
          </p:nvCxnSpPr>
          <p:spPr>
            <a:xfrm flipH="1">
              <a:off x="3563887" y="436510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se šipkou 59"/>
            <p:cNvCxnSpPr/>
            <p:nvPr/>
          </p:nvCxnSpPr>
          <p:spPr>
            <a:xfrm flipH="1">
              <a:off x="3563887" y="458112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se šipkou 60"/>
            <p:cNvCxnSpPr/>
            <p:nvPr/>
          </p:nvCxnSpPr>
          <p:spPr>
            <a:xfrm flipH="1">
              <a:off x="3563887" y="479715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/>
            <p:nvPr/>
          </p:nvCxnSpPr>
          <p:spPr>
            <a:xfrm flipH="1">
              <a:off x="3563887" y="501317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se šipkou 62"/>
            <p:cNvCxnSpPr/>
            <p:nvPr/>
          </p:nvCxnSpPr>
          <p:spPr>
            <a:xfrm flipH="1">
              <a:off x="3563887" y="522920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/>
            <p:nvPr/>
          </p:nvCxnSpPr>
          <p:spPr>
            <a:xfrm flipH="1">
              <a:off x="3563887" y="544522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se šipkou 64"/>
            <p:cNvCxnSpPr/>
            <p:nvPr/>
          </p:nvCxnSpPr>
          <p:spPr>
            <a:xfrm flipH="1">
              <a:off x="3563887" y="566124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 flipH="1">
              <a:off x="3563887" y="285293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1979712" y="6406009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ovéPole 67"/>
            <p:cNvSpPr txBox="1"/>
            <p:nvPr/>
          </p:nvSpPr>
          <p:spPr>
            <a:xfrm>
              <a:off x="4067944" y="5589240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U</a:t>
              </a:r>
            </a:p>
          </p:txBody>
        </p:sp>
        <p:cxnSp>
          <p:nvCxnSpPr>
            <p:cNvPr id="69" name="Přímá spojnice 68"/>
            <p:cNvCxnSpPr/>
            <p:nvPr/>
          </p:nvCxnSpPr>
          <p:spPr>
            <a:xfrm>
              <a:off x="3440764" y="2420888"/>
              <a:ext cx="163529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/>
            <p:cNvCxnSpPr/>
            <p:nvPr/>
          </p:nvCxnSpPr>
          <p:spPr>
            <a:xfrm flipV="1">
              <a:off x="3440764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/>
            <p:cNvCxnSpPr/>
            <p:nvPr/>
          </p:nvCxnSpPr>
          <p:spPr>
            <a:xfrm flipV="1">
              <a:off x="5076056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ovéPole 71"/>
            <p:cNvSpPr txBox="1"/>
            <p:nvPr/>
          </p:nvSpPr>
          <p:spPr>
            <a:xfrm>
              <a:off x="3934374" y="1651447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d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V="1">
              <a:off x="645315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73"/>
            <p:cNvCxnSpPr/>
            <p:nvPr/>
          </p:nvCxnSpPr>
          <p:spPr>
            <a:xfrm flipV="1">
              <a:off x="197971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ovéPole 74"/>
          <p:cNvSpPr txBox="1"/>
          <p:nvPr/>
        </p:nvSpPr>
        <p:spPr>
          <a:xfrm>
            <a:off x="3782693" y="3356992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45684" y="3379639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267744" y="3349900"/>
            <a:ext cx="115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ambria Math"/>
                <a:ea typeface="Cambria Math"/>
              </a:rPr>
              <a:t>ԑ =</a:t>
            </a:r>
          </a:p>
          <a:p>
            <a:r>
              <a:rPr lang="cs-CZ" sz="3600" b="1" dirty="0">
                <a:latin typeface="Cambria Math"/>
                <a:ea typeface="Cambria Math"/>
              </a:rPr>
              <a:t>ԑ</a:t>
            </a:r>
            <a:r>
              <a:rPr lang="cs-CZ" sz="3600" b="1" baseline="-25000" dirty="0">
                <a:latin typeface="Cambria Math"/>
                <a:ea typeface="Cambria Math"/>
              </a:rPr>
              <a:t>0</a:t>
            </a:r>
            <a:r>
              <a:rPr lang="cs-CZ" sz="3600" b="1" dirty="0">
                <a:latin typeface="Cambria Math"/>
                <a:ea typeface="Cambria Math"/>
              </a:rPr>
              <a:t>*ԑ</a:t>
            </a:r>
            <a:r>
              <a:rPr lang="cs-CZ" sz="3600" b="1" baseline="-25000" dirty="0">
                <a:latin typeface="Cambria Math"/>
                <a:ea typeface="Cambria Math"/>
              </a:rPr>
              <a:t>r</a:t>
            </a:r>
            <a:endParaRPr lang="cs-CZ" sz="3600" b="1" baseline="-25000" dirty="0"/>
          </a:p>
        </p:txBody>
      </p:sp>
      <p:sp>
        <p:nvSpPr>
          <p:cNvPr id="40" name="TextovéPole 7"/>
          <p:cNvSpPr txBox="1">
            <a:spLocks noChangeArrowheads="1"/>
          </p:cNvSpPr>
          <p:nvPr/>
        </p:nvSpPr>
        <p:spPr bwMode="auto">
          <a:xfrm>
            <a:off x="5477892" y="3434224"/>
            <a:ext cx="359987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000" b="1" dirty="0"/>
              <a:t>Relativní permitivita </a:t>
            </a:r>
            <a:r>
              <a:rPr lang="cs-CZ" sz="2000" b="1" i="1" u="sng" dirty="0">
                <a:latin typeface="Cambria Math"/>
                <a:ea typeface="Cambria Math"/>
              </a:rPr>
              <a:t>ԑ</a:t>
            </a:r>
            <a:r>
              <a:rPr lang="cs-CZ" sz="2000" b="1" i="1" u="sng" baseline="-25000" dirty="0">
                <a:latin typeface="Cambria Math"/>
                <a:ea typeface="Cambria Math"/>
              </a:rPr>
              <a:t>r</a:t>
            </a:r>
            <a:r>
              <a:rPr lang="cs-CZ" sz="2000" b="1" dirty="0"/>
              <a:t> říká, kolikrát se zvětší kapacita kondenzátoru, když mezi desky kondenzátoru dáme místo vakua (nebo vzduchu) ten materiál. </a:t>
            </a:r>
          </a:p>
        </p:txBody>
      </p:sp>
    </p:spTree>
    <p:extLst>
      <p:ext uri="{BB962C8B-B14F-4D97-AF65-F5344CB8AC3E}">
        <p14:creationId xmlns:p14="http://schemas.microsoft.com/office/powerpoint/2010/main" val="277619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Kapacita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0" y="900000"/>
            <a:ext cx="9108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Kapacita závisí na ploše desek </a:t>
            </a:r>
            <a:r>
              <a:rPr lang="cs-CZ" sz="2400" b="1" i="1" u="sng" dirty="0"/>
              <a:t>S</a:t>
            </a:r>
            <a:r>
              <a:rPr lang="cs-CZ" sz="2400" b="1" dirty="0"/>
              <a:t>, vzdálenosti </a:t>
            </a:r>
            <a:r>
              <a:rPr lang="cs-CZ" sz="2400" b="1" i="1" u="sng" dirty="0"/>
              <a:t>d</a:t>
            </a:r>
            <a:r>
              <a:rPr lang="cs-CZ" sz="2400" b="1" dirty="0"/>
              <a:t>, permitivitě </a:t>
            </a:r>
            <a:r>
              <a:rPr lang="cs-CZ" sz="2400" b="1" i="1" u="sng" dirty="0"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ԑ</a:t>
            </a:r>
            <a:r>
              <a:rPr lang="cs-CZ" sz="2400" b="1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7"/>
              <p:cNvSpPr txBox="1">
                <a:spLocks noChangeArrowheads="1"/>
              </p:cNvSpPr>
              <p:nvPr/>
            </p:nvSpPr>
            <p:spPr bwMode="auto">
              <a:xfrm>
                <a:off x="4644008" y="1956896"/>
                <a:ext cx="4464496" cy="1133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latin typeface="Cambria Math"/>
                        </a:rPr>
                        <m:t>𝑪</m:t>
                      </m:r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ԑ∗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36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ԑ</m:t>
                          </m:r>
                          <m:r>
                            <a:rPr lang="cs-CZ" sz="3600" b="1" i="1" baseline="-2500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∗ԑ</m:t>
                          </m:r>
                          <m:r>
                            <a:rPr lang="cs-CZ" sz="3600" b="1" i="1" baseline="-25000" smtClean="0">
                              <a:latin typeface="Cambria Math"/>
                              <a:ea typeface="Cambria Math"/>
                            </a:rPr>
                            <m:t>𝒓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36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3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1956896"/>
                <a:ext cx="4464496" cy="11331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Skupina 45"/>
          <p:cNvGrpSpPr/>
          <p:nvPr/>
        </p:nvGrpSpPr>
        <p:grpSpPr>
          <a:xfrm>
            <a:off x="107504" y="1651447"/>
            <a:ext cx="5244714" cy="4801889"/>
            <a:chOff x="1631542" y="1651447"/>
            <a:chExt cx="5244714" cy="4801889"/>
          </a:xfrm>
        </p:grpSpPr>
        <p:cxnSp>
          <p:nvCxnSpPr>
            <p:cNvPr id="47" name="Přímá spojnice 46"/>
            <p:cNvCxnSpPr/>
            <p:nvPr/>
          </p:nvCxnSpPr>
          <p:spPr>
            <a:xfrm>
              <a:off x="5303950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1631542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délník 48"/>
            <p:cNvSpPr/>
            <p:nvPr/>
          </p:nvSpPr>
          <p:spPr>
            <a:xfrm>
              <a:off x="5076056" y="2708920"/>
              <a:ext cx="227894" cy="3168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3203848" y="2708920"/>
              <a:ext cx="227894" cy="316835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055080" y="2737951"/>
              <a:ext cx="288032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+</a:t>
              </a:r>
            </a:p>
            <a:p>
              <a:r>
                <a:rPr lang="cs-CZ" dirty="0"/>
                <a:t>++++++++++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3173778" y="2708920"/>
              <a:ext cx="390109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– – – – – –– – – – –   </a:t>
              </a:r>
              <a:endParaRPr lang="cs-CZ" dirty="0"/>
            </a:p>
          </p:txBody>
        </p:sp>
        <p:cxnSp>
          <p:nvCxnSpPr>
            <p:cNvPr id="53" name="Přímá spojnice se šipkou 52"/>
            <p:cNvCxnSpPr/>
            <p:nvPr/>
          </p:nvCxnSpPr>
          <p:spPr>
            <a:xfrm flipH="1">
              <a:off x="3563887" y="306896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53"/>
            <p:cNvCxnSpPr/>
            <p:nvPr/>
          </p:nvCxnSpPr>
          <p:spPr>
            <a:xfrm flipH="1">
              <a:off x="3563887" y="328498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 flipH="1">
              <a:off x="3563887" y="350100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3563887" y="371703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/>
            <p:cNvCxnSpPr/>
            <p:nvPr/>
          </p:nvCxnSpPr>
          <p:spPr>
            <a:xfrm flipH="1">
              <a:off x="3563887" y="393305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/>
            <p:nvPr/>
          </p:nvCxnSpPr>
          <p:spPr>
            <a:xfrm flipH="1">
              <a:off x="3563887" y="414908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se šipkou 58"/>
            <p:cNvCxnSpPr/>
            <p:nvPr/>
          </p:nvCxnSpPr>
          <p:spPr>
            <a:xfrm flipH="1">
              <a:off x="3563887" y="436510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se šipkou 59"/>
            <p:cNvCxnSpPr/>
            <p:nvPr/>
          </p:nvCxnSpPr>
          <p:spPr>
            <a:xfrm flipH="1">
              <a:off x="3563887" y="458112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se šipkou 60"/>
            <p:cNvCxnSpPr/>
            <p:nvPr/>
          </p:nvCxnSpPr>
          <p:spPr>
            <a:xfrm flipH="1">
              <a:off x="3563887" y="479715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/>
            <p:nvPr/>
          </p:nvCxnSpPr>
          <p:spPr>
            <a:xfrm flipH="1">
              <a:off x="3563887" y="501317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se šipkou 62"/>
            <p:cNvCxnSpPr/>
            <p:nvPr/>
          </p:nvCxnSpPr>
          <p:spPr>
            <a:xfrm flipH="1">
              <a:off x="3563887" y="522920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/>
            <p:nvPr/>
          </p:nvCxnSpPr>
          <p:spPr>
            <a:xfrm flipH="1">
              <a:off x="3563887" y="544522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se šipkou 64"/>
            <p:cNvCxnSpPr/>
            <p:nvPr/>
          </p:nvCxnSpPr>
          <p:spPr>
            <a:xfrm flipH="1">
              <a:off x="3563887" y="566124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 flipH="1">
              <a:off x="3563887" y="285293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1979712" y="6406009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ovéPole 67"/>
            <p:cNvSpPr txBox="1"/>
            <p:nvPr/>
          </p:nvSpPr>
          <p:spPr>
            <a:xfrm>
              <a:off x="4067944" y="5589240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U</a:t>
              </a:r>
            </a:p>
          </p:txBody>
        </p:sp>
        <p:cxnSp>
          <p:nvCxnSpPr>
            <p:cNvPr id="69" name="Přímá spojnice 68"/>
            <p:cNvCxnSpPr/>
            <p:nvPr/>
          </p:nvCxnSpPr>
          <p:spPr>
            <a:xfrm>
              <a:off x="3440764" y="2420888"/>
              <a:ext cx="163529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/>
            <p:cNvCxnSpPr/>
            <p:nvPr/>
          </p:nvCxnSpPr>
          <p:spPr>
            <a:xfrm flipV="1">
              <a:off x="3440764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/>
            <p:cNvCxnSpPr/>
            <p:nvPr/>
          </p:nvCxnSpPr>
          <p:spPr>
            <a:xfrm flipV="1">
              <a:off x="5076056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ovéPole 71"/>
            <p:cNvSpPr txBox="1"/>
            <p:nvPr/>
          </p:nvSpPr>
          <p:spPr>
            <a:xfrm>
              <a:off x="3934374" y="1651447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d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V="1">
              <a:off x="645315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73"/>
            <p:cNvCxnSpPr/>
            <p:nvPr/>
          </p:nvCxnSpPr>
          <p:spPr>
            <a:xfrm flipV="1">
              <a:off x="197971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ovéPole 74"/>
          <p:cNvSpPr txBox="1"/>
          <p:nvPr/>
        </p:nvSpPr>
        <p:spPr>
          <a:xfrm>
            <a:off x="3782693" y="3356992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45684" y="3379639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267744" y="3349900"/>
            <a:ext cx="115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ambria Math"/>
                <a:ea typeface="Cambria Math"/>
              </a:rPr>
              <a:t>ԑ =</a:t>
            </a:r>
          </a:p>
          <a:p>
            <a:r>
              <a:rPr lang="cs-CZ" sz="3600" b="1" dirty="0">
                <a:latin typeface="Cambria Math"/>
                <a:ea typeface="Cambria Math"/>
              </a:rPr>
              <a:t>ԑ</a:t>
            </a:r>
            <a:r>
              <a:rPr lang="cs-CZ" sz="3600" b="1" baseline="-25000" dirty="0">
                <a:latin typeface="Cambria Math"/>
                <a:ea typeface="Cambria Math"/>
              </a:rPr>
              <a:t>0</a:t>
            </a:r>
            <a:r>
              <a:rPr lang="cs-CZ" sz="3600" b="1" dirty="0">
                <a:latin typeface="Cambria Math"/>
                <a:ea typeface="Cambria Math"/>
              </a:rPr>
              <a:t>*ԑ</a:t>
            </a:r>
            <a:r>
              <a:rPr lang="cs-CZ" sz="3600" b="1" baseline="-25000" dirty="0">
                <a:latin typeface="Cambria Math"/>
                <a:ea typeface="Cambria Math"/>
              </a:rPr>
              <a:t>r</a:t>
            </a:r>
            <a:endParaRPr lang="cs-CZ" sz="3600" b="1" baseline="-25000" dirty="0"/>
          </a:p>
        </p:txBody>
      </p:sp>
      <p:sp>
        <p:nvSpPr>
          <p:cNvPr id="40" name="TextovéPole 7"/>
          <p:cNvSpPr txBox="1">
            <a:spLocks noChangeArrowheads="1"/>
          </p:cNvSpPr>
          <p:nvPr/>
        </p:nvSpPr>
        <p:spPr bwMode="auto">
          <a:xfrm>
            <a:off x="5549377" y="3434224"/>
            <a:ext cx="352839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000" b="1" dirty="0">
                <a:solidFill>
                  <a:srgbClr val="0000FF"/>
                </a:solidFill>
              </a:rPr>
              <a:t>Například, vsuneme-li mezi desky papír s relativní permitivitou </a:t>
            </a:r>
            <a:r>
              <a:rPr lang="cs-CZ" sz="2000" b="1" i="1" u="sng" dirty="0">
                <a:solidFill>
                  <a:srgbClr val="0000FF"/>
                </a:solidFill>
                <a:latin typeface="Cambria Math"/>
                <a:ea typeface="Cambria Math"/>
              </a:rPr>
              <a:t>ԑ</a:t>
            </a:r>
            <a:r>
              <a:rPr lang="cs-CZ" sz="2000" b="1" i="1" u="sng" baseline="-25000" dirty="0">
                <a:solidFill>
                  <a:srgbClr val="0000FF"/>
                </a:solidFill>
                <a:latin typeface="Cambria Math"/>
                <a:ea typeface="Cambria Math"/>
              </a:rPr>
              <a:t>r</a:t>
            </a:r>
            <a:r>
              <a:rPr lang="cs-CZ" sz="2000" b="1" dirty="0">
                <a:solidFill>
                  <a:srgbClr val="0000FF"/>
                </a:solidFill>
              </a:rPr>
              <a:t> = 2, kapacita kondenzátoru </a:t>
            </a:r>
            <a:r>
              <a:rPr lang="cs-CZ" sz="2000" b="1" i="1" u="sng" dirty="0">
                <a:solidFill>
                  <a:srgbClr val="0000FF"/>
                </a:solidFill>
              </a:rPr>
              <a:t>C</a:t>
            </a:r>
            <a:r>
              <a:rPr lang="cs-CZ" sz="2000" b="1" dirty="0">
                <a:solidFill>
                  <a:srgbClr val="0000FF"/>
                </a:solidFill>
              </a:rPr>
              <a:t> se zvětší na dvojnásobek.</a:t>
            </a:r>
          </a:p>
        </p:txBody>
      </p:sp>
    </p:spTree>
    <p:extLst>
      <p:ext uri="{BB962C8B-B14F-4D97-AF65-F5344CB8AC3E}">
        <p14:creationId xmlns:p14="http://schemas.microsoft.com/office/powerpoint/2010/main" val="2373095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  <a:effectLst/>
              </a:rPr>
              <a:t>Příklad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0" y="900000"/>
            <a:ext cx="91085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dirty="0">
                <a:solidFill>
                  <a:srgbClr val="0000FF"/>
                </a:solidFill>
              </a:rPr>
              <a:t>Spočítejte kapacitu kondenzátoru s deskami ve tvaru čtverce o straně 10 mm, s keramickým dielektrikem tlustým d = 0,1mm s relativní permitivitou </a:t>
            </a:r>
            <a:r>
              <a:rPr lang="cs-CZ" sz="2400" b="1" i="1" u="sng" dirty="0">
                <a:solidFill>
                  <a:srgbClr val="0000FF"/>
                </a:solidFill>
                <a:latin typeface="Cambria Math"/>
                <a:ea typeface="Cambria Math"/>
              </a:rPr>
              <a:t>ԑ</a:t>
            </a:r>
            <a:r>
              <a:rPr lang="cs-CZ" sz="2400" b="1" i="1" u="sng" baseline="-25000" dirty="0">
                <a:solidFill>
                  <a:srgbClr val="0000FF"/>
                </a:solidFill>
                <a:latin typeface="Cambria Math"/>
                <a:ea typeface="Cambria Math"/>
              </a:rPr>
              <a:t>r</a:t>
            </a:r>
            <a:r>
              <a:rPr lang="cs-CZ" sz="2400" dirty="0">
                <a:solidFill>
                  <a:srgbClr val="0000FF"/>
                </a:solidFill>
                <a:latin typeface="Cambria Math"/>
                <a:ea typeface="Cambria Math"/>
              </a:rPr>
              <a:t> = </a:t>
            </a:r>
            <a:r>
              <a:rPr lang="cs-CZ" sz="2400" dirty="0">
                <a:solidFill>
                  <a:srgbClr val="0000FF"/>
                </a:solidFill>
              </a:rPr>
              <a:t>2,4*10</a:t>
            </a:r>
            <a:r>
              <a:rPr lang="cs-CZ" sz="2400" baseline="30000" dirty="0">
                <a:solidFill>
                  <a:srgbClr val="0000FF"/>
                </a:solidFill>
              </a:rPr>
              <a:t>3</a:t>
            </a:r>
            <a:r>
              <a:rPr lang="cs-CZ" sz="2400" dirty="0">
                <a:solidFill>
                  <a:srgbClr val="0000FF"/>
                </a:solidFill>
              </a:rPr>
              <a:t>.</a:t>
            </a:r>
            <a:endParaRPr lang="cs-CZ" sz="2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7"/>
              <p:cNvSpPr txBox="1">
                <a:spLocks noChangeArrowheads="1"/>
              </p:cNvSpPr>
              <p:nvPr/>
            </p:nvSpPr>
            <p:spPr bwMode="auto">
              <a:xfrm>
                <a:off x="2411760" y="2171945"/>
                <a:ext cx="3672408" cy="786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𝑪</m:t>
                      </m:r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ԑ∗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ԑ</m:t>
                          </m:r>
                          <m:r>
                            <a:rPr lang="cs-CZ" sz="2400" b="1" i="1" baseline="-2500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∗ԑ</m:t>
                          </m:r>
                          <m:r>
                            <a:rPr lang="cs-CZ" sz="2400" b="1" i="1" baseline="-25000" smtClean="0">
                              <a:latin typeface="Cambria Math"/>
                              <a:ea typeface="Cambria Math"/>
                            </a:rPr>
                            <m:t>𝒓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3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760" y="2171945"/>
                <a:ext cx="3672408" cy="7862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478" y="3573016"/>
            <a:ext cx="2736304" cy="2875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 flipH="1" flipV="1">
            <a:off x="1475656" y="3356992"/>
            <a:ext cx="792088" cy="4320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H="1" flipV="1">
            <a:off x="835968" y="4437112"/>
            <a:ext cx="792088" cy="4320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H="1">
            <a:off x="1331640" y="5218074"/>
            <a:ext cx="216024" cy="3960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 flipH="1">
            <a:off x="2623121" y="5877272"/>
            <a:ext cx="216024" cy="3960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899592" y="3429000"/>
            <a:ext cx="576064" cy="1008112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H="1" flipV="1">
            <a:off x="1439653" y="5517232"/>
            <a:ext cx="1183468" cy="648072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rot="17987560">
            <a:off x="26988" y="328062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10 mm</a:t>
            </a:r>
          </a:p>
        </p:txBody>
      </p:sp>
      <p:sp>
        <p:nvSpPr>
          <p:cNvPr id="79" name="TextovéPole 78"/>
          <p:cNvSpPr txBox="1"/>
          <p:nvPr/>
        </p:nvSpPr>
        <p:spPr>
          <a:xfrm rot="1704997">
            <a:off x="982627" y="587291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10 mm</a:t>
            </a:r>
          </a:p>
        </p:txBody>
      </p:sp>
    </p:spTree>
    <p:extLst>
      <p:ext uri="{BB962C8B-B14F-4D97-AF65-F5344CB8AC3E}">
        <p14:creationId xmlns:p14="http://schemas.microsoft.com/office/powerpoint/2010/main" val="43795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Příklad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0" y="900000"/>
            <a:ext cx="91085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cs-CZ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0,01m * 0,01m = 0,0001m</a:t>
            </a:r>
            <a:r>
              <a:rPr lang="cs-CZ" sz="2400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1*10</a:t>
            </a:r>
            <a:r>
              <a:rPr lang="cs-CZ" sz="24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4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eaLnBrk="1" hangingPunct="1"/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= </a:t>
            </a:r>
            <a:r>
              <a:rPr lang="cs-CZ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0,1mm = 0,0001m = 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1*10</a:t>
            </a:r>
            <a:r>
              <a:rPr lang="cs-CZ" sz="24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eaLnBrk="1" hangingPunct="1"/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ԑ</a:t>
            </a:r>
            <a:r>
              <a:rPr lang="cs-CZ" sz="2400" b="1" baseline="-25000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0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 = 1*10</a:t>
            </a:r>
            <a:r>
              <a:rPr lang="cs-CZ" sz="2400" b="1" baseline="30000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-11</a:t>
            </a:r>
          </a:p>
          <a:p>
            <a:pPr eaLnBrk="1" hangingPunct="1"/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ԑ</a:t>
            </a:r>
            <a:r>
              <a:rPr lang="cs-CZ" sz="2400" b="1" baseline="-25000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r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 = </a:t>
            </a:r>
            <a:r>
              <a:rPr lang="cs-CZ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2,4*10</a:t>
            </a:r>
            <a:r>
              <a:rPr lang="cs-CZ" sz="24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7"/>
              <p:cNvSpPr txBox="1">
                <a:spLocks noChangeArrowheads="1"/>
              </p:cNvSpPr>
              <p:nvPr/>
            </p:nvSpPr>
            <p:spPr bwMode="auto">
              <a:xfrm>
                <a:off x="107504" y="2348880"/>
                <a:ext cx="8496944" cy="3123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𝑪</m:t>
                      </m:r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ԑ∗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ԑ</m:t>
                          </m:r>
                          <m:r>
                            <a:rPr lang="cs-CZ" sz="2400" b="1" i="1" baseline="-2500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∗ԑ</m:t>
                          </m:r>
                          <m:r>
                            <a:rPr lang="cs-CZ" sz="2400" b="1" i="1" baseline="-25000" smtClean="0">
                              <a:latin typeface="Cambria Math"/>
                              <a:ea typeface="Cambria Math"/>
                            </a:rPr>
                            <m:t>𝒓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  <a:p>
                <a:pPr eaLnBrk="1" hangingPunct="1"/>
                <a:endParaRPr lang="cs-CZ" sz="2400" b="1" i="1" dirty="0">
                  <a:latin typeface="Cambria Math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𝑪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𝟏𝟏</m:t>
                              </m:r>
                            </m:sup>
                          </m:sSup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cs-CZ" sz="2400" b="1" dirty="0">
                  <a:solidFill>
                    <a:srgbClr val="0000FF"/>
                  </a:solidFill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𝑪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𝟐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𝟒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𝟖</m:t>
                          </m:r>
                        </m:sup>
                      </m:sSup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𝑭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𝟐𝟒</m:t>
                      </m:r>
                      <m:r>
                        <a:rPr lang="cs-CZ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𝒏𝑭</m:t>
                      </m:r>
                    </m:oMath>
                  </m:oMathPara>
                </a14:m>
                <a:endParaRPr lang="cs-CZ" sz="2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2348880"/>
                <a:ext cx="8496944" cy="3123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528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379533"/>
            <a:ext cx="86409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Převzato</a:t>
            </a:r>
            <a:r>
              <a:rPr lang="en-US" sz="4000" b="1" dirty="0">
                <a:solidFill>
                  <a:srgbClr val="FF0000"/>
                </a:solidFill>
              </a:rPr>
              <a:t> z</a:t>
            </a:r>
          </a:p>
          <a:p>
            <a:pPr algn="ctr"/>
            <a:r>
              <a:rPr lang="cs-CZ" sz="4000" dirty="0">
                <a:solidFill>
                  <a:srgbClr val="FF0000"/>
                </a:solidFill>
              </a:rPr>
              <a:t>29_elektricke_pole.pptx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r>
              <a:rPr lang="en-US" sz="4000" dirty="0" err="1">
                <a:solidFill>
                  <a:srgbClr val="FF0000"/>
                </a:solidFill>
              </a:rPr>
              <a:t>Konec</a:t>
            </a:r>
            <a:endParaRPr lang="cs-CZ" sz="4000" dirty="0">
              <a:solidFill>
                <a:srgbClr val="FF0000"/>
              </a:solidFill>
            </a:endParaRP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		 </a:t>
            </a: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	</a:t>
            </a: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13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412776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Hlavní úkoly kondenzátorů </a:t>
            </a:r>
            <a:r>
              <a:rPr lang="cs-CZ" sz="2400" dirty="0"/>
              <a:t>v obvodech jsou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udržovat stálé stejnosměrné napětí </a:t>
            </a:r>
            <a:r>
              <a:rPr lang="cs-CZ" sz="2400" dirty="0"/>
              <a:t>v obvodu (filtry)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propouštět střídavé signály a zároveň zadržovat stejnosměrné </a:t>
            </a:r>
            <a:r>
              <a:rPr lang="cs-CZ" sz="2400" dirty="0"/>
              <a:t>(vazební kondenzátory)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spolu s rezistory určovat časy </a:t>
            </a:r>
            <a:r>
              <a:rPr lang="cs-CZ" sz="2400" dirty="0"/>
              <a:t>(časovače)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spolu  s cívkami propouštět nebo zadržovat kmitočty </a:t>
            </a:r>
            <a:r>
              <a:rPr lang="cs-CZ" sz="2400" dirty="0"/>
              <a:t>(filtry, oscilátory)</a:t>
            </a:r>
          </a:p>
          <a:p>
            <a:r>
              <a:rPr lang="cs-CZ" sz="2400" b="1" dirty="0"/>
              <a:t> </a:t>
            </a:r>
          </a:p>
          <a:p>
            <a:r>
              <a:rPr lang="cs-CZ" sz="2400" b="1" dirty="0"/>
              <a:t>		 </a:t>
            </a:r>
          </a:p>
          <a:p>
            <a:r>
              <a:rPr lang="cs-CZ" sz="2400" b="1" dirty="0"/>
              <a:t>	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81527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Usměrňovač s filtrem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6458"/>
            <a:ext cx="6700060" cy="343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>
            <a:cxnSpLocks/>
          </p:cNvCxnSpPr>
          <p:nvPr/>
        </p:nvCxnSpPr>
        <p:spPr>
          <a:xfrm>
            <a:off x="1475656" y="1412776"/>
            <a:ext cx="1184443" cy="1233714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://macao.communications.museum/images/exhibits/2_16_0_12_eng.pn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35"/>
          <a:stretch/>
        </p:blipFill>
        <p:spPr bwMode="auto">
          <a:xfrm>
            <a:off x="4748331" y="1046425"/>
            <a:ext cx="4203687" cy="1600065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5" name="Přímá spojnice se šipkou 14"/>
          <p:cNvCxnSpPr>
            <a:cxnSpLocks/>
          </p:cNvCxnSpPr>
          <p:nvPr/>
        </p:nvCxnSpPr>
        <p:spPr>
          <a:xfrm>
            <a:off x="3203848" y="1412776"/>
            <a:ext cx="896411" cy="2059033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5240D33-A5F8-EF56-C61C-836F81FF3D0D}"/>
              </a:ext>
            </a:extLst>
          </p:cNvPr>
          <p:cNvSpPr txBox="1"/>
          <p:nvPr/>
        </p:nvSpPr>
        <p:spPr>
          <a:xfrm>
            <a:off x="1979712" y="564880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/>
              <a:t>... udržovat stálé stejnosměrné napětí 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66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58DE408-EDB7-1F63-3149-3C8437DC0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112" y="1615486"/>
            <a:ext cx="6828571" cy="3628571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Dvojstupňový střídavý zesilovač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3846861" y="4340583"/>
            <a:ext cx="2304256" cy="1003016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076057" y="5343599"/>
            <a:ext cx="3505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00FF"/>
                </a:solidFill>
              </a:rPr>
              <a:t>Vazební kondenzátory</a:t>
            </a:r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6439149" y="3615407"/>
            <a:ext cx="1368152" cy="1728192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5575053" y="3975447"/>
            <a:ext cx="728464" cy="1368152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791850" y="1156587"/>
            <a:ext cx="3006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+6V     +0,7V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 flipH="1">
            <a:off x="5431037" y="1599183"/>
            <a:ext cx="720080" cy="1656184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5863085" y="1629706"/>
            <a:ext cx="1314833" cy="1782947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54345" y="1692053"/>
            <a:ext cx="3006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C1, C2, C3: </a:t>
            </a:r>
          </a:p>
          <a:p>
            <a:r>
              <a:rPr lang="cs-CZ" sz="2400" dirty="0">
                <a:solidFill>
                  <a:srgbClr val="0000FF"/>
                </a:solidFill>
              </a:rPr>
              <a:t>Střídavý signál prochází, stejnosměrný ne.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78509" y="522612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Střídavý signál</a:t>
            </a:r>
          </a:p>
        </p:txBody>
      </p:sp>
      <p:cxnSp>
        <p:nvCxnSpPr>
          <p:cNvPr id="37" name="Přímá spojnice se šipkou 36"/>
          <p:cNvCxnSpPr>
            <a:stCxn id="36" idx="0"/>
          </p:cNvCxnSpPr>
          <p:nvPr/>
        </p:nvCxnSpPr>
        <p:spPr>
          <a:xfrm flipV="1">
            <a:off x="1866641" y="3975447"/>
            <a:ext cx="828092" cy="1250676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B59C23-565D-8E88-A76F-2C3B9E09455B}"/>
              </a:ext>
            </a:extLst>
          </p:cNvPr>
          <p:cNvSpPr txBox="1"/>
          <p:nvPr/>
        </p:nvSpPr>
        <p:spPr>
          <a:xfrm>
            <a:off x="1201208" y="6011996"/>
            <a:ext cx="6827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/>
              <a:t>... propouštět střídavé signály a zadržovat stejnosměrné 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376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063" y="1340768"/>
            <a:ext cx="5436417" cy="3756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753959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Časovač: napájení autorádia i po vypnutí motoru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92144" y="2060848"/>
            <a:ext cx="3276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Kondenzátor se při zapnutém zapalování nabije, tranzistor sepne, relé sepne, rádio hraje. 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 flipV="1">
            <a:off x="4067944" y="4437112"/>
            <a:ext cx="882004" cy="72008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77950" y="5097262"/>
            <a:ext cx="8858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Po vypnutí zapalování kondenzátor dále tlačí proud do tranzistoru, relé je sepnuté, rádio hraje, dokud se kondenzátor nevybije. Pak </a:t>
            </a:r>
            <a:r>
              <a:rPr lang="en-US" sz="2400" dirty="0" err="1">
                <a:solidFill>
                  <a:srgbClr val="0000FF"/>
                </a:solidFill>
              </a:rPr>
              <a:t>relé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vypne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cs-CZ" sz="2400" dirty="0">
                <a:solidFill>
                  <a:srgbClr val="0000FF"/>
                </a:solidFill>
              </a:rPr>
              <a:t>už to nic nežere a baterka se nevybíjí.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D002123-FBD9-5E11-0C4B-25772637ED21}"/>
              </a:ext>
            </a:extLst>
          </p:cNvPr>
          <p:cNvSpPr txBox="1"/>
          <p:nvPr/>
        </p:nvSpPr>
        <p:spPr>
          <a:xfrm>
            <a:off x="5868144" y="6273316"/>
            <a:ext cx="2304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/>
              <a:t>... určovat časy 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855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3/39/Astable_multivibrat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189" y="1655602"/>
            <a:ext cx="5616624" cy="343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753959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Oscilátor (multivibrátor)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0" y="1988840"/>
            <a:ext cx="3276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Kondenzátory C1, C2 se nabíjejí – vybíjejí, tranzistory spínají – rozpínají.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8100392" y="1196752"/>
            <a:ext cx="144016" cy="2448272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77950" y="5097262"/>
            <a:ext cx="8858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Čím menší kapacity, tím rychleji se nabíjejí – vybíjejí, tím větší kmitočet.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612393" y="212447"/>
            <a:ext cx="2530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</a:rPr>
              <a:t>Na výstupu se střídají nuly a jedničky.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2BB4C81-6B8B-7B70-73EA-9E18DBC2AEB2}"/>
              </a:ext>
            </a:extLst>
          </p:cNvPr>
          <p:cNvSpPr txBox="1"/>
          <p:nvPr/>
        </p:nvSpPr>
        <p:spPr>
          <a:xfrm>
            <a:off x="5573573" y="5828326"/>
            <a:ext cx="2304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/>
              <a:t>... určovat časy 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0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Kondenzátor </a:t>
            </a:r>
            <a:r>
              <a:rPr lang="cs-CZ" sz="2400" dirty="0"/>
              <a:t>je elektronická součástka, jejíž hlavní vlastností je kapacita.</a:t>
            </a:r>
          </a:p>
          <a:p>
            <a:endParaRPr lang="cs-CZ" sz="2400" b="1" dirty="0"/>
          </a:p>
          <a:p>
            <a:r>
              <a:rPr lang="cs-CZ" sz="2400" b="1" dirty="0"/>
              <a:t>Kapacita je schopnost uchovat elektrickou energii </a:t>
            </a:r>
            <a:r>
              <a:rPr lang="cs-CZ" sz="2400" dirty="0"/>
              <a:t>ve formě elektrického pole.</a:t>
            </a:r>
          </a:p>
          <a:p>
            <a:endParaRPr lang="cs-CZ" sz="2400" b="1" dirty="0"/>
          </a:p>
          <a:p>
            <a:r>
              <a:rPr lang="cs-CZ" sz="2400" b="1" dirty="0"/>
              <a:t>Kapacita je schopnost nabít se </a:t>
            </a:r>
            <a:r>
              <a:rPr lang="cs-CZ" sz="2400" dirty="0"/>
              <a:t>elektrickým proudem, přijatou energii uchovat, později ji vybíjením zase vydat.</a:t>
            </a:r>
          </a:p>
          <a:p>
            <a:endParaRPr lang="cs-CZ" sz="2400" b="1" dirty="0"/>
          </a:p>
          <a:p>
            <a:r>
              <a:rPr lang="cs-CZ" sz="2400" b="1" dirty="0"/>
              <a:t>Kondenzátor je tvořen dvěma elektrodami</a:t>
            </a:r>
            <a:r>
              <a:rPr lang="cs-CZ" sz="2400" dirty="0"/>
              <a:t>, které jsou navzájem odděleny dielektrikem, tj. nevodivým materiálem.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Základní vlastnosti kondenzátorů</a:t>
            </a:r>
          </a:p>
          <a:p>
            <a:r>
              <a:rPr lang="cs-CZ" sz="2400" b="1" dirty="0"/>
              <a:t>a) Kapacita</a:t>
            </a:r>
          </a:p>
          <a:p>
            <a:r>
              <a:rPr lang="cs-CZ" sz="2400" b="1" dirty="0"/>
              <a:t>b) </a:t>
            </a:r>
            <a:r>
              <a:rPr lang="en-US" sz="2400" b="1" dirty="0" err="1"/>
              <a:t>Dovolená</a:t>
            </a:r>
            <a:r>
              <a:rPr lang="en-US" sz="2400" b="1" dirty="0"/>
              <a:t> n</a:t>
            </a:r>
            <a:r>
              <a:rPr lang="cs-CZ" sz="2400" b="1" dirty="0" err="1"/>
              <a:t>apětí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86839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Kapacita</a:t>
            </a:r>
          </a:p>
          <a:p>
            <a:pPr lvl="1"/>
            <a:r>
              <a:rPr lang="cs-CZ" sz="2400" b="1" dirty="0"/>
              <a:t>• jmenovitá</a:t>
            </a:r>
          </a:p>
          <a:p>
            <a:pPr lvl="1"/>
            <a:r>
              <a:rPr lang="cs-CZ" sz="2400" b="1" dirty="0"/>
              <a:t>• skutečná</a:t>
            </a:r>
          </a:p>
          <a:p>
            <a:endParaRPr lang="cs-CZ" sz="2400" b="1" dirty="0"/>
          </a:p>
          <a:p>
            <a:r>
              <a:rPr lang="cs-CZ" sz="2400" b="1" dirty="0"/>
              <a:t>Jmenovitá kapacita </a:t>
            </a:r>
            <a:r>
              <a:rPr lang="cs-CZ" sz="2400" dirty="0"/>
              <a:t>je hodnota vyznačená na kondenzátoru, např. 1n5 (tj. 1,5 </a:t>
            </a:r>
            <a:r>
              <a:rPr lang="cs-CZ" sz="2400" dirty="0" err="1"/>
              <a:t>nF</a:t>
            </a:r>
            <a:r>
              <a:rPr lang="cs-CZ" sz="2400" dirty="0"/>
              <a:t>). </a:t>
            </a:r>
          </a:p>
          <a:p>
            <a:endParaRPr lang="cs-CZ" sz="2400" dirty="0"/>
          </a:p>
          <a:p>
            <a:r>
              <a:rPr lang="cs-CZ" sz="2400" b="1" dirty="0"/>
              <a:t>Skutečná kapacita </a:t>
            </a:r>
            <a:r>
              <a:rPr lang="cs-CZ" sz="2400" dirty="0"/>
              <a:t>se od jmenovité může lišit v rámci dovolené tolerance, např. o ± 10%.</a:t>
            </a:r>
          </a:p>
          <a:p>
            <a:endParaRPr lang="cs-CZ" sz="2400" dirty="0"/>
          </a:p>
          <a:p>
            <a:r>
              <a:rPr lang="cs-CZ" sz="2400" dirty="0"/>
              <a:t>Základní </a:t>
            </a:r>
            <a:r>
              <a:rPr lang="cs-CZ" sz="2400" b="1" dirty="0"/>
              <a:t>jednotkou kapacity je farad </a:t>
            </a:r>
            <a:r>
              <a:rPr lang="cs-CZ" sz="2400" dirty="0"/>
              <a:t>(</a:t>
            </a:r>
            <a:r>
              <a:rPr lang="cs-CZ" sz="2400" b="1" dirty="0"/>
              <a:t>F</a:t>
            </a:r>
            <a:r>
              <a:rPr lang="cs-CZ" sz="2400" dirty="0"/>
              <a:t>). </a:t>
            </a:r>
          </a:p>
          <a:p>
            <a:r>
              <a:rPr lang="cs-CZ" sz="2400" dirty="0"/>
              <a:t>Častěji se používají jeho zlomky, např. </a:t>
            </a:r>
            <a:r>
              <a:rPr lang="cs-CZ" sz="2400" dirty="0" err="1"/>
              <a:t>pF</a:t>
            </a:r>
            <a:r>
              <a:rPr lang="cs-CZ" sz="2400" dirty="0"/>
              <a:t>, </a:t>
            </a:r>
            <a:r>
              <a:rPr lang="cs-CZ" sz="2400" dirty="0" err="1"/>
              <a:t>nF</a:t>
            </a:r>
            <a:r>
              <a:rPr lang="cs-CZ" sz="2400" dirty="0"/>
              <a:t>, µF, </a:t>
            </a:r>
            <a:r>
              <a:rPr lang="cs-CZ" sz="2400" dirty="0" err="1"/>
              <a:t>mF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6948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Napětí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jmenovité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provozní</a:t>
            </a:r>
          </a:p>
          <a:p>
            <a:endParaRPr lang="cs-CZ" sz="2400" dirty="0"/>
          </a:p>
          <a:p>
            <a:r>
              <a:rPr lang="cs-CZ" sz="2400" b="1" dirty="0"/>
              <a:t>Jmenovité napětí </a:t>
            </a:r>
            <a:r>
              <a:rPr lang="cs-CZ" sz="2400" dirty="0"/>
              <a:t>se udává v katalogu, případně je vyznačeno na tělese kondenzátoru.</a:t>
            </a:r>
          </a:p>
          <a:p>
            <a:endParaRPr lang="cs-CZ" sz="2400" dirty="0"/>
          </a:p>
          <a:p>
            <a:r>
              <a:rPr lang="cs-CZ" sz="2400" b="1" dirty="0"/>
              <a:t>Provozní napětí </a:t>
            </a:r>
            <a:r>
              <a:rPr lang="cs-CZ" sz="2400" dirty="0"/>
              <a:t>je napětí, které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provozu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kondenzátoru</a:t>
            </a:r>
            <a:r>
              <a:rPr lang="en-US" sz="2400" dirty="0"/>
              <a:t> </a:t>
            </a:r>
            <a:r>
              <a:rPr lang="en-US" sz="2400" dirty="0" err="1"/>
              <a:t>skutečně</a:t>
            </a:r>
            <a:r>
              <a:rPr lang="en-US" sz="2400" dirty="0"/>
              <a:t> je</a:t>
            </a:r>
            <a:r>
              <a:rPr lang="cs-CZ" sz="2400" dirty="0"/>
              <a:t>. </a:t>
            </a:r>
          </a:p>
          <a:p>
            <a:r>
              <a:rPr lang="cs-CZ" sz="2400" dirty="0"/>
              <a:t>Provozní napětí nesmí překročit hodnotu jmenovitého napětí.</a:t>
            </a:r>
          </a:p>
        </p:txBody>
      </p:sp>
    </p:spTree>
    <p:extLst>
      <p:ext uri="{BB962C8B-B14F-4D97-AF65-F5344CB8AC3E}">
        <p14:creationId xmlns:p14="http://schemas.microsoft.com/office/powerpoint/2010/main" val="3987224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Značení keramických kondenzátorů</a:t>
            </a:r>
          </a:p>
        </p:txBody>
      </p:sp>
      <p:pic>
        <p:nvPicPr>
          <p:cNvPr id="2052" name="Picture 4" descr="http://www.marvac.com/fun/images/ceramic_c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529258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403648" y="177281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00FF"/>
                </a:solidFill>
              </a:rPr>
              <a:t>10pF * 10</a:t>
            </a:r>
            <a:r>
              <a:rPr lang="cs-CZ" sz="3200" baseline="30000" dirty="0">
                <a:solidFill>
                  <a:srgbClr val="0000FF"/>
                </a:solidFill>
              </a:rPr>
              <a:t>2</a:t>
            </a:r>
            <a:r>
              <a:rPr lang="cs-CZ" sz="3200" dirty="0">
                <a:solidFill>
                  <a:srgbClr val="0000FF"/>
                </a:solidFill>
              </a:rPr>
              <a:t> = 1000 </a:t>
            </a:r>
            <a:r>
              <a:rPr lang="cs-CZ" sz="3200" dirty="0" err="1">
                <a:solidFill>
                  <a:srgbClr val="0000FF"/>
                </a:solidFill>
              </a:rPr>
              <a:t>pF</a:t>
            </a:r>
            <a:r>
              <a:rPr lang="cs-CZ" sz="3200" dirty="0">
                <a:solidFill>
                  <a:srgbClr val="0000FF"/>
                </a:solidFill>
              </a:rPr>
              <a:t> ± 10%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1763688" y="2276872"/>
            <a:ext cx="504056" cy="1512168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2555776" y="2276872"/>
            <a:ext cx="504056" cy="1512168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2699792" y="2276872"/>
            <a:ext cx="3312368" cy="1512168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013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479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Příklady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954512"/>
            <a:ext cx="49720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20097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971600" y="1772815"/>
            <a:ext cx="302433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00FF"/>
                </a:solidFill>
              </a:rPr>
              <a:t>22 </a:t>
            </a:r>
            <a:r>
              <a:rPr lang="el-GR" sz="3200" dirty="0">
                <a:solidFill>
                  <a:srgbClr val="0000FF"/>
                </a:solidFill>
                <a:latin typeface="Arial"/>
                <a:cs typeface="Arial"/>
              </a:rPr>
              <a:t>μ</a:t>
            </a:r>
            <a:r>
              <a:rPr lang="cs-CZ" sz="3200" dirty="0">
                <a:solidFill>
                  <a:srgbClr val="0000FF"/>
                </a:solidFill>
                <a:latin typeface="Arial"/>
                <a:cs typeface="Arial"/>
              </a:rPr>
              <a:t>F na 450 V</a:t>
            </a:r>
            <a:endParaRPr lang="cs-CZ" sz="3200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5085184"/>
            <a:ext cx="634020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00FF"/>
                </a:solidFill>
              </a:rPr>
              <a:t>2000 </a:t>
            </a:r>
            <a:r>
              <a:rPr lang="cs-CZ" sz="3200" dirty="0" err="1">
                <a:solidFill>
                  <a:srgbClr val="0000FF"/>
                </a:solidFill>
                <a:latin typeface="Arial"/>
                <a:cs typeface="Arial"/>
              </a:rPr>
              <a:t>pF</a:t>
            </a:r>
            <a:r>
              <a:rPr lang="cs-CZ" sz="3200" dirty="0">
                <a:solidFill>
                  <a:srgbClr val="0000FF"/>
                </a:solidFill>
                <a:latin typeface="Arial"/>
                <a:cs typeface="Arial"/>
              </a:rPr>
              <a:t> ±20% na 12 </a:t>
            </a:r>
            <a:r>
              <a:rPr lang="cs-CZ" sz="3200" dirty="0" err="1">
                <a:solidFill>
                  <a:srgbClr val="0000FF"/>
                </a:solidFill>
                <a:latin typeface="Arial"/>
                <a:cs typeface="Arial"/>
              </a:rPr>
              <a:t>kV</a:t>
            </a:r>
            <a:endParaRPr lang="cs-CZ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8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Kondenzátor se brání změnám napětí.</a:t>
            </a:r>
          </a:p>
          <a:p>
            <a:endParaRPr lang="cs-CZ" sz="3200" b="1" dirty="0"/>
          </a:p>
          <a:p>
            <a:r>
              <a:rPr lang="cs-CZ" sz="3200" dirty="0"/>
              <a:t>Snaží se udržet na sobě stále stejné napětí.</a:t>
            </a:r>
          </a:p>
          <a:p>
            <a:endParaRPr lang="cs-CZ" sz="3200" dirty="0"/>
          </a:p>
          <a:p>
            <a:r>
              <a:rPr lang="cs-CZ" sz="3200" dirty="0"/>
              <a:t>Když je vybitý, brání se nabíjení.</a:t>
            </a:r>
          </a:p>
          <a:p>
            <a:endParaRPr lang="cs-CZ" sz="3200" dirty="0"/>
          </a:p>
          <a:p>
            <a:r>
              <a:rPr lang="cs-CZ" sz="3200" dirty="0"/>
              <a:t>Když je nabitý, brání se vybíjení.</a:t>
            </a:r>
          </a:p>
          <a:p>
            <a:endParaRPr lang="cs-CZ" sz="3200" dirty="0"/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26873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Kondenzátory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Aby na kondenzátoru mohlo být nějaké napětí, musí se kondenzátor nejdříve nabít proudem.</a:t>
            </a:r>
          </a:p>
          <a:p>
            <a:endParaRPr lang="cs-CZ" sz="3200" dirty="0"/>
          </a:p>
          <a:p>
            <a:r>
              <a:rPr lang="cs-CZ" sz="3200" dirty="0"/>
              <a:t>Nejdříve do něj teče proud, až pak je na něm napětí.</a:t>
            </a:r>
          </a:p>
          <a:p>
            <a:endParaRPr lang="cs-CZ" sz="3200" dirty="0"/>
          </a:p>
          <a:p>
            <a:r>
              <a:rPr lang="cs-CZ" sz="3200" dirty="0"/>
              <a:t>Nejdříve proud, potom napětí.</a:t>
            </a:r>
          </a:p>
          <a:p>
            <a:endParaRPr lang="cs-CZ" sz="3200" dirty="0"/>
          </a:p>
          <a:p>
            <a:r>
              <a:rPr lang="cs-CZ" sz="3200" dirty="0"/>
              <a:t>Napětí je na kondenzátoru zpožděné za proudem.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26955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379533"/>
            <a:ext cx="86409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Převzato</a:t>
            </a:r>
            <a:r>
              <a:rPr lang="en-US" sz="4000" b="1" dirty="0">
                <a:solidFill>
                  <a:srgbClr val="FF0000"/>
                </a:solidFill>
              </a:rPr>
              <a:t> z</a:t>
            </a:r>
          </a:p>
          <a:p>
            <a:pPr algn="ctr"/>
            <a:r>
              <a:rPr lang="cs-CZ" sz="4000" dirty="0">
                <a:solidFill>
                  <a:srgbClr val="FF0000"/>
                </a:solidFill>
              </a:rPr>
              <a:t>29_elektricke_pole.pptx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r>
              <a:rPr lang="en-US" sz="4000" dirty="0" err="1">
                <a:solidFill>
                  <a:srgbClr val="FF0000"/>
                </a:solidFill>
              </a:rPr>
              <a:t>Začátek</a:t>
            </a:r>
            <a:endParaRPr lang="cs-CZ" sz="4000" dirty="0">
              <a:solidFill>
                <a:srgbClr val="FF0000"/>
              </a:solidFill>
            </a:endParaRP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		 </a:t>
            </a: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	</a:t>
            </a: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2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Kapacita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107504" y="900000"/>
            <a:ext cx="9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Dvě desky oddělené izolantem (dielektrikem) tvoří kondenzátor.</a:t>
            </a:r>
          </a:p>
        </p:txBody>
      </p:sp>
      <p:sp>
        <p:nvSpPr>
          <p:cNvPr id="38" name="TextovéPole 7"/>
          <p:cNvSpPr txBox="1">
            <a:spLocks noChangeArrowheads="1"/>
          </p:cNvSpPr>
          <p:nvPr/>
        </p:nvSpPr>
        <p:spPr bwMode="auto">
          <a:xfrm>
            <a:off x="5436096" y="1956896"/>
            <a:ext cx="367240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Kondenzátor je elektronická  součástka, která je schopná nabít se elektrickým nábojem.</a:t>
            </a:r>
          </a:p>
          <a:p>
            <a:pPr eaLnBrk="1" hangingPunct="1"/>
            <a:endParaRPr lang="cs-CZ" sz="2400" b="1" dirty="0"/>
          </a:p>
          <a:p>
            <a:pPr eaLnBrk="1" hangingPunct="1"/>
            <a:r>
              <a:rPr lang="cs-CZ" sz="2400" b="1" dirty="0"/>
              <a:t>Kapacita kondenzátoru je schopnost nabít se elektrickým nábojem. </a:t>
            </a:r>
          </a:p>
          <a:p>
            <a:pPr eaLnBrk="1" hangingPunct="1"/>
            <a:endParaRPr lang="cs-CZ" sz="2400" b="1" dirty="0"/>
          </a:p>
          <a:p>
            <a:pPr eaLnBrk="1" hangingPunct="1"/>
            <a:r>
              <a:rPr lang="en-US" sz="2400" b="1" dirty="0" err="1"/>
              <a:t>Náboj</a:t>
            </a:r>
            <a:r>
              <a:rPr lang="en-US" sz="2400" b="1" dirty="0"/>
              <a:t> se v</a:t>
            </a:r>
            <a:r>
              <a:rPr lang="cs-CZ" sz="2400" b="1" dirty="0" err="1"/>
              <a:t>yjadřuje</a:t>
            </a:r>
            <a:r>
              <a:rPr lang="cs-CZ" sz="2400" b="1" dirty="0"/>
              <a:t> </a:t>
            </a:r>
            <a:endParaRPr lang="en-US" sz="2400" b="1" dirty="0"/>
          </a:p>
          <a:p>
            <a:pPr eaLnBrk="1" hangingPunct="1"/>
            <a:r>
              <a:rPr lang="cs-CZ" sz="2400" b="1" dirty="0"/>
              <a:t>v coulombech </a:t>
            </a:r>
            <a:r>
              <a:rPr lang="cs-CZ" sz="2400" b="1" i="1" u="sng" dirty="0"/>
              <a:t>C</a:t>
            </a:r>
            <a:r>
              <a:rPr lang="cs-CZ" sz="2400" b="1" dirty="0"/>
              <a:t>.</a:t>
            </a:r>
          </a:p>
        </p:txBody>
      </p:sp>
      <p:grpSp>
        <p:nvGrpSpPr>
          <p:cNvPr id="46" name="Skupina 45"/>
          <p:cNvGrpSpPr/>
          <p:nvPr/>
        </p:nvGrpSpPr>
        <p:grpSpPr>
          <a:xfrm>
            <a:off x="107504" y="1651447"/>
            <a:ext cx="5244714" cy="4801889"/>
            <a:chOff x="1631542" y="1651447"/>
            <a:chExt cx="5244714" cy="4801889"/>
          </a:xfrm>
        </p:grpSpPr>
        <p:cxnSp>
          <p:nvCxnSpPr>
            <p:cNvPr id="47" name="Přímá spojnice 46"/>
            <p:cNvCxnSpPr/>
            <p:nvPr/>
          </p:nvCxnSpPr>
          <p:spPr>
            <a:xfrm>
              <a:off x="5303950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1631542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délník 48"/>
            <p:cNvSpPr/>
            <p:nvPr/>
          </p:nvSpPr>
          <p:spPr>
            <a:xfrm>
              <a:off x="5076056" y="2708920"/>
              <a:ext cx="227894" cy="3168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3203848" y="2708920"/>
              <a:ext cx="227894" cy="316835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055080" y="2737951"/>
              <a:ext cx="288032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+</a:t>
              </a:r>
            </a:p>
            <a:p>
              <a:r>
                <a:rPr lang="cs-CZ" dirty="0"/>
                <a:t>++++++++++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3173778" y="2708920"/>
              <a:ext cx="390109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– – – – – –– – – – –   </a:t>
              </a:r>
              <a:endParaRPr lang="cs-CZ" dirty="0"/>
            </a:p>
          </p:txBody>
        </p:sp>
        <p:cxnSp>
          <p:nvCxnSpPr>
            <p:cNvPr id="53" name="Přímá spojnice se šipkou 52"/>
            <p:cNvCxnSpPr/>
            <p:nvPr/>
          </p:nvCxnSpPr>
          <p:spPr>
            <a:xfrm flipH="1">
              <a:off x="3563887" y="306896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53"/>
            <p:cNvCxnSpPr/>
            <p:nvPr/>
          </p:nvCxnSpPr>
          <p:spPr>
            <a:xfrm flipH="1">
              <a:off x="3563887" y="328498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 flipH="1">
              <a:off x="3563887" y="350100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3563887" y="371703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/>
            <p:cNvCxnSpPr/>
            <p:nvPr/>
          </p:nvCxnSpPr>
          <p:spPr>
            <a:xfrm flipH="1">
              <a:off x="3563887" y="393305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/>
            <p:nvPr/>
          </p:nvCxnSpPr>
          <p:spPr>
            <a:xfrm flipH="1">
              <a:off x="3563887" y="414908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se šipkou 58"/>
            <p:cNvCxnSpPr/>
            <p:nvPr/>
          </p:nvCxnSpPr>
          <p:spPr>
            <a:xfrm flipH="1">
              <a:off x="3563887" y="436510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se šipkou 59"/>
            <p:cNvCxnSpPr/>
            <p:nvPr/>
          </p:nvCxnSpPr>
          <p:spPr>
            <a:xfrm flipH="1">
              <a:off x="3563887" y="458112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se šipkou 60"/>
            <p:cNvCxnSpPr/>
            <p:nvPr/>
          </p:nvCxnSpPr>
          <p:spPr>
            <a:xfrm flipH="1">
              <a:off x="3563887" y="479715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/>
            <p:nvPr/>
          </p:nvCxnSpPr>
          <p:spPr>
            <a:xfrm flipH="1">
              <a:off x="3563887" y="501317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se šipkou 62"/>
            <p:cNvCxnSpPr/>
            <p:nvPr/>
          </p:nvCxnSpPr>
          <p:spPr>
            <a:xfrm flipH="1">
              <a:off x="3563887" y="522920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/>
            <p:nvPr/>
          </p:nvCxnSpPr>
          <p:spPr>
            <a:xfrm flipH="1">
              <a:off x="3563887" y="544522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se šipkou 64"/>
            <p:cNvCxnSpPr/>
            <p:nvPr/>
          </p:nvCxnSpPr>
          <p:spPr>
            <a:xfrm flipH="1">
              <a:off x="3563887" y="566124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 flipH="1">
              <a:off x="3563887" y="285293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1979712" y="6406009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ovéPole 67"/>
            <p:cNvSpPr txBox="1"/>
            <p:nvPr/>
          </p:nvSpPr>
          <p:spPr>
            <a:xfrm>
              <a:off x="4067944" y="5589240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U</a:t>
              </a:r>
            </a:p>
          </p:txBody>
        </p:sp>
        <p:cxnSp>
          <p:nvCxnSpPr>
            <p:cNvPr id="69" name="Přímá spojnice 68"/>
            <p:cNvCxnSpPr/>
            <p:nvPr/>
          </p:nvCxnSpPr>
          <p:spPr>
            <a:xfrm>
              <a:off x="3440764" y="2420888"/>
              <a:ext cx="163529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/>
            <p:cNvCxnSpPr/>
            <p:nvPr/>
          </p:nvCxnSpPr>
          <p:spPr>
            <a:xfrm flipV="1">
              <a:off x="3440764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/>
            <p:cNvCxnSpPr/>
            <p:nvPr/>
          </p:nvCxnSpPr>
          <p:spPr>
            <a:xfrm flipV="1">
              <a:off x="5076056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ovéPole 71"/>
            <p:cNvSpPr txBox="1"/>
            <p:nvPr/>
          </p:nvSpPr>
          <p:spPr>
            <a:xfrm>
              <a:off x="3934374" y="1651447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d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V="1">
              <a:off x="645315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73"/>
            <p:cNvCxnSpPr/>
            <p:nvPr/>
          </p:nvCxnSpPr>
          <p:spPr>
            <a:xfrm flipV="1">
              <a:off x="197971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ovéPole 74"/>
          <p:cNvSpPr txBox="1"/>
          <p:nvPr/>
        </p:nvSpPr>
        <p:spPr>
          <a:xfrm>
            <a:off x="3782693" y="3356992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45684" y="3379639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2267744" y="3349900"/>
            <a:ext cx="115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ambria Math"/>
                <a:ea typeface="Cambria Math"/>
              </a:rPr>
              <a:t>ԑ =</a:t>
            </a:r>
          </a:p>
          <a:p>
            <a:r>
              <a:rPr lang="cs-CZ" sz="3600" b="1" dirty="0">
                <a:latin typeface="Cambria Math"/>
                <a:ea typeface="Cambria Math"/>
              </a:rPr>
              <a:t>ԑ</a:t>
            </a:r>
            <a:r>
              <a:rPr lang="cs-CZ" sz="3600" b="1" baseline="-25000" dirty="0">
                <a:latin typeface="Cambria Math"/>
                <a:ea typeface="Cambria Math"/>
              </a:rPr>
              <a:t>0</a:t>
            </a:r>
            <a:r>
              <a:rPr lang="cs-CZ" sz="3600" b="1" dirty="0">
                <a:latin typeface="Cambria Math"/>
                <a:ea typeface="Cambria Math"/>
              </a:rPr>
              <a:t>*ԑ</a:t>
            </a:r>
            <a:r>
              <a:rPr lang="cs-CZ" sz="3600" b="1" baseline="-25000" dirty="0">
                <a:latin typeface="Cambria Math"/>
                <a:ea typeface="Cambria Math"/>
              </a:rPr>
              <a:t>r</a:t>
            </a:r>
            <a:endParaRPr lang="cs-CZ" sz="3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408394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Kapacita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0" y="900000"/>
            <a:ext cx="9108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Kapacita závisí na ploše desek </a:t>
            </a:r>
            <a:r>
              <a:rPr lang="cs-CZ" sz="2400" b="1" i="1" u="sng" dirty="0"/>
              <a:t>S</a:t>
            </a:r>
            <a:r>
              <a:rPr lang="cs-CZ" sz="2400" b="1" dirty="0"/>
              <a:t>, vzdálenosti </a:t>
            </a:r>
            <a:r>
              <a:rPr lang="cs-CZ" sz="2400" b="1" i="1" u="sng" dirty="0"/>
              <a:t>d</a:t>
            </a:r>
            <a:r>
              <a:rPr lang="cs-CZ" sz="2400" b="1" dirty="0"/>
              <a:t>, permitivitě </a:t>
            </a:r>
            <a:r>
              <a:rPr lang="cs-CZ" sz="2400" b="1" i="1" u="sng" dirty="0">
                <a:latin typeface="Arial" panose="020B0604020202020204" pitchFamily="34" charset="0"/>
                <a:ea typeface="Cambria Math"/>
                <a:cs typeface="Arial" panose="020B0604020202020204" pitchFamily="34" charset="0"/>
              </a:rPr>
              <a:t>ԑ</a:t>
            </a:r>
            <a:r>
              <a:rPr lang="cs-CZ" sz="2400" b="1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7"/>
              <p:cNvSpPr txBox="1">
                <a:spLocks noChangeArrowheads="1"/>
              </p:cNvSpPr>
              <p:nvPr/>
            </p:nvSpPr>
            <p:spPr bwMode="auto">
              <a:xfrm>
                <a:off x="5076056" y="1956896"/>
                <a:ext cx="4032448" cy="3349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cs-CZ" sz="2400" b="1" dirty="0"/>
                  <a:t>čím větší plocha </a:t>
                </a:r>
                <a:r>
                  <a:rPr lang="cs-CZ" sz="2400" b="1" i="1" u="sng" dirty="0"/>
                  <a:t>S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cs-CZ" sz="2400" b="1" dirty="0"/>
                  <a:t>čím menší vzdálenost </a:t>
                </a:r>
                <a:r>
                  <a:rPr lang="cs-CZ" sz="2400" b="1" i="1" u="sng" dirty="0"/>
                  <a:t>d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cs-CZ" sz="2400" b="1" dirty="0"/>
                  <a:t>čím větší permitivita </a:t>
                </a:r>
                <a:r>
                  <a:rPr lang="cs-CZ" sz="2400" b="1" i="1" u="sng" dirty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ԑ</a:t>
                </a:r>
                <a:endParaRPr lang="cs-CZ" sz="2400" b="1" dirty="0"/>
              </a:p>
              <a:p>
                <a:pPr eaLnBrk="1" hangingPunct="1"/>
                <a:endParaRPr lang="cs-CZ" sz="2400" b="1" dirty="0"/>
              </a:p>
              <a:p>
                <a:pPr eaLnBrk="1" hangingPunct="1"/>
                <a:r>
                  <a:rPr lang="cs-CZ" sz="2400" b="1" dirty="0"/>
                  <a:t>tím větší kapacita:</a:t>
                </a:r>
              </a:p>
              <a:p>
                <a:pPr eaLnBrk="1" hangingPunct="1"/>
                <a:endParaRPr lang="cs-CZ" sz="2400" b="1" dirty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latin typeface="Cambria Math"/>
                        </a:rPr>
                        <m:t>𝑪</m:t>
                      </m:r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ԑ∗</m:t>
                          </m:r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num>
                        <m:den>
                          <m:r>
                            <a:rPr lang="cs-CZ" sz="3600" b="1" i="1" smtClean="0">
                              <a:latin typeface="Cambria Math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3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6056" y="1956896"/>
                <a:ext cx="4032448" cy="3349122"/>
              </a:xfrm>
              <a:prstGeom prst="rect">
                <a:avLst/>
              </a:prstGeom>
              <a:blipFill rotWithShape="1">
                <a:blip r:embed="rId3"/>
                <a:stretch>
                  <a:fillRect l="-2421" t="-1275" r="-1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Skupina 45"/>
          <p:cNvGrpSpPr/>
          <p:nvPr/>
        </p:nvGrpSpPr>
        <p:grpSpPr>
          <a:xfrm>
            <a:off x="107504" y="1651447"/>
            <a:ext cx="5244714" cy="4801889"/>
            <a:chOff x="1631542" y="1651447"/>
            <a:chExt cx="5244714" cy="4801889"/>
          </a:xfrm>
        </p:grpSpPr>
        <p:cxnSp>
          <p:nvCxnSpPr>
            <p:cNvPr id="47" name="Přímá spojnice 46"/>
            <p:cNvCxnSpPr/>
            <p:nvPr/>
          </p:nvCxnSpPr>
          <p:spPr>
            <a:xfrm>
              <a:off x="5303950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>
              <a:off x="1631542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délník 48"/>
            <p:cNvSpPr/>
            <p:nvPr/>
          </p:nvSpPr>
          <p:spPr>
            <a:xfrm>
              <a:off x="5076056" y="2708920"/>
              <a:ext cx="227894" cy="3168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3203848" y="2708920"/>
              <a:ext cx="227894" cy="316835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055080" y="2737951"/>
              <a:ext cx="288032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+</a:t>
              </a:r>
            </a:p>
            <a:p>
              <a:r>
                <a:rPr lang="cs-CZ" dirty="0"/>
                <a:t>++++++++++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3173778" y="2708920"/>
              <a:ext cx="390109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– – – – – –– – – – –   </a:t>
              </a:r>
              <a:endParaRPr lang="cs-CZ" dirty="0"/>
            </a:p>
          </p:txBody>
        </p:sp>
        <p:cxnSp>
          <p:nvCxnSpPr>
            <p:cNvPr id="53" name="Přímá spojnice se šipkou 52"/>
            <p:cNvCxnSpPr/>
            <p:nvPr/>
          </p:nvCxnSpPr>
          <p:spPr>
            <a:xfrm flipH="1">
              <a:off x="3563887" y="306896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53"/>
            <p:cNvCxnSpPr/>
            <p:nvPr/>
          </p:nvCxnSpPr>
          <p:spPr>
            <a:xfrm flipH="1">
              <a:off x="3563887" y="328498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54"/>
            <p:cNvCxnSpPr/>
            <p:nvPr/>
          </p:nvCxnSpPr>
          <p:spPr>
            <a:xfrm flipH="1">
              <a:off x="3563887" y="350100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 flipH="1">
              <a:off x="3563887" y="371703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/>
            <p:cNvCxnSpPr/>
            <p:nvPr/>
          </p:nvCxnSpPr>
          <p:spPr>
            <a:xfrm flipH="1">
              <a:off x="3563887" y="393305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/>
            <p:nvPr/>
          </p:nvCxnSpPr>
          <p:spPr>
            <a:xfrm flipH="1">
              <a:off x="3563887" y="414908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se šipkou 58"/>
            <p:cNvCxnSpPr/>
            <p:nvPr/>
          </p:nvCxnSpPr>
          <p:spPr>
            <a:xfrm flipH="1">
              <a:off x="3563887" y="436510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se šipkou 59"/>
            <p:cNvCxnSpPr/>
            <p:nvPr/>
          </p:nvCxnSpPr>
          <p:spPr>
            <a:xfrm flipH="1">
              <a:off x="3563887" y="458112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se šipkou 60"/>
            <p:cNvCxnSpPr/>
            <p:nvPr/>
          </p:nvCxnSpPr>
          <p:spPr>
            <a:xfrm flipH="1">
              <a:off x="3563887" y="479715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/>
            <p:nvPr/>
          </p:nvCxnSpPr>
          <p:spPr>
            <a:xfrm flipH="1">
              <a:off x="3563887" y="501317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se šipkou 62"/>
            <p:cNvCxnSpPr/>
            <p:nvPr/>
          </p:nvCxnSpPr>
          <p:spPr>
            <a:xfrm flipH="1">
              <a:off x="3563887" y="522920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/>
            <p:nvPr/>
          </p:nvCxnSpPr>
          <p:spPr>
            <a:xfrm flipH="1">
              <a:off x="3563887" y="544522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se šipkou 64"/>
            <p:cNvCxnSpPr/>
            <p:nvPr/>
          </p:nvCxnSpPr>
          <p:spPr>
            <a:xfrm flipH="1">
              <a:off x="3563887" y="566124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/>
            <p:cNvCxnSpPr/>
            <p:nvPr/>
          </p:nvCxnSpPr>
          <p:spPr>
            <a:xfrm flipH="1">
              <a:off x="3563887" y="285293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1979712" y="6406009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ovéPole 67"/>
            <p:cNvSpPr txBox="1"/>
            <p:nvPr/>
          </p:nvSpPr>
          <p:spPr>
            <a:xfrm>
              <a:off x="4067944" y="5589240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U</a:t>
              </a:r>
            </a:p>
          </p:txBody>
        </p:sp>
        <p:cxnSp>
          <p:nvCxnSpPr>
            <p:cNvPr id="69" name="Přímá spojnice 68"/>
            <p:cNvCxnSpPr/>
            <p:nvPr/>
          </p:nvCxnSpPr>
          <p:spPr>
            <a:xfrm>
              <a:off x="3440764" y="2420888"/>
              <a:ext cx="163529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/>
            <p:cNvCxnSpPr/>
            <p:nvPr/>
          </p:nvCxnSpPr>
          <p:spPr>
            <a:xfrm flipV="1">
              <a:off x="3440764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/>
            <p:cNvCxnSpPr/>
            <p:nvPr/>
          </p:nvCxnSpPr>
          <p:spPr>
            <a:xfrm flipV="1">
              <a:off x="5076056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ovéPole 71"/>
            <p:cNvSpPr txBox="1"/>
            <p:nvPr/>
          </p:nvSpPr>
          <p:spPr>
            <a:xfrm>
              <a:off x="3934374" y="1651447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d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V="1">
              <a:off x="645315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nice 73"/>
            <p:cNvCxnSpPr/>
            <p:nvPr/>
          </p:nvCxnSpPr>
          <p:spPr>
            <a:xfrm flipV="1">
              <a:off x="197971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ovéPole 74"/>
          <p:cNvSpPr txBox="1"/>
          <p:nvPr/>
        </p:nvSpPr>
        <p:spPr>
          <a:xfrm>
            <a:off x="3782693" y="3356992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45684" y="3379639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267744" y="3349900"/>
            <a:ext cx="115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ambria Math"/>
                <a:ea typeface="Cambria Math"/>
              </a:rPr>
              <a:t>ԑ =</a:t>
            </a:r>
          </a:p>
          <a:p>
            <a:r>
              <a:rPr lang="cs-CZ" sz="3600" b="1" dirty="0">
                <a:latin typeface="Cambria Math"/>
                <a:ea typeface="Cambria Math"/>
              </a:rPr>
              <a:t>ԑ</a:t>
            </a:r>
            <a:r>
              <a:rPr lang="cs-CZ" sz="3600" b="1" baseline="-25000" dirty="0">
                <a:latin typeface="Cambria Math"/>
                <a:ea typeface="Cambria Math"/>
              </a:rPr>
              <a:t>0</a:t>
            </a:r>
            <a:r>
              <a:rPr lang="cs-CZ" sz="3600" b="1" dirty="0">
                <a:latin typeface="Cambria Math"/>
                <a:ea typeface="Cambria Math"/>
              </a:rPr>
              <a:t>*ԑ</a:t>
            </a:r>
            <a:r>
              <a:rPr lang="cs-CZ" sz="3600" b="1" baseline="-25000" dirty="0">
                <a:latin typeface="Cambria Math"/>
                <a:ea typeface="Cambria Math"/>
              </a:rPr>
              <a:t>r</a:t>
            </a:r>
            <a:endParaRPr lang="cs-CZ" sz="3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422378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07504" y="1651447"/>
            <a:ext cx="5244714" cy="4801889"/>
            <a:chOff x="1631542" y="1651447"/>
            <a:chExt cx="5244714" cy="4801889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5303950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631542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bdélník 7"/>
            <p:cNvSpPr/>
            <p:nvPr/>
          </p:nvSpPr>
          <p:spPr>
            <a:xfrm>
              <a:off x="5076056" y="2708920"/>
              <a:ext cx="227894" cy="3168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3203848" y="2708920"/>
              <a:ext cx="227894" cy="316835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5055080" y="2737951"/>
              <a:ext cx="288032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+</a:t>
              </a:r>
            </a:p>
            <a:p>
              <a:r>
                <a:rPr lang="cs-CZ" dirty="0"/>
                <a:t>++++++++++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3173778" y="2708920"/>
              <a:ext cx="390109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– – – – – –– – – – –   </a:t>
              </a:r>
              <a:endParaRPr lang="cs-CZ" dirty="0"/>
            </a:p>
          </p:txBody>
        </p:sp>
        <p:cxnSp>
          <p:nvCxnSpPr>
            <p:cNvPr id="21" name="Přímá spojnice se šipkou 20"/>
            <p:cNvCxnSpPr/>
            <p:nvPr/>
          </p:nvCxnSpPr>
          <p:spPr>
            <a:xfrm flipH="1">
              <a:off x="3563887" y="306896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 flipH="1">
              <a:off x="3563887" y="328498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 flipH="1">
              <a:off x="3563887" y="350100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 flipH="1">
              <a:off x="3563887" y="371703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/>
            <p:nvPr/>
          </p:nvCxnSpPr>
          <p:spPr>
            <a:xfrm flipH="1">
              <a:off x="3563887" y="393305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 flipH="1">
              <a:off x="3563887" y="414908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>
            <a:xfrm flipH="1">
              <a:off x="3563887" y="436510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 flipH="1">
              <a:off x="3563887" y="458112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 flipH="1">
              <a:off x="3563887" y="479715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/>
            <p:nvPr/>
          </p:nvCxnSpPr>
          <p:spPr>
            <a:xfrm flipH="1">
              <a:off x="3563887" y="501317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H="1">
              <a:off x="3563887" y="522920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 flipH="1">
              <a:off x="3563887" y="544522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H="1">
              <a:off x="3563887" y="566124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/>
            <p:nvPr/>
          </p:nvCxnSpPr>
          <p:spPr>
            <a:xfrm flipH="1">
              <a:off x="3563887" y="285293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>
              <a:off x="1979712" y="6406009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>
              <a:off x="3440764" y="2420888"/>
              <a:ext cx="163529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3440764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5076056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/>
            <p:cNvSpPr txBox="1"/>
            <p:nvPr/>
          </p:nvSpPr>
          <p:spPr>
            <a:xfrm>
              <a:off x="3934374" y="1651447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d</a:t>
              </a:r>
            </a:p>
          </p:txBody>
        </p:sp>
        <p:cxnSp>
          <p:nvCxnSpPr>
            <p:cNvPr id="44" name="Přímá spojnice 43"/>
            <p:cNvCxnSpPr/>
            <p:nvPr/>
          </p:nvCxnSpPr>
          <p:spPr>
            <a:xfrm flipV="1">
              <a:off x="645315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 flipV="1">
              <a:off x="197971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2669722" y="3379639"/>
              <a:ext cx="5459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S</a:t>
              </a:r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  <a:effectLst/>
              </a:rPr>
              <a:t>Kapacita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107504" y="900000"/>
            <a:ext cx="9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/>
              <a:t>D</a:t>
            </a:r>
            <a:r>
              <a:rPr lang="cs-CZ" sz="2400" b="1" dirty="0" err="1"/>
              <a:t>vě</a:t>
            </a:r>
            <a:r>
              <a:rPr lang="cs-CZ" sz="2400" b="1" dirty="0"/>
              <a:t> desky. Každá má plochu </a:t>
            </a:r>
            <a:r>
              <a:rPr lang="cs-CZ" sz="2400" b="1" i="1" u="sng" dirty="0"/>
              <a:t>S</a:t>
            </a:r>
            <a:r>
              <a:rPr lang="cs-CZ" sz="2400" b="1" dirty="0"/>
              <a:t>, jsou od sebe ve vzdálenosti </a:t>
            </a:r>
            <a:r>
              <a:rPr lang="cs-CZ" sz="2400" b="1" i="1" u="sng" dirty="0"/>
              <a:t>d</a:t>
            </a:r>
            <a:r>
              <a:rPr lang="cs-CZ" sz="2400" b="1" dirty="0"/>
              <a:t>. Izolant má permitivitu </a:t>
            </a:r>
            <a:r>
              <a:rPr lang="cs-CZ" sz="2400" b="1" i="1" u="sng" dirty="0">
                <a:latin typeface="Cambria Math"/>
                <a:ea typeface="Cambria Math"/>
              </a:rPr>
              <a:t>ԑ</a:t>
            </a:r>
            <a:r>
              <a:rPr lang="cs-CZ" sz="2400" b="1" dirty="0"/>
              <a:t>.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782693" y="3356992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512412" y="3349900"/>
            <a:ext cx="54599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400" b="1" dirty="0">
                <a:latin typeface="Cambria Math"/>
                <a:ea typeface="Cambria Math"/>
              </a:rPr>
              <a:t>ԑ</a:t>
            </a:r>
            <a:endParaRPr lang="cs-CZ" sz="4400" b="1" dirty="0"/>
          </a:p>
        </p:txBody>
      </p:sp>
      <p:sp>
        <p:nvSpPr>
          <p:cNvPr id="47" name="TextovéPole 7"/>
          <p:cNvSpPr txBox="1">
            <a:spLocks noChangeArrowheads="1"/>
          </p:cNvSpPr>
          <p:nvPr/>
        </p:nvSpPr>
        <p:spPr bwMode="auto">
          <a:xfrm>
            <a:off x="5580112" y="1956896"/>
            <a:ext cx="352839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000" b="1" dirty="0"/>
              <a:t>Permitivita vakua </a:t>
            </a:r>
            <a:r>
              <a:rPr lang="cs-CZ" sz="2000" b="1" i="1" u="sng" dirty="0">
                <a:latin typeface="Cambria Math"/>
                <a:ea typeface="Cambria Math"/>
              </a:rPr>
              <a:t>ԑ</a:t>
            </a:r>
            <a:r>
              <a:rPr lang="cs-CZ" sz="2000" b="1" i="1" u="sng" baseline="-25000" dirty="0">
                <a:latin typeface="Cambria Math"/>
                <a:ea typeface="Cambria Math"/>
              </a:rPr>
              <a:t>0</a:t>
            </a:r>
            <a:r>
              <a:rPr lang="cs-CZ" sz="2000" b="1" dirty="0"/>
              <a:t> </a:t>
            </a:r>
          </a:p>
          <a:p>
            <a:pPr eaLnBrk="1" hangingPunct="1"/>
            <a:r>
              <a:rPr lang="cs-CZ" sz="2000" b="1" dirty="0"/>
              <a:t>je asi 10</a:t>
            </a:r>
            <a:r>
              <a:rPr lang="cs-CZ" sz="2000" b="1" baseline="30000" dirty="0"/>
              <a:t>-11</a:t>
            </a:r>
            <a:r>
              <a:rPr lang="cs-CZ" sz="2000" b="1" dirty="0"/>
              <a:t>.</a:t>
            </a:r>
          </a:p>
          <a:p>
            <a:pPr eaLnBrk="1" hangingPunct="1"/>
            <a:endParaRPr lang="cs-CZ" sz="2000" b="1" dirty="0"/>
          </a:p>
          <a:p>
            <a:pPr eaLnBrk="1" hangingPunct="1"/>
            <a:r>
              <a:rPr lang="cs-CZ" sz="2000" b="1" dirty="0"/>
              <a:t>Permitivita všech ostatních látek je větší.</a:t>
            </a:r>
          </a:p>
          <a:p>
            <a:pPr eaLnBrk="1" hangingPunct="1"/>
            <a:endParaRPr lang="cs-CZ" sz="2000" b="1" dirty="0"/>
          </a:p>
          <a:p>
            <a:pPr eaLnBrk="1" hangingPunct="1"/>
            <a:r>
              <a:rPr lang="cs-CZ" sz="2000" b="1" dirty="0"/>
              <a:t>Kolikrát je větší, to vyjadřuje relativní permitivita </a:t>
            </a:r>
            <a:r>
              <a:rPr lang="cs-CZ" sz="2000" b="1" i="1" u="sng" dirty="0">
                <a:latin typeface="Cambria Math"/>
                <a:ea typeface="Cambria Math"/>
              </a:rPr>
              <a:t>ԑ</a:t>
            </a:r>
            <a:r>
              <a:rPr lang="cs-CZ" sz="2000" b="1" i="1" u="sng" baseline="-25000" dirty="0">
                <a:latin typeface="Cambria Math"/>
                <a:ea typeface="Cambria Math"/>
              </a:rPr>
              <a:t>r</a:t>
            </a:r>
            <a:r>
              <a:rPr lang="cs-CZ" sz="2000" b="1" dirty="0"/>
              <a:t> .</a:t>
            </a:r>
          </a:p>
          <a:p>
            <a:pPr eaLnBrk="1" hangingPunct="1"/>
            <a:endParaRPr lang="cs-CZ" sz="2000" b="1" dirty="0"/>
          </a:p>
          <a:p>
            <a:pPr eaLnBrk="1" hangingPunct="1"/>
            <a:r>
              <a:rPr lang="cs-CZ" sz="2000" b="1" dirty="0"/>
              <a:t>Relativní permitivita </a:t>
            </a:r>
            <a:r>
              <a:rPr lang="cs-CZ" sz="2000" b="1" i="1" u="sng" dirty="0">
                <a:latin typeface="Cambria Math"/>
                <a:ea typeface="Cambria Math"/>
              </a:rPr>
              <a:t>ԑ</a:t>
            </a:r>
            <a:r>
              <a:rPr lang="cs-CZ" sz="2000" b="1" i="1" u="sng" baseline="-25000" dirty="0">
                <a:latin typeface="Cambria Math"/>
                <a:ea typeface="Cambria Math"/>
              </a:rPr>
              <a:t>r</a:t>
            </a:r>
            <a:r>
              <a:rPr lang="cs-CZ" sz="2000" b="1" dirty="0"/>
              <a:t> vyjadřuje, kolikrát má látka větší permitivitu než vakuum.</a:t>
            </a:r>
          </a:p>
          <a:p>
            <a:pPr eaLnBrk="1" hangingPunct="1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6135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07504" y="1651447"/>
            <a:ext cx="5244714" cy="4801889"/>
            <a:chOff x="1631542" y="1651447"/>
            <a:chExt cx="5244714" cy="4801889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5303950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631542" y="4293096"/>
              <a:ext cx="15723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bdélník 7"/>
            <p:cNvSpPr/>
            <p:nvPr/>
          </p:nvSpPr>
          <p:spPr>
            <a:xfrm>
              <a:off x="5076056" y="2708920"/>
              <a:ext cx="227894" cy="3168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3203848" y="2708920"/>
              <a:ext cx="227894" cy="316835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5055080" y="2737951"/>
              <a:ext cx="288032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+</a:t>
              </a:r>
            </a:p>
            <a:p>
              <a:r>
                <a:rPr lang="cs-CZ" dirty="0"/>
                <a:t>++++++++++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3173778" y="2708920"/>
              <a:ext cx="390109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– – – – – –– – – – –   </a:t>
              </a:r>
              <a:endParaRPr lang="cs-CZ" dirty="0"/>
            </a:p>
          </p:txBody>
        </p:sp>
        <p:cxnSp>
          <p:nvCxnSpPr>
            <p:cNvPr id="21" name="Přímá spojnice se šipkou 20"/>
            <p:cNvCxnSpPr/>
            <p:nvPr/>
          </p:nvCxnSpPr>
          <p:spPr>
            <a:xfrm flipH="1">
              <a:off x="3563887" y="306896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 flipH="1">
              <a:off x="3563887" y="328498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 flipH="1">
              <a:off x="3563887" y="350100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 flipH="1">
              <a:off x="3563887" y="371703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/>
            <p:nvPr/>
          </p:nvCxnSpPr>
          <p:spPr>
            <a:xfrm flipH="1">
              <a:off x="3563887" y="393305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 flipH="1">
              <a:off x="3563887" y="414908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>
            <a:xfrm flipH="1">
              <a:off x="3563887" y="436510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 flipH="1">
              <a:off x="3563887" y="458112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 flipH="1">
              <a:off x="3563887" y="4797152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/>
            <p:nvPr/>
          </p:nvCxnSpPr>
          <p:spPr>
            <a:xfrm flipH="1">
              <a:off x="3563887" y="501317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H="1">
              <a:off x="3563887" y="5229200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 flipH="1">
              <a:off x="3563887" y="5445224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H="1">
              <a:off x="3563887" y="5661248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/>
            <p:nvPr/>
          </p:nvCxnSpPr>
          <p:spPr>
            <a:xfrm flipH="1">
              <a:off x="3563887" y="2852936"/>
              <a:ext cx="144016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>
              <a:off x="1979712" y="6406009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>
              <a:off x="3440764" y="2420888"/>
              <a:ext cx="163529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3440764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5076056" y="2348880"/>
              <a:ext cx="0" cy="3600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/>
            <p:cNvSpPr txBox="1"/>
            <p:nvPr/>
          </p:nvSpPr>
          <p:spPr>
            <a:xfrm>
              <a:off x="3934374" y="1651447"/>
              <a:ext cx="6480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d</a:t>
              </a:r>
            </a:p>
          </p:txBody>
        </p:sp>
        <p:cxnSp>
          <p:nvCxnSpPr>
            <p:cNvPr id="44" name="Přímá spojnice 43"/>
            <p:cNvCxnSpPr/>
            <p:nvPr/>
          </p:nvCxnSpPr>
          <p:spPr>
            <a:xfrm flipV="1">
              <a:off x="645315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 flipV="1">
              <a:off x="1979712" y="4437112"/>
              <a:ext cx="0" cy="201622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2669722" y="3379639"/>
              <a:ext cx="5459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b="1" dirty="0"/>
                <a:t>S</a:t>
              </a:r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Kondenzátory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Základy elektrotechniky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Kapacita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107504" y="900000"/>
            <a:ext cx="9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2400" b="1" dirty="0"/>
              <a:t>Permitivita látky </a:t>
            </a:r>
            <a:r>
              <a:rPr lang="cs-CZ" sz="2400" b="1" i="1" u="sng" dirty="0">
                <a:latin typeface="Cambria Math"/>
                <a:ea typeface="Cambria Math"/>
              </a:rPr>
              <a:t>ԑ</a:t>
            </a:r>
            <a:r>
              <a:rPr lang="cs-CZ" sz="2400" b="1" dirty="0"/>
              <a:t> je permitivita vakua </a:t>
            </a:r>
            <a:r>
              <a:rPr lang="cs-CZ" sz="2400" b="1" i="1" u="sng" dirty="0">
                <a:latin typeface="Cambria Math"/>
                <a:ea typeface="Cambria Math"/>
              </a:rPr>
              <a:t>ԑ</a:t>
            </a:r>
            <a:r>
              <a:rPr lang="cs-CZ" sz="2400" b="1" i="1" u="sng" baseline="-25000" dirty="0">
                <a:latin typeface="Cambria Math"/>
                <a:ea typeface="Cambria Math"/>
              </a:rPr>
              <a:t>0</a:t>
            </a:r>
            <a:r>
              <a:rPr lang="cs-CZ" sz="2400" b="1" dirty="0"/>
              <a:t> krát relativní permitivita té látky </a:t>
            </a:r>
            <a:r>
              <a:rPr lang="cs-CZ" sz="2400" b="1" i="1" u="sng" dirty="0">
                <a:latin typeface="Cambria Math"/>
                <a:ea typeface="Cambria Math"/>
              </a:rPr>
              <a:t>ԑ</a:t>
            </a:r>
            <a:r>
              <a:rPr lang="cs-CZ" sz="2400" b="1" i="1" u="sng" baseline="-25000" dirty="0">
                <a:latin typeface="Cambria Math"/>
                <a:ea typeface="Cambria Math"/>
              </a:rPr>
              <a:t>r</a:t>
            </a:r>
            <a:r>
              <a:rPr lang="cs-CZ" sz="2400" b="1" dirty="0"/>
              <a:t> :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782693" y="3356992"/>
            <a:ext cx="545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S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267744" y="3349900"/>
            <a:ext cx="115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ambria Math"/>
                <a:ea typeface="Cambria Math"/>
              </a:rPr>
              <a:t>ԑ =</a:t>
            </a:r>
          </a:p>
          <a:p>
            <a:r>
              <a:rPr lang="cs-CZ" sz="3600" b="1" dirty="0">
                <a:latin typeface="Cambria Math"/>
                <a:ea typeface="Cambria Math"/>
              </a:rPr>
              <a:t>ԑ</a:t>
            </a:r>
            <a:r>
              <a:rPr lang="cs-CZ" sz="3600" b="1" baseline="-25000" dirty="0">
                <a:latin typeface="Cambria Math"/>
                <a:ea typeface="Cambria Math"/>
              </a:rPr>
              <a:t>0</a:t>
            </a:r>
            <a:r>
              <a:rPr lang="cs-CZ" sz="3600" b="1" dirty="0">
                <a:latin typeface="Cambria Math"/>
                <a:ea typeface="Cambria Math"/>
              </a:rPr>
              <a:t>*ԑ</a:t>
            </a:r>
            <a:r>
              <a:rPr lang="cs-CZ" sz="3600" b="1" baseline="-25000" dirty="0">
                <a:latin typeface="Cambria Math"/>
                <a:ea typeface="Cambria Math"/>
              </a:rPr>
              <a:t>r</a:t>
            </a:r>
            <a:endParaRPr lang="cs-CZ" sz="36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7"/>
              <p:cNvSpPr txBox="1">
                <a:spLocks noChangeArrowheads="1"/>
              </p:cNvSpPr>
              <p:nvPr/>
            </p:nvSpPr>
            <p:spPr bwMode="auto">
              <a:xfrm>
                <a:off x="5580112" y="1956896"/>
                <a:ext cx="3528392" cy="11387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b="1" i="1" smtClean="0">
                          <a:latin typeface="Cambria Math"/>
                          <a:ea typeface="Cambria Math"/>
                        </a:rPr>
                        <m:t>ԑ=</m:t>
                      </m:r>
                      <m:sSub>
                        <m:sSubPr>
                          <m:ctrlPr>
                            <a:rPr lang="cs-CZ" sz="4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4800" b="1" i="1" smtClean="0">
                              <a:latin typeface="Cambria Math"/>
                              <a:ea typeface="Cambria Math"/>
                            </a:rPr>
                            <m:t>ԑ</m:t>
                          </m:r>
                        </m:e>
                        <m:sub>
                          <m:r>
                            <a:rPr lang="cs-CZ" sz="48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cs-CZ" sz="4800" b="1" i="1" smtClean="0">
                          <a:latin typeface="Cambria Math"/>
                          <a:ea typeface="Cambria Math"/>
                        </a:rPr>
                        <m:t>∗</m:t>
                      </m:r>
                      <m:sSub>
                        <m:sSubPr>
                          <m:ctrlPr>
                            <a:rPr lang="cs-CZ" sz="4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4800" b="1" i="1">
                              <a:latin typeface="Cambria Math"/>
                              <a:ea typeface="Cambria Math"/>
                            </a:rPr>
                            <m:t>ԑ</m:t>
                          </m:r>
                        </m:e>
                        <m:sub>
                          <m:r>
                            <a:rPr lang="cs-CZ" sz="4800" b="1" i="1" smtClean="0">
                              <a:latin typeface="Cambria Math"/>
                              <a:ea typeface="Cambria Math"/>
                            </a:rPr>
                            <m:t>𝒓</m:t>
                          </m:r>
                        </m:sub>
                      </m:sSub>
                    </m:oMath>
                  </m:oMathPara>
                </a14:m>
                <a:endParaRPr lang="cs-CZ" sz="4800" b="1" i="1" dirty="0">
                  <a:ea typeface="Cambria Math"/>
                </a:endParaRPr>
              </a:p>
              <a:p>
                <a:pPr eaLnBrk="1" hangingPunct="1"/>
                <a:endParaRPr lang="cs-CZ" sz="2000" b="1" dirty="0"/>
              </a:p>
            </p:txBody>
          </p:sp>
        </mc:Choice>
        <mc:Fallback xmlns="">
          <p:sp>
            <p:nvSpPr>
              <p:cNvPr id="47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0112" y="1956896"/>
                <a:ext cx="3528392" cy="11387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710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9094</TotalTime>
  <Words>1302</Words>
  <Application>Microsoft Office PowerPoint</Application>
  <PresentationFormat>Předvádění na obrazovce (4:3)</PresentationFormat>
  <Paragraphs>359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Úvod</vt:lpstr>
      <vt:lpstr>Definice</vt:lpstr>
      <vt:lpstr>Chování</vt:lpstr>
      <vt:lpstr>Chování</vt:lpstr>
      <vt:lpstr> </vt:lpstr>
      <vt:lpstr>Kapacita</vt:lpstr>
      <vt:lpstr>Kapacita</vt:lpstr>
      <vt:lpstr>Kapacita</vt:lpstr>
      <vt:lpstr>Kapacita</vt:lpstr>
      <vt:lpstr>Kapacita</vt:lpstr>
      <vt:lpstr>Kapacita</vt:lpstr>
      <vt:lpstr>Příklad</vt:lpstr>
      <vt:lpstr>Příklad</vt:lpstr>
      <vt:lpstr> </vt:lpstr>
      <vt:lpstr>Užití</vt:lpstr>
      <vt:lpstr>Užití</vt:lpstr>
      <vt:lpstr>Užití</vt:lpstr>
      <vt:lpstr>Užití</vt:lpstr>
      <vt:lpstr>Užití</vt:lpstr>
      <vt:lpstr>Vlastnosti</vt:lpstr>
      <vt:lpstr>Vlastnosti</vt:lpstr>
      <vt:lpstr>Vlastnosti</vt:lpstr>
      <vt:lpstr>Vlastnosti</vt:lpstr>
      <vt:lpstr>Vlastnosti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464</cp:revision>
  <cp:lastPrinted>2025-01-21T11:22:42Z</cp:lastPrinted>
  <dcterms:created xsi:type="dcterms:W3CDTF">2011-08-12T09:23:29Z</dcterms:created>
  <dcterms:modified xsi:type="dcterms:W3CDTF">2025-01-25T06:52:45Z</dcterms:modified>
</cp:coreProperties>
</file>