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19"/>
  </p:notesMasterIdLst>
  <p:handoutMasterIdLst>
    <p:handoutMasterId r:id="rId20"/>
  </p:handoutMasterIdLst>
  <p:sldIdLst>
    <p:sldId id="318" r:id="rId2"/>
    <p:sldId id="291" r:id="rId3"/>
    <p:sldId id="305" r:id="rId4"/>
    <p:sldId id="332" r:id="rId5"/>
    <p:sldId id="319" r:id="rId6"/>
    <p:sldId id="333" r:id="rId7"/>
    <p:sldId id="320" r:id="rId8"/>
    <p:sldId id="292" r:id="rId9"/>
    <p:sldId id="324" r:id="rId10"/>
    <p:sldId id="325" r:id="rId11"/>
    <p:sldId id="326" r:id="rId12"/>
    <p:sldId id="327" r:id="rId13"/>
    <p:sldId id="328" r:id="rId14"/>
    <p:sldId id="329" r:id="rId15"/>
    <p:sldId id="321" r:id="rId16"/>
    <p:sldId id="330" r:id="rId17"/>
    <p:sldId id="331" r:id="rId18"/>
  </p:sldIdLst>
  <p:sldSz cx="9144000" cy="6858000" type="screen4x3"/>
  <p:notesSz cx="6735763" cy="9866313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180" userDrawn="1">
          <p15:clr>
            <a:srgbClr val="A4A3A4"/>
          </p15:clr>
        </p15:guide>
        <p15:guide id="2" pos="1466" userDrawn="1">
          <p15:clr>
            <a:srgbClr val="A4A3A4"/>
          </p15:clr>
        </p15:guide>
        <p15:guide id="3" orient="horz" pos="3108" userDrawn="1">
          <p15:clr>
            <a:srgbClr val="A4A3A4"/>
          </p15:clr>
        </p15:guide>
        <p15:guide id="4" pos="212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D296F"/>
    <a:srgbClr val="FF8C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6726" autoAdjust="0"/>
    <p:restoredTop sz="94620" autoAdjust="0"/>
  </p:normalViewPr>
  <p:slideViewPr>
    <p:cSldViewPr>
      <p:cViewPr varScale="1">
        <p:scale>
          <a:sx n="146" d="100"/>
          <a:sy n="146" d="100"/>
        </p:scale>
        <p:origin x="19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6"/>
      </p:cViewPr>
      <p:guideLst>
        <p:guide orient="horz" pos="4180"/>
        <p:guide pos="1466"/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http://www.bernkopf.cz/skola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331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25.1.2025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1287"/>
            <a:ext cx="2918830" cy="49331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5374" y="9371287"/>
            <a:ext cx="2918830" cy="49331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F9A7-801B-44C2-A50C-CB4E51C968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51451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pPr>
              <a:defRPr/>
            </a:pPr>
            <a:r>
              <a:rPr lang="cs-CZ"/>
              <a:t>http://www.bernkopf.cz/skola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0" cy="493315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pPr>
              <a:defRPr/>
            </a:pPr>
            <a:r>
              <a:rPr lang="cs-CZ"/>
              <a:t>25.1.2025</a:t>
            </a:r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39775"/>
            <a:ext cx="4929187" cy="3698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2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cs-CZ" noProof="0"/>
              <a:t>Kliknutím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0" cy="49331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0" cy="493315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pPr>
              <a:defRPr/>
            </a:pPr>
            <a:fld id="{4F3230FE-313A-41FA-A992-D38CA729D37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80527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25.1.2025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25.1.2025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25.1.2025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25.1.2025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25.1.2025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25.1.2025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25.1.2025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25.1.2025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25.1.2025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25.1.2025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25.1.2025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25.1.2025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991738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25.1.2025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9E3160-928C-6D36-030F-2AFA5D39B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DB4D1308-5D22-5674-06F1-E13C89E86E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D38F4AAC-F96A-B0E0-7CAE-157B774E2A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22BEE574-04BC-C6E4-694D-7ABC205C9F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5DC4F38-870A-3665-2D3C-90D239809818}"/>
              </a:ext>
            </a:extLst>
          </p:cNvPr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25.1.2025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DF8E691-BF40-3979-7481-F49FD2EE2BB2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>
            <a:extLst>
              <a:ext uri="{FF2B5EF4-FFF2-40B4-BE49-F238E27FC236}">
                <a16:creationId xmlns:a16="http://schemas.microsoft.com/office/drawing/2014/main" id="{7DF7D3B4-A95D-B959-B797-EB067623B0F9}"/>
              </a:ext>
            </a:extLst>
          </p:cNvPr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3471601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25.1.2025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8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25.1.2025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3230FE-313A-41FA-A992-D38CA729D37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25.1.2025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jaroslav@bernkopf.cz</a:t>
            </a:r>
          </a:p>
        </p:txBody>
      </p:sp>
      <p:sp>
        <p:nvSpPr>
          <p:cNvPr id="7" name="Zástupný symbol pro záhlaví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http://www.bernkopf.cz/skola</a:t>
            </a:r>
          </a:p>
        </p:txBody>
      </p:sp>
    </p:spTree>
    <p:extLst>
      <p:ext uri="{BB962C8B-B14F-4D97-AF65-F5344CB8AC3E}">
        <p14:creationId xmlns:p14="http://schemas.microsoft.com/office/powerpoint/2010/main" val="8862435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úhlý trojúhelní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Skupina 11"/>
          <p:cNvGrpSpPr>
            <a:grpSpLocks/>
          </p:cNvGrpSpPr>
          <p:nvPr/>
        </p:nvGrpSpPr>
        <p:grpSpPr bwMode="auto">
          <a:xfrm>
            <a:off x="-9525" y="4935538"/>
            <a:ext cx="9159875" cy="1997075"/>
            <a:chOff x="-33596" y="4907042"/>
            <a:chExt cx="9060466" cy="2122941"/>
          </a:xfrm>
        </p:grpSpPr>
        <p:sp>
          <p:nvSpPr>
            <p:cNvPr id="6" name="Volný tvar 14"/>
            <p:cNvSpPr>
              <a:spLocks/>
            </p:cNvSpPr>
            <p:nvPr/>
          </p:nvSpPr>
          <p:spPr bwMode="auto">
            <a:xfrm>
              <a:off x="57480" y="4907042"/>
              <a:ext cx="8969390" cy="997343"/>
            </a:xfrm>
            <a:custGeom>
              <a:avLst/>
              <a:gdLst>
                <a:gd name="T0" fmla="*/ 8969390 w 4697"/>
                <a:gd name="T1" fmla="*/ 0 h 367"/>
                <a:gd name="T2" fmla="*/ 8969390 w 4697"/>
                <a:gd name="T3" fmla="*/ 997343 h 367"/>
                <a:gd name="T4" fmla="*/ 0 w 4697"/>
                <a:gd name="T5" fmla="*/ 592427 h 367"/>
                <a:gd name="T6" fmla="*/ 8969390 w 4697"/>
                <a:gd name="T7" fmla="*/ 0 h 3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697"/>
                <a:gd name="T13" fmla="*/ 0 h 367"/>
                <a:gd name="T14" fmla="*/ 4697 w 4697"/>
                <a:gd name="T15" fmla="*/ 367 h 3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rgbClr val="FF8C0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Volný tvar 6"/>
            <p:cNvSpPr>
              <a:spLocks/>
            </p:cNvSpPr>
            <p:nvPr/>
          </p:nvSpPr>
          <p:spPr bwMode="auto">
            <a:xfrm>
              <a:off x="-33596" y="5048783"/>
              <a:ext cx="9060466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cs-CZ" dirty="0"/>
              <a:t>Klepnutím lze upravit styl předlohy podnadpisů.</a:t>
            </a:r>
            <a:endParaRPr lang="en-US" dirty="0"/>
          </a:p>
        </p:txBody>
      </p:sp>
      <p:sp>
        <p:nvSpPr>
          <p:cNvPr id="8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Tyristor</a:t>
            </a:r>
          </a:p>
        </p:txBody>
      </p:sp>
      <p:sp>
        <p:nvSpPr>
          <p:cNvPr id="10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cs-CZ"/>
              <a:t>Elektronika</a:t>
            </a:r>
          </a:p>
        </p:txBody>
      </p:sp>
      <p:sp>
        <p:nvSpPr>
          <p:cNvPr id="11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A392F0C-8E69-458F-8B3D-4FC8E4A0E79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270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7"/>
          <p:cNvSpPr>
            <a:spLocks noGrp="1"/>
          </p:cNvSpPr>
          <p:nvPr>
            <p:ph type="dt" sz="half" idx="12"/>
          </p:nvPr>
        </p:nvSpPr>
        <p:spPr>
          <a:xfrm>
            <a:off x="0" y="0"/>
            <a:ext cx="9144000" cy="3600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anchor="ctr" anchorCtr="1"/>
          <a:lstStyle>
            <a:lvl1pPr algn="ctr"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Tyristor</a:t>
            </a:r>
            <a:endParaRPr lang="cs-CZ" dirty="0"/>
          </a:p>
        </p:txBody>
      </p:sp>
      <p:sp>
        <p:nvSpPr>
          <p:cNvPr id="5" name="Zástupný symbol pro zápatí 8"/>
          <p:cNvSpPr>
            <a:spLocks noGrp="1"/>
          </p:cNvSpPr>
          <p:nvPr>
            <p:ph type="ftr" sz="quarter" idx="13"/>
          </p:nvPr>
        </p:nvSpPr>
        <p:spPr>
          <a:xfrm>
            <a:off x="0" y="6496092"/>
            <a:ext cx="9144000" cy="365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6" name="Zástupný symbol pro číslo snímku 9"/>
          <p:cNvSpPr>
            <a:spLocks noGrp="1"/>
          </p:cNvSpPr>
          <p:nvPr>
            <p:ph type="sldNum" sz="quarter" idx="14"/>
          </p:nvPr>
        </p:nvSpPr>
        <p:spPr>
          <a:xfrm>
            <a:off x="8532440" y="6486227"/>
            <a:ext cx="510728" cy="365125"/>
          </a:xfrm>
        </p:spPr>
        <p:txBody>
          <a:bodyPr/>
          <a:lstStyle>
            <a:lvl1pPr>
              <a:defRPr sz="14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‹#›</a:t>
            </a:fld>
            <a:endParaRPr lang="cs-CZ" dirty="0"/>
          </a:p>
        </p:txBody>
      </p:sp>
      <p:sp>
        <p:nvSpPr>
          <p:cNvPr id="16" name="Nadpis 15"/>
          <p:cNvSpPr>
            <a:spLocks noGrp="1"/>
          </p:cNvSpPr>
          <p:nvPr>
            <p:ph type="title" hasCustomPrompt="1"/>
          </p:nvPr>
        </p:nvSpPr>
        <p:spPr>
          <a:xfrm>
            <a:off x="467544" y="400018"/>
            <a:ext cx="8229600" cy="369332"/>
          </a:xfrm>
          <a:effectLst>
            <a:glow rad="127000">
              <a:schemeClr val="bg1"/>
            </a:glow>
          </a:effectLst>
        </p:spPr>
        <p:txBody>
          <a:bodyPr>
            <a:spAutoFit/>
            <a:scene3d>
              <a:camera prst="orthographicFront"/>
              <a:lightRig rig="threePt" dir="t"/>
            </a:scene3d>
            <a:sp3d prstMaterial="metal">
              <a:bevelT w="0" h="0"/>
            </a:sp3d>
          </a:bodyPr>
          <a:lstStyle>
            <a:lvl1pPr algn="ctr">
              <a:defRPr sz="1800" kern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pPr eaLnBrk="1" hangingPunct="1"/>
            <a:r>
              <a:rPr lang="en-US" b="1" dirty="0"/>
              <a:t>Voltage Gain</a:t>
            </a:r>
          </a:p>
        </p:txBody>
      </p:sp>
    </p:spTree>
    <p:extLst>
      <p:ext uri="{BB962C8B-B14F-4D97-AF65-F5344CB8AC3E}">
        <p14:creationId xmlns:p14="http://schemas.microsoft.com/office/powerpoint/2010/main" val="831039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  <a:lumMod val="65000"/>
                <a:alpha val="12000"/>
              </a:schemeClr>
            </a:gs>
            <a:gs pos="8000">
              <a:schemeClr val="accent1">
                <a:tint val="44500"/>
                <a:satMod val="160000"/>
                <a:alpha val="33000"/>
              </a:schemeClr>
            </a:gs>
            <a:gs pos="60000">
              <a:schemeClr val="accent1">
                <a:tint val="23500"/>
                <a:satMod val="160000"/>
                <a:alpha val="74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Volný tvar 12"/>
          <p:cNvSpPr>
            <a:spLocks/>
          </p:cNvSpPr>
          <p:nvPr/>
        </p:nvSpPr>
        <p:spPr bwMode="auto">
          <a:xfrm>
            <a:off x="65088" y="4627563"/>
            <a:ext cx="3600450" cy="1728787"/>
          </a:xfrm>
          <a:custGeom>
            <a:avLst/>
            <a:gdLst>
              <a:gd name="T0" fmla="*/ 0 w 5760"/>
              <a:gd name="T1" fmla="*/ 0 h 528"/>
              <a:gd name="T2" fmla="*/ 3600450 w 5760"/>
              <a:gd name="T3" fmla="*/ 0 h 528"/>
              <a:gd name="T4" fmla="*/ 3600450 w 5760"/>
              <a:gd name="T5" fmla="*/ 1728787 h 528"/>
              <a:gd name="T6" fmla="*/ 30004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rgbClr val="FF8C0E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4" name="Pravoúhlý trojúhe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31" name="Zástupný symbol pro text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Tyristor</a:t>
            </a:r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cs-CZ"/>
              <a:t>Elektronika</a:t>
            </a:r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65E059B-0B95-4146-A791-BA354DFE51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ransistor&amp;source=images&amp;cd=&amp;cad=rja&amp;docid=65Ot5K2OI_TJDM&amp;tbnid=dVCj0UsJMEWszM:&amp;ved=0CAUQjRw&amp;url=http://electric-indo.blogspot.com/2013/07/pengertian-dan-fungsi-transistor.html&amp;ei=mZp8Urq1GcWatQbT4YGwBw&amp;psig=AFQjCNGYCpMiCO2y7QnQNCpLQKdmzTDIAw&amp;ust=1383984151264506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Tyristor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23528" y="1699200"/>
            <a:ext cx="8496944" cy="249299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cs-CZ" sz="4400" b="1" dirty="0"/>
              <a:t>Tyristor</a:t>
            </a:r>
          </a:p>
          <a:p>
            <a:pPr algn="ctr">
              <a:defRPr/>
            </a:pPr>
            <a:endParaRPr lang="cs-CZ" sz="4400" b="1" dirty="0"/>
          </a:p>
          <a:p>
            <a:pPr algn="ctr">
              <a:defRPr/>
            </a:pPr>
            <a:r>
              <a:rPr lang="cs-CZ" sz="2400" b="1" dirty="0"/>
              <a:t>Ing. Jaroslav Bernkopf</a:t>
            </a:r>
          </a:p>
          <a:p>
            <a:pPr algn="ctr">
              <a:defRPr/>
            </a:pPr>
            <a:endParaRPr lang="cs-CZ" sz="4400" b="1" dirty="0"/>
          </a:p>
        </p:txBody>
      </p:sp>
    </p:spTree>
    <p:extLst>
      <p:ext uri="{BB962C8B-B14F-4D97-AF65-F5344CB8AC3E}">
        <p14:creationId xmlns:p14="http://schemas.microsoft.com/office/powerpoint/2010/main" val="2266184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Tyristor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10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Srovnání s tranzistorem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8072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Tyristor funguje podobně jako tranzistor, až na to, že ...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211960" y="2057946"/>
            <a:ext cx="482453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Když tyristor dostane impuls do </a:t>
            </a:r>
            <a:r>
              <a:rPr lang="cs-CZ" sz="3200" b="1" u="sng" dirty="0" err="1"/>
              <a:t>gate</a:t>
            </a:r>
            <a:r>
              <a:rPr lang="cs-CZ" sz="3200" b="1" u="sng" dirty="0"/>
              <a:t>, sepne.</a:t>
            </a:r>
          </a:p>
          <a:p>
            <a:endParaRPr lang="cs-CZ" sz="3200" b="1" u="sng" dirty="0"/>
          </a:p>
          <a:p>
            <a:r>
              <a:rPr lang="cs-CZ" sz="3200" b="1" u="sng" dirty="0"/>
              <a:t>A drží sepnutý, i když impuls zmizí.</a:t>
            </a:r>
          </a:p>
          <a:p>
            <a:endParaRPr lang="cs-CZ" sz="3200" b="1" u="sng" dirty="0"/>
          </a:p>
          <a:p>
            <a:r>
              <a:rPr lang="cs-CZ" sz="3200" b="1" u="sng" dirty="0"/>
              <a:t>Rozepne, až když ztratí proud.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35283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9378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Tyristor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11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Srovnání s tranzistorem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319464" y="980728"/>
            <a:ext cx="48245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Když tyristor dostane impuls do </a:t>
            </a:r>
            <a:r>
              <a:rPr lang="cs-CZ" sz="3200" b="1" dirty="0" err="1"/>
              <a:t>gate</a:t>
            </a:r>
            <a:r>
              <a:rPr lang="cs-CZ" sz="3200" b="1" dirty="0"/>
              <a:t>, sepne.</a:t>
            </a:r>
          </a:p>
          <a:p>
            <a:endParaRPr lang="cs-CZ" sz="3200" b="1" dirty="0"/>
          </a:p>
          <a:p>
            <a:endParaRPr lang="cs-CZ" sz="3200" b="1" dirty="0"/>
          </a:p>
          <a:p>
            <a:r>
              <a:rPr lang="cs-CZ" sz="3200" b="1" dirty="0"/>
              <a:t>A drží sepnutý, i když impuls zmizí.</a:t>
            </a:r>
          </a:p>
          <a:p>
            <a:endParaRPr lang="cs-CZ" sz="3200" b="1" dirty="0"/>
          </a:p>
          <a:p>
            <a:endParaRPr lang="cs-CZ" sz="3200" b="1" dirty="0"/>
          </a:p>
          <a:p>
            <a:r>
              <a:rPr lang="cs-CZ" sz="3200" b="1" dirty="0"/>
              <a:t>Rozepne, až když ztratí proud.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01" y="832867"/>
            <a:ext cx="4054047" cy="295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63" y="4005064"/>
            <a:ext cx="3660824" cy="262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H="1" flipV="1">
            <a:off x="2915816" y="1268760"/>
            <a:ext cx="1403648" cy="216024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Přímá spojnice se šipkou 15"/>
          <p:cNvCxnSpPr/>
          <p:nvPr/>
        </p:nvCxnSpPr>
        <p:spPr>
          <a:xfrm flipH="1">
            <a:off x="1108076" y="1556792"/>
            <a:ext cx="3211388" cy="2952328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2156724" y="1628800"/>
            <a:ext cx="2199252" cy="2808312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3010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Tyristor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Srovnání s tranzistorem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319464" y="980728"/>
            <a:ext cx="48245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Když tyristor dostane impuls do </a:t>
            </a:r>
            <a:r>
              <a:rPr lang="cs-CZ" sz="3200" b="1" dirty="0" err="1"/>
              <a:t>gate</a:t>
            </a:r>
            <a:r>
              <a:rPr lang="cs-CZ" sz="3200" b="1" dirty="0"/>
              <a:t>, sepne.</a:t>
            </a:r>
          </a:p>
          <a:p>
            <a:endParaRPr lang="cs-CZ" sz="3200" b="1" dirty="0"/>
          </a:p>
          <a:p>
            <a:endParaRPr lang="cs-CZ" sz="3200" b="1" dirty="0"/>
          </a:p>
          <a:p>
            <a:r>
              <a:rPr lang="cs-CZ" sz="3200" b="1" dirty="0"/>
              <a:t>A drží sepnutý, i když impuls zmizí.</a:t>
            </a:r>
          </a:p>
          <a:p>
            <a:endParaRPr lang="cs-CZ" sz="3200" b="1" dirty="0"/>
          </a:p>
          <a:p>
            <a:endParaRPr lang="cs-CZ" sz="3200" b="1" dirty="0"/>
          </a:p>
          <a:p>
            <a:r>
              <a:rPr lang="cs-CZ" sz="3200" b="1" dirty="0"/>
              <a:t>Rozepne, až když ztratí proud.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01" y="832867"/>
            <a:ext cx="4054047" cy="295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63" y="4005064"/>
            <a:ext cx="3660824" cy="262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/>
          <p:cNvCxnSpPr>
            <a:stCxn id="10" idx="1"/>
          </p:cNvCxnSpPr>
          <p:nvPr/>
        </p:nvCxnSpPr>
        <p:spPr>
          <a:xfrm flipH="1">
            <a:off x="1187624" y="3489107"/>
            <a:ext cx="3131840" cy="2508379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10" idx="1"/>
          </p:cNvCxnSpPr>
          <p:nvPr/>
        </p:nvCxnSpPr>
        <p:spPr>
          <a:xfrm flipH="1">
            <a:off x="2267744" y="3489107"/>
            <a:ext cx="2051720" cy="2604189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7119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Tyristor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Srovnání s tranzistorem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4319464" y="980728"/>
            <a:ext cx="48245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Když tyristor dostane impuls do </a:t>
            </a:r>
            <a:r>
              <a:rPr lang="cs-CZ" sz="3200" b="1" dirty="0" err="1"/>
              <a:t>gate</a:t>
            </a:r>
            <a:r>
              <a:rPr lang="cs-CZ" sz="3200" b="1" dirty="0"/>
              <a:t>, sepne.</a:t>
            </a:r>
          </a:p>
          <a:p>
            <a:endParaRPr lang="cs-CZ" sz="3200" b="1" dirty="0"/>
          </a:p>
          <a:p>
            <a:endParaRPr lang="cs-CZ" sz="3200" b="1" dirty="0"/>
          </a:p>
          <a:p>
            <a:r>
              <a:rPr lang="cs-CZ" sz="3200" b="1" dirty="0"/>
              <a:t>A drží sepnutý, i když impuls zmizí.</a:t>
            </a:r>
          </a:p>
          <a:p>
            <a:endParaRPr lang="cs-CZ" sz="3200" b="1" dirty="0"/>
          </a:p>
          <a:p>
            <a:endParaRPr lang="cs-CZ" sz="3200" b="1" dirty="0"/>
          </a:p>
          <a:p>
            <a:r>
              <a:rPr lang="cs-CZ" sz="3200" b="1" dirty="0"/>
              <a:t>Rozepne, až když ztratí proud.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01" y="832867"/>
            <a:ext cx="4054047" cy="295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63" y="4005064"/>
            <a:ext cx="3660824" cy="2622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/>
          <p:cNvCxnSpPr/>
          <p:nvPr/>
        </p:nvCxnSpPr>
        <p:spPr>
          <a:xfrm flipH="1">
            <a:off x="1691680" y="5373216"/>
            <a:ext cx="2627784" cy="864096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/>
          <p:nvPr/>
        </p:nvCxnSpPr>
        <p:spPr>
          <a:xfrm flipH="1">
            <a:off x="2771800" y="5373216"/>
            <a:ext cx="1547664" cy="864096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580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Tyristor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Užití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980728"/>
            <a:ext cx="88204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Použití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/>
              <a:t>lokomotivy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/>
              <a:t>tramvaje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/>
              <a:t>galvanické pokovování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/>
              <a:t>stmívání žárovek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/>
              <a:t>regulace vařiče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/>
              <a:t>regulace otáček vrtačky</a:t>
            </a:r>
          </a:p>
        </p:txBody>
      </p:sp>
    </p:spTree>
    <p:extLst>
      <p:ext uri="{BB962C8B-B14F-4D97-AF65-F5344CB8AC3E}">
        <p14:creationId xmlns:p14="http://schemas.microsoft.com/office/powerpoint/2010/main" val="5088243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Tyristor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Užití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496" y="620688"/>
            <a:ext cx="8856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Řízení výkonu žárovky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Když střídavé napětí VAC v kladné půlvlně roste, C se nabíjí.</a:t>
            </a:r>
          </a:p>
        </p:txBody>
      </p:sp>
      <p:sp>
        <p:nvSpPr>
          <p:cNvPr id="14" name="TextovéPole 13"/>
          <p:cNvSpPr txBox="1"/>
          <p:nvPr/>
        </p:nvSpPr>
        <p:spPr>
          <a:xfrm rot="10800000" flipV="1">
            <a:off x="6012160" y="1672347"/>
            <a:ext cx="305849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/>
              <a:t>Když se C nabije na dostatečné napětí, proud tekoucí přes S</a:t>
            </a:r>
            <a:r>
              <a:rPr lang="cs-CZ" sz="2400" baseline="-25000" dirty="0"/>
              <a:t>1</a:t>
            </a:r>
            <a:r>
              <a:rPr lang="cs-CZ" sz="2400" dirty="0"/>
              <a:t> a R</a:t>
            </a:r>
            <a:r>
              <a:rPr lang="cs-CZ" sz="2400" baseline="-25000" dirty="0"/>
              <a:t>1</a:t>
            </a:r>
            <a:r>
              <a:rPr lang="cs-CZ" sz="2400" dirty="0"/>
              <a:t> do </a:t>
            </a:r>
            <a:r>
              <a:rPr lang="cs-CZ" sz="2400" dirty="0" err="1"/>
              <a:t>gate</a:t>
            </a:r>
            <a:r>
              <a:rPr lang="cs-CZ" sz="2400" dirty="0"/>
              <a:t> způsobí sepnutí tyristoru. Tyristor sepne a až do konce půlvlny je sepnutý. Čím menší R</a:t>
            </a:r>
            <a:r>
              <a:rPr lang="cs-CZ" sz="2400" baseline="-25000" dirty="0"/>
              <a:t>1</a:t>
            </a:r>
            <a:r>
              <a:rPr lang="cs-CZ" sz="2400" dirty="0"/>
              <a:t>, tím dříve se C nabije, tím dříve tyristor sepne, tím více žárovka svítí.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2" y="1943111"/>
            <a:ext cx="5980952" cy="462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22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Tyristor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16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Užití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980728"/>
            <a:ext cx="88204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Použití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/>
              <a:t>lokomotivy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/>
              <a:t>tramvaje</a:t>
            </a:r>
          </a:p>
        </p:txBody>
      </p:sp>
      <p:pic>
        <p:nvPicPr>
          <p:cNvPr id="1028" name="Picture 4" descr="http://upload.wikimedia.org/wikipedia/commons/a/ab/Torino_tram_28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4824536" cy="362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dt.chinacnr.com/english/home.files/20060106T101905ss7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946" y="764704"/>
            <a:ext cx="4171776" cy="2978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945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Tyristor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17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Užití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TextovéPole 9"/>
          <p:cNvSpPr txBox="1"/>
          <p:nvPr/>
        </p:nvSpPr>
        <p:spPr>
          <a:xfrm>
            <a:off x="323528" y="980728"/>
            <a:ext cx="88204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Použití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cs-CZ" sz="3200" b="1" dirty="0"/>
              <a:t>galvanické pokovování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653" y="4597706"/>
            <a:ext cx="2861851" cy="189838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020758"/>
            <a:ext cx="6408712" cy="4272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41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9" descr="http://www.evelta.com/image/cache/data/Other%20Components/BTA16-600B%2016Amp%20Triac-700x70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11"/>
          <a:stretch/>
        </p:blipFill>
        <p:spPr bwMode="auto">
          <a:xfrm>
            <a:off x="3635896" y="1526582"/>
            <a:ext cx="3672408" cy="353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Tyristor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2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107504" y="764704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/>
              <a:t>Tyristor je polovodičová součástka se třemi vývody, která </a:t>
            </a:r>
          </a:p>
          <a:p>
            <a:r>
              <a:rPr lang="cs-CZ" sz="2400" b="1" u="sng" dirty="0"/>
              <a:t>slouží pro řízené usměrňování a spínání.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4253"/>
            <a:ext cx="3013696" cy="269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01013">
            <a:off x="5541054" y="3516610"/>
            <a:ext cx="3930556" cy="2796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83474" flipV="1">
            <a:off x="3709155" y="3645913"/>
            <a:ext cx="5121219" cy="53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71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0C44288E-D490-66A6-7CC0-52D3AD515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092" y="1624567"/>
            <a:ext cx="4941404" cy="4055949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Tyristor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3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107504" y="764704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/>
              <a:t>Tyristor je polovodičová součástka se třemi vývody, která </a:t>
            </a:r>
          </a:p>
          <a:p>
            <a:r>
              <a:rPr lang="cs-CZ" sz="2400" b="1" u="sng" dirty="0"/>
              <a:t>při zvyšování napětí dlouho nevede, pak najednou sepne.</a:t>
            </a:r>
          </a:p>
        </p:txBody>
      </p:sp>
      <p:cxnSp>
        <p:nvCxnSpPr>
          <p:cNvPr id="26" name="Přímá spojnice se šipkou 25"/>
          <p:cNvCxnSpPr/>
          <p:nvPr/>
        </p:nvCxnSpPr>
        <p:spPr>
          <a:xfrm>
            <a:off x="4678883" y="1595701"/>
            <a:ext cx="1981349" cy="2193339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8026128" y="1595701"/>
            <a:ext cx="74264" cy="1833299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>
            <a:off x="7667216" y="1595701"/>
            <a:ext cx="358912" cy="1833299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 flipH="1">
            <a:off x="7308304" y="1595701"/>
            <a:ext cx="717824" cy="1833299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ovéPole 54"/>
          <p:cNvSpPr txBox="1"/>
          <p:nvPr/>
        </p:nvSpPr>
        <p:spPr>
          <a:xfrm>
            <a:off x="0" y="56612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/>
              <a:t>Sepnutí se dá řídit proudem do elektrody G. </a:t>
            </a:r>
            <a:r>
              <a:rPr lang="cs-CZ" sz="2400" b="1" dirty="0"/>
              <a:t>Při větším proudu G stačí k sepnutí menší napětí anoda – katoda.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4253"/>
            <a:ext cx="3013696" cy="269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80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Tyristor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4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Definice</a:t>
            </a:r>
          </a:p>
        </p:txBody>
      </p:sp>
      <p:cxnSp>
        <p:nvCxnSpPr>
          <p:cNvPr id="26" name="Přímá spojnice se šipkou 25"/>
          <p:cNvCxnSpPr/>
          <p:nvPr/>
        </p:nvCxnSpPr>
        <p:spPr>
          <a:xfrm>
            <a:off x="4678883" y="1595701"/>
            <a:ext cx="1981349" cy="2193339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/>
          <p:nvPr/>
        </p:nvCxnSpPr>
        <p:spPr>
          <a:xfrm>
            <a:off x="8026128" y="1595701"/>
            <a:ext cx="74264" cy="1833299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Přímá spojnice se šipkou 38"/>
          <p:cNvCxnSpPr/>
          <p:nvPr/>
        </p:nvCxnSpPr>
        <p:spPr>
          <a:xfrm flipH="1">
            <a:off x="7667216" y="1595701"/>
            <a:ext cx="358912" cy="1833299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Přímá spojnice se šipkou 41"/>
          <p:cNvCxnSpPr/>
          <p:nvPr/>
        </p:nvCxnSpPr>
        <p:spPr>
          <a:xfrm flipH="1">
            <a:off x="7308304" y="1595701"/>
            <a:ext cx="717824" cy="1833299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Obrázek 6">
            <a:extLst>
              <a:ext uri="{FF2B5EF4-FFF2-40B4-BE49-F238E27FC236}">
                <a16:creationId xmlns:a16="http://schemas.microsoft.com/office/drawing/2014/main" id="{34801E30-3B79-5813-5EFA-2DE167CA3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804" y="116632"/>
            <a:ext cx="8139450" cy="668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318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97C7E61B-FB71-9DA3-946C-A30B1A1BE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5017" y="1583850"/>
            <a:ext cx="4953097" cy="4065547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Tyristor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5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Vlastnosti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251520" y="764704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/>
              <a:t>Tyristor se dá řídicí elektrodou G jen sepnout, nedá se jí rozepnout.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251520" y="5661248"/>
            <a:ext cx="864096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dirty="0"/>
              <a:t>Tyristor rozepne, až když ztratí proud. Např. při průchodu střídavého napětí nulou.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4253"/>
            <a:ext cx="3013696" cy="269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920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C5AB4B-48C8-0DF6-256C-C93CDA39F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2A2A796-A64F-4A77-818E-D0A8233C5015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Tyristor</a:t>
            </a:r>
            <a:endParaRPr lang="cs-CZ" dirty="0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6622808-8E73-535B-2B1E-773AE4C1A00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2F8CAB4-AF9C-5C7B-CFF5-AC5AAE72861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6</a:t>
            </a:fld>
            <a:endParaRPr lang="cs-CZ" dirty="0"/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41C7CAB-896D-9DBF-F810-3ECEA2C86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Vlastnosti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09D815EE-4589-B855-CE86-C5745F9C42C1}"/>
              </a:ext>
            </a:extLst>
          </p:cNvPr>
          <p:cNvSpPr txBox="1"/>
          <p:nvPr/>
        </p:nvSpPr>
        <p:spPr>
          <a:xfrm>
            <a:off x="251520" y="764704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Časováním</a:t>
            </a:r>
            <a:r>
              <a:rPr lang="en-US" sz="2400" b="1" u="sng" dirty="0"/>
              <a:t> </a:t>
            </a:r>
            <a:r>
              <a:rPr lang="en-US" sz="2400" b="1" u="sng" dirty="0" err="1"/>
              <a:t>řídicích</a:t>
            </a:r>
            <a:r>
              <a:rPr lang="en-US" sz="2400" b="1" u="sng" dirty="0"/>
              <a:t> </a:t>
            </a:r>
            <a:r>
              <a:rPr lang="en-US" sz="2400" b="1" u="sng" dirty="0" err="1"/>
              <a:t>pulzů</a:t>
            </a:r>
            <a:r>
              <a:rPr lang="en-US" sz="2400" b="1" u="sng" dirty="0"/>
              <a:t> se </a:t>
            </a:r>
            <a:r>
              <a:rPr lang="en-US" sz="2400" b="1" u="sng" dirty="0" err="1"/>
              <a:t>dá</a:t>
            </a:r>
            <a:r>
              <a:rPr lang="en-US" sz="2400" b="1" u="sng" dirty="0"/>
              <a:t> </a:t>
            </a:r>
            <a:r>
              <a:rPr lang="en-US" sz="2400" b="1" u="sng" dirty="0" err="1"/>
              <a:t>regulovat</a:t>
            </a:r>
            <a:r>
              <a:rPr lang="en-US" sz="2400" b="1" u="sng" dirty="0"/>
              <a:t> </a:t>
            </a:r>
            <a:r>
              <a:rPr lang="en-US" sz="2400" b="1" u="sng" dirty="0" err="1"/>
              <a:t>průměrný</a:t>
            </a:r>
            <a:r>
              <a:rPr lang="en-US" sz="2400" b="1" u="sng" dirty="0"/>
              <a:t> proud, </a:t>
            </a:r>
            <a:r>
              <a:rPr lang="en-US" sz="2400" b="1" u="sng" dirty="0" err="1"/>
              <a:t>který</a:t>
            </a:r>
            <a:r>
              <a:rPr lang="en-US" sz="2400" b="1" u="sng" dirty="0"/>
              <a:t> tyristor </a:t>
            </a:r>
            <a:r>
              <a:rPr lang="en-US" sz="2400" b="1" u="sng" dirty="0" err="1"/>
              <a:t>propouští</a:t>
            </a:r>
            <a:r>
              <a:rPr lang="en-US" sz="2400" b="1" u="sng" dirty="0"/>
              <a:t>.</a:t>
            </a:r>
            <a:endParaRPr lang="cs-CZ" sz="2400" b="1" u="sng" dirty="0"/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4F88E8F8-A90A-F8C1-B026-37A85F1AF6E1}"/>
              </a:ext>
            </a:extLst>
          </p:cNvPr>
          <p:cNvSpPr txBox="1"/>
          <p:nvPr/>
        </p:nvSpPr>
        <p:spPr>
          <a:xfrm>
            <a:off x="5076056" y="1533056"/>
            <a:ext cx="3967112" cy="424731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a)</a:t>
            </a:r>
          </a:p>
          <a:p>
            <a:r>
              <a:rPr lang="en-US" dirty="0" err="1"/>
              <a:t>Řídicí</a:t>
            </a:r>
            <a:r>
              <a:rPr lang="en-US" dirty="0"/>
              <a:t> </a:t>
            </a:r>
            <a:r>
              <a:rPr lang="en-US" dirty="0" err="1"/>
              <a:t>impulz</a:t>
            </a:r>
            <a:r>
              <a:rPr lang="en-US" dirty="0"/>
              <a:t> </a:t>
            </a:r>
            <a:r>
              <a:rPr lang="en-US" dirty="0" err="1"/>
              <a:t>přichází</a:t>
            </a:r>
            <a:r>
              <a:rPr lang="en-US" dirty="0"/>
              <a:t> </a:t>
            </a:r>
            <a:r>
              <a:rPr lang="en-US" dirty="0" err="1"/>
              <a:t>hned</a:t>
            </a:r>
            <a:r>
              <a:rPr lang="en-US" dirty="0"/>
              <a:t> na </a:t>
            </a:r>
            <a:r>
              <a:rPr lang="en-US" dirty="0" err="1"/>
              <a:t>začátku</a:t>
            </a:r>
            <a:r>
              <a:rPr lang="en-US" dirty="0"/>
              <a:t> </a:t>
            </a:r>
            <a:r>
              <a:rPr lang="en-US" dirty="0" err="1"/>
              <a:t>kladné</a:t>
            </a:r>
            <a:r>
              <a:rPr lang="en-US" dirty="0"/>
              <a:t> </a:t>
            </a:r>
            <a:r>
              <a:rPr lang="en-US" dirty="0" err="1"/>
              <a:t>půlperiody</a:t>
            </a:r>
            <a:r>
              <a:rPr lang="en-US" dirty="0"/>
              <a:t>. </a:t>
            </a:r>
            <a:r>
              <a:rPr lang="en-US" dirty="0" err="1"/>
              <a:t>Žárovka</a:t>
            </a:r>
            <a:r>
              <a:rPr lang="en-US" dirty="0"/>
              <a:t> </a:t>
            </a:r>
            <a:r>
              <a:rPr lang="en-US" dirty="0" err="1"/>
              <a:t>dostává</a:t>
            </a:r>
            <a:r>
              <a:rPr lang="en-US" dirty="0"/>
              <a:t> proud </a:t>
            </a:r>
            <a:r>
              <a:rPr lang="en-US" dirty="0" err="1"/>
              <a:t>nejdelší</a:t>
            </a:r>
            <a:r>
              <a:rPr lang="en-US" dirty="0"/>
              <a:t> </a:t>
            </a:r>
            <a:r>
              <a:rPr lang="en-US" dirty="0" err="1"/>
              <a:t>dobu</a:t>
            </a:r>
            <a:r>
              <a:rPr lang="en-US" dirty="0"/>
              <a:t>, </a:t>
            </a:r>
            <a:r>
              <a:rPr lang="en-US" dirty="0" err="1"/>
              <a:t>svítí</a:t>
            </a:r>
            <a:r>
              <a:rPr lang="en-US" dirty="0"/>
              <a:t> </a:t>
            </a:r>
            <a:r>
              <a:rPr lang="en-US" dirty="0" err="1"/>
              <a:t>nejvíc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b)</a:t>
            </a:r>
          </a:p>
          <a:p>
            <a:r>
              <a:rPr lang="en-US" dirty="0" err="1"/>
              <a:t>Impulz</a:t>
            </a:r>
            <a:r>
              <a:rPr lang="en-US" dirty="0"/>
              <a:t> </a:t>
            </a:r>
            <a:r>
              <a:rPr lang="en-US" dirty="0" err="1"/>
              <a:t>přichází</a:t>
            </a:r>
            <a:r>
              <a:rPr lang="en-US" dirty="0"/>
              <a:t> </a:t>
            </a:r>
            <a:r>
              <a:rPr lang="en-US" dirty="0" err="1"/>
              <a:t>později</a:t>
            </a:r>
            <a:r>
              <a:rPr lang="en-US" dirty="0"/>
              <a:t>, </a:t>
            </a:r>
            <a:r>
              <a:rPr lang="en-US" dirty="0" err="1"/>
              <a:t>žárovka</a:t>
            </a:r>
            <a:r>
              <a:rPr lang="en-US" dirty="0"/>
              <a:t> </a:t>
            </a:r>
            <a:r>
              <a:rPr lang="en-US" dirty="0" err="1"/>
              <a:t>svítí</a:t>
            </a:r>
            <a:r>
              <a:rPr lang="en-US" dirty="0"/>
              <a:t> </a:t>
            </a:r>
            <a:r>
              <a:rPr lang="en-US" dirty="0" err="1"/>
              <a:t>méně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c)</a:t>
            </a:r>
          </a:p>
          <a:p>
            <a:r>
              <a:rPr lang="en-US" dirty="0" err="1"/>
              <a:t>Impulz</a:t>
            </a:r>
            <a:r>
              <a:rPr lang="en-US" dirty="0"/>
              <a:t> </a:t>
            </a:r>
            <a:r>
              <a:rPr lang="en-US" dirty="0" err="1"/>
              <a:t>přichází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</a:t>
            </a:r>
            <a:r>
              <a:rPr lang="en-US" dirty="0" err="1"/>
              <a:t>skoro</a:t>
            </a:r>
            <a:r>
              <a:rPr lang="en-US" dirty="0"/>
              <a:t> </a:t>
            </a:r>
            <a:r>
              <a:rPr lang="en-US" dirty="0" err="1"/>
              <a:t>před</a:t>
            </a:r>
            <a:r>
              <a:rPr lang="en-US" dirty="0"/>
              <a:t> </a:t>
            </a:r>
            <a:r>
              <a:rPr lang="en-US" dirty="0" err="1"/>
              <a:t>koncem</a:t>
            </a:r>
            <a:r>
              <a:rPr lang="en-US" dirty="0"/>
              <a:t> </a:t>
            </a:r>
            <a:r>
              <a:rPr lang="en-US" dirty="0" err="1"/>
              <a:t>půlperiody</a:t>
            </a:r>
            <a:r>
              <a:rPr lang="en-US" dirty="0"/>
              <a:t>. </a:t>
            </a:r>
            <a:r>
              <a:rPr lang="en-US" dirty="0" err="1"/>
              <a:t>Žárovka</a:t>
            </a:r>
            <a:r>
              <a:rPr lang="en-US" dirty="0"/>
              <a:t> </a:t>
            </a:r>
            <a:r>
              <a:rPr lang="en-US" dirty="0" err="1"/>
              <a:t>dostává</a:t>
            </a:r>
            <a:r>
              <a:rPr lang="en-US" dirty="0"/>
              <a:t> proud </a:t>
            </a:r>
            <a:r>
              <a:rPr lang="en-US" dirty="0" err="1"/>
              <a:t>jen</a:t>
            </a:r>
            <a:r>
              <a:rPr lang="en-US" dirty="0"/>
              <a:t> </a:t>
            </a:r>
            <a:r>
              <a:rPr lang="en-US" dirty="0" err="1"/>
              <a:t>krátkou</a:t>
            </a:r>
            <a:r>
              <a:rPr lang="en-US" dirty="0"/>
              <a:t> </a:t>
            </a:r>
            <a:r>
              <a:rPr lang="en-US" dirty="0" err="1"/>
              <a:t>dobu</a:t>
            </a:r>
            <a:r>
              <a:rPr lang="en-US" dirty="0"/>
              <a:t>, </a:t>
            </a:r>
            <a:r>
              <a:rPr lang="en-US" dirty="0" err="1"/>
              <a:t>svítí</a:t>
            </a:r>
            <a:r>
              <a:rPr lang="en-US" dirty="0"/>
              <a:t> </a:t>
            </a:r>
            <a:r>
              <a:rPr lang="en-US" dirty="0" err="1"/>
              <a:t>nejméně</a:t>
            </a:r>
            <a:r>
              <a:rPr lang="en-US" dirty="0"/>
              <a:t>.</a:t>
            </a:r>
            <a:endParaRPr lang="cs-CZ" dirty="0"/>
          </a:p>
        </p:txBody>
      </p:sp>
      <p:pic>
        <p:nvPicPr>
          <p:cNvPr id="6" name="Obrázek 1" descr="Obsah obrázku diagram, řada/pruh, Vykreslený graf, text&#10;&#10;Popis byl vytvořen automaticky">
            <a:extLst>
              <a:ext uri="{FF2B5EF4-FFF2-40B4-BE49-F238E27FC236}">
                <a16:creationId xmlns:a16="http://schemas.microsoft.com/office/drawing/2014/main" id="{B9B7B26C-6F27-5B94-0F7C-235630185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722941"/>
            <a:ext cx="4654574" cy="386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915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19954C8-C2DF-6D6E-07F7-C6534681A9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3236" y="1588496"/>
            <a:ext cx="4949856" cy="4062887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Tyristor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7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Vlastnosti</a:t>
            </a:r>
          </a:p>
        </p:txBody>
      </p:sp>
      <p:sp>
        <p:nvSpPr>
          <p:cNvPr id="25" name="TextovéPole 24"/>
          <p:cNvSpPr txBox="1"/>
          <p:nvPr/>
        </p:nvSpPr>
        <p:spPr>
          <a:xfrm>
            <a:off x="251520" y="764704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u="sng" dirty="0"/>
              <a:t>Pro obě polarity se chová různě</a:t>
            </a:r>
            <a:r>
              <a:rPr lang="cs-CZ" sz="2400" b="1" dirty="0"/>
              <a:t>. Je to nesymetrická součástka.</a:t>
            </a:r>
          </a:p>
        </p:txBody>
      </p:sp>
      <p:cxnSp>
        <p:nvCxnSpPr>
          <p:cNvPr id="26" name="Přímá spojnice se šipkou 25"/>
          <p:cNvCxnSpPr/>
          <p:nvPr/>
        </p:nvCxnSpPr>
        <p:spPr>
          <a:xfrm>
            <a:off x="4572000" y="1268760"/>
            <a:ext cx="2448272" cy="1224136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4572000" y="1268760"/>
            <a:ext cx="360040" cy="1728192"/>
          </a:xfrm>
          <a:prstGeom prst="straightConnector1">
            <a:avLst/>
          </a:prstGeom>
          <a:ln w="28575">
            <a:solidFill>
              <a:srgbClr val="0000FF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ovéPole 28"/>
          <p:cNvSpPr txBox="1"/>
          <p:nvPr/>
        </p:nvSpPr>
        <p:spPr>
          <a:xfrm>
            <a:off x="107504" y="5661248"/>
            <a:ext cx="892899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2400" b="1" u="sng" dirty="0"/>
              <a:t>Tyristor může vést proud jen při jedné polaritě napětí. </a:t>
            </a:r>
          </a:p>
          <a:p>
            <a:r>
              <a:rPr lang="cs-CZ" sz="2400" b="1" u="sng" dirty="0"/>
              <a:t>Při opačné polaritě se chová jako dioda v závěrném směru.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4253"/>
            <a:ext cx="3013696" cy="269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61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E034159D-1CF4-43F7-9AF0-F0F8E53952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1520128"/>
            <a:ext cx="4111106" cy="4063412"/>
          </a:xfrm>
          <a:prstGeom prst="rect">
            <a:avLst/>
          </a:prstGeom>
        </p:spPr>
      </p:pic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Tyristor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8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Náhradní obvod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5496" y="764704"/>
            <a:ext cx="9108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Tento obvod by se choval podobně jako tyristor.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44253"/>
            <a:ext cx="3013696" cy="2696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520611" y="2284130"/>
            <a:ext cx="12961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600" dirty="0">
                <a:latin typeface="Cambria Math"/>
                <a:ea typeface="Cambria Math"/>
              </a:rPr>
              <a:t>≅</a:t>
            </a:r>
            <a:endParaRPr lang="cs-CZ" sz="9600" dirty="0"/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F2174A9D-20DE-0876-D426-906B332BC96B}"/>
              </a:ext>
            </a:extLst>
          </p:cNvPr>
          <p:cNvSpPr txBox="1"/>
          <p:nvPr/>
        </p:nvSpPr>
        <p:spPr>
          <a:xfrm>
            <a:off x="119312" y="5679522"/>
            <a:ext cx="9108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rgbClr val="0000FF"/>
                </a:solidFill>
              </a:rPr>
              <a:t>Asi by byl problém v závěrném směru. Závěrné napětí by bylo dáno jen závěrným napětím diod B-E těch tranzistorů, které je velmi malé. </a:t>
            </a:r>
          </a:p>
        </p:txBody>
      </p:sp>
    </p:spTree>
    <p:extLst>
      <p:ext uri="{BB962C8B-B14F-4D97-AF65-F5344CB8AC3E}">
        <p14:creationId xmlns:p14="http://schemas.microsoft.com/office/powerpoint/2010/main" val="3879666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Tyristor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 algn="ctr">
              <a:defRPr/>
            </a:pPr>
            <a:r>
              <a:rPr lang="cs-CZ"/>
              <a:t>Elektronika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465E059B-0B95-4146-A791-BA354DFE510F}" type="slidenum">
              <a:rPr lang="cs-CZ" smtClean="0"/>
              <a:pPr>
                <a:defRPr/>
              </a:pPr>
              <a:t>9</a:t>
            </a:fld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Srovnání s tranzistorem</a:t>
            </a:r>
          </a:p>
        </p:txBody>
      </p:sp>
      <p:sp>
        <p:nvSpPr>
          <p:cNvPr id="6" name="AutoShape 2" descr="data:image/jpeg;base64,/9j/4AAQSkZJRgABAQAAAQABAAD/2wCEAAkGBhQSEBUQEhASFRQWGBcXEhMYFhIVFhgVGBwXFhgXHxwYGyYeFxokGRcaIC8hIycqLSwtFR8xNTwqNSYsLCkBCQoKBQUFDQUFDSkYEhgpKSkpKSkpKSkpKSkpKSkpKSkpKSkpKSkpKSkpKSkpKSkpKSkpKSkpKSkpKSkpKSkpKf/AABEIAL0BCwMBIgACEQEDEQH/xAAcAAEBAAMBAQEBAAAAAAAAAAAABgQFBwMCAQj/xABQEAACAQMBBQQFBQoJCwUAAAABAgMABBEFBhIhMUEHE1FhFCIycYEzQlKRoRcjNUNigpKUs9MVJDRTcnN0orIIFjZEVGNkk7G00VWjwcTS/8QAFAEBAAAAAAAAAAAAAAAAAAAAAP/EABQRAQAAAAAAAAAAAAAAAAAAAAD/2gAMAwEAAhEDEQA/AO40pSgUpSgUpSgUpSgUpSgV8TTKil3YKqgszEgAKOJJJ4AAda+zXF9tto7iXZVJpHLSTS93K+AuUE0uB6oAAxGq+fxoN/ddv2mpIYx6TIoODKkQ7v3+swYj82rzR9YhuoUuLeQSROMqwz7iCDxBB4EHiMVp9j9Bt10m3txEhieCMyLgESF0UuzeJYkn41lbI7N2tlb91Zj70zF8940gZiACwJJHJRy4cKDd0pSgUpSgUpSgUpSgUpSgUpSgVrNo9o4bGA3NwxWMFQSFZjljgcBx51smPCuObcapJc7JRXEz78kncl2woyd/GcKAOnQUFH93fSv9ok/5Mv8A4q00bV47qCO5hJMcg3kJBUkcRyPEcq5PoG2l6lpAi7MySqsUSrLvD1wEUB/kT7Q48zzrrWkyl7eJ2h7lmjRmh/m2ZQSnIcVJI5DlQZdKUoFKUoFKUoFKUoFKUoFKUoFKUoPw1zvY/ZyO/wBnEtJchZO+ww5qwnlZWHmGAPny610Q1I9k34It/fN+3loI6DZjaK3t/wCDoLi0aAApHcEkSJHyABI3lwOHJivQ8BV12ebFLpdkLYNvuWLzPjAaQgDgOigAAe7PWqalApSlApSlApSlApSlApSlApSlB8vyNckk2envdk7a2to9+UrEQu8icFck8WIHLzrrb8jUt2Vfgaz/AKof9WoJLS9R2iggigXSrMrEiRqTMmSEUKCcT88CujbOXFw9rG95EkVwQe9jQhlU7zAYIZs+rg8zzrZUoFKUoFKUoFKUoFKUoFKV8SyhVLMwVVBLMSAABxJJPIAdaD7qd1nbm3gk9HTvLi5/2a3XvZR5tj1Yxx5uRWqF/casSLaR7bT8kG5GVuLnoRDn5KL/AHhGT0xxqn0TZ+Czj7q3hWNeZx7TH6TMfWdvNiTQaBZdXuOIS0sEP0967nHnhSkQ92Wr6Gxt04+/a1fE/wC6S0gH1CIn7araUEkuw0q8U1nUwfy3tpB9TQ1M9nFrqaaZDJbXFpLGTLiCeJ4yAJZAcSxMckkE8U4ZxVHqG1ct1I1ppYR2U7s96w3reA9Qv8/MB80cASN48xW82a0FbK1jtUZmWMH1mxvMWZnYnHAZZjw6UGlj7QBCwj1G1lsmJwJWIltWJ5ATpwU+TharI5AwDKQQQCCCCCDyII5ivyaFXUo6hlYYZSAQQeYIPAio642Ym08mfS/WiyTLprN96bqWhY/ISc/V9g55DAoLSlazZ7aKG9h76EngSsiMN2SOQe1G6nijg8x9WRxrZ0ClKUClKUClK87i4WNGkdlVFBZmYgKqjiSSeAAFB6VOavt3BDKbaJZLq5HO3t17x1/pnISIf0yK1aXNxq3GJ5LXTukoylzdDxTPGCE/S9phywDVRo2hwWkQht4UiQfNUcz4k82bzJJoJ9Tq9xxxZ2CEcjvXk49+CkQ+tq+v8zLlx9+1q+J/3S2kA+oRH/rVNfXqQxPNId1I1Z3bwVQWJ+oV5aTq0dzBHcwuGjkUMjeR6HwIOQR0IIoJ7/MeZQSms6mD+W1tKPqaGpzs8t9TTS7WS3ms5ozGCIJo5ImVcn1RLGSCfNkrfXu1E167Wul7uFO7PqDDegiPVYxynlHl6o4ZJzVFs/oiWdrFaxlikShVLYLHHU4AGc0Gig7QVjYRahbS2LscK8hV7Zj4LOnqfp7tViOCAQQQeII4gjxr4uLZZFKOiujDDKwDKR4EHgRUdNs9PppM2m5kt8ky6czEjHMtbs3ybde7PqnJxg4oLWla7QdeivIRPA2VOQwIw6OPaR1PFXB5g/8AQg1saBSlKBSlcp1Pb7VZNXudNsIbN+4AYd6HB3MR5JPegE70g6UHVqVzLQe0O/j1OLTdUtYI2nXehkhJI+djOXbIJQjoQcdDXTaBURfg6tdPagn+D7Zt26IP8puFwe4BH4pOBfxOF6Zra7c6zJBahIP5TcOtva+UkmRvnyRQz/mVstA0SO0to7WIepGuMnmx5s5/KZiWPmTQZ0cYUBVAAAwABgADgAB0FYWj6ylyjvHvYSWWFt4AHficxtjieGRw8vCs+ucbO7Wx2kE0QR5rmS9vu4tY+Mjnv34noiDq7cAAefKgvNU1WK2iaeeVY40GWdjgD/yTyAHE9Kku6udW9sS2mnn5mSl1dL+VjjBCfD2mHgDWXpeyUk0q3mpsssynegtl421t4YB+Vl8ZG+GMA1W0GPYafHBGsMMaxxoMIigBQPdWRSlApSlBH7UaTJbTHVrNCZFAF7br/rMC9cfz6DJU8yMrxyBVPpuox3EKTxOHjkUMjDqp4j3Hy6Vk1G7Pr6DqMun8oLgNdWQ5BGyPSYB5BmEgAHAO1BZUpXJZ+0DV5tTu7CxgsnFux+UEincyACT3oBOT0FB1qlc12Z7Q74amulapawxyyoXheEkqQA7cQXbIIRxnIwV5ccjpVAqHnT+F7poz+DrZ92QdLu5Q5Kn6UEZ59GYdQK2e3mqSRwJbW7YubtxbwN1TeBMk3DjhIwzZ8d2txo2kR2tvHbQruxxqFUdcDqfEk5JPUk0GYq4GBwHSsHRNaS6h7+INu78iesADmN2ibkTw3kOPLFZ9c12U2uS2sEgjja4u5Jrww2sZG+38ZmG8xPCKMdXbhwOM4oMX/KB2p7iwWzRvXuW9bxEKYLe7Lbo8xvVyrs32mHeJpl5cypYTPmRFbcBc8ArP7SxMcBgCPE44mux3fZINQkF3qs7vOQAIoSEgiQZIjXKl3wSSWJGSazrTsW0mP/Ugx8Xknb7N/H2UFlZ2aRRrFEioijCIoCqoHQAcq9q87eBURUUYVQFUeAAwB9VelApSlBGbS6c9lM2rWqEjh/CFuv46IfjlHLvoxx/KXI99bZXiSxpLGwZHUMjDkVYZBHwr2qO2VHoV7PpfKFgbqx8FjZsTQjphJDvAfRk8qCxpSlArhD6FcXe1GoR2189m4jDGVFLFlAtwUwGXhkg8/m13euf692NW11eS3puryKSXG8InjUcAq4HqE49UczQRcthPpGvWUl3cDUGucQpLJ3glhDMI8qpdgPlPPILgYPGu6VB7O9jdnaXK3ZkubiVOMbTurhT0YBVGSOmc458xmrygkHX0jXAOBSxt94eVxdEqD8IYz/zKr6ktisPdapP1N2IvhBDCo+1jVbQKiuzTSolW7uFiUSyXt4JJMesyrM4Vc+A8OVWtSnZ18hcf269/bvQVdKUoFKUoFKUoFSPaQO6gh1Ae1ZzxykgcTCx7mdfcY5CT/QFV1afbG073TruP6VvMB7yjY+2g29cE07Z+4u9odTS2v5LNlYszopYsN5RunDLjjx+Fdm2TvDLYWsrc5LeFz72jUn7TUlq/YpbT3Ut36XexyTMWcRvGo49B6mce80EhaWk2k7Q2wu5hfvdKsaTvviaIOxjBClyFGeHXhvYxxz3KobZjsgs7K5F3v3E8y+w87q+6cYyAqjJwcZOcdMVc0Ehbj0jXJWPFbG3SNARynuvvjsPPukQfn1X1JbAtvvqMx5tfzrn8mFY4VH9w1W0Corsp0qJLN50iQSyz3PeyAes+7PKqgnwAAwOXxJq1qU7MfwcP6+7/AO5moKulKUClKUClKUCpDtBXufRNRGAbW4j7xv8Ah7gi3mH99W/Mqvqe7QrUSaTeqRn+LzMPeiF1+1RQUNKw9GvO9toZv5yON/0lDf8AzWZQKn9T2Ht55Wmka53mxncurqNeAA4KkgUcB0FUFKCV+5rafSvP129/e0+5rafSvP129/e1VUoOYbHbBW7yX6O10DHeyKu7dXSeoY4XUndkG83rH1jkmqX7mtp9K8/Xb397Xno57nWr2EnhcQ291GOmUBtpfj6sZ/OquoJX7mtp9K8/Xb397Xl2YW4jtJo1zupeXirkljhZnAyTxY4HM8TVfUp2dfIXH9uvf270FXSlKBSlKBSlKBWu2kmCWdw55LDKx9wRjWxqW7TLkjTJokx3lxuW0Q8WuGEWP0WY/CgzdhYyul2SnmLW3z7+7SvHUNhLaaVpna63nOW3bq7Rc8uCrIAo8gK3ttAERY1GFUBVHkBgfYK9aCV+5rafSvP129/e0PZrafSvP129/e1VUoOX7D7C20ovFdroGK+uYxu3V0nqgqy53ZBlt1hljxPWqb7mtp9K8/Xb397Xxs63c6rqFscAS9xdxDxDp3Ep/ThH6VVtBK/c1tPpXn67e/va8+yuILpiIM4Wa6AySTgXEw4k8SfM1XVKdmP4OH9fd/8AczUFXSlKBSlKBSlKBWk23k3dMvW8La4P/tvW7qT7TpCdPNspw93LDap75XUN9UYc/Cg3Gy0JSxtUPNYIVPvEaitpX4i4AA5Dl7q/aBSlKBSlKCQ29UwNbaooP8Vci4AzxtJsJKcDnuHck/MNVqOCAQQQeII4gjxr5uLdZEaN1DKwKspGQVIwQR1BBxUjsldtZzHR52J3QW0+VvxtsPxeeskXskdV3TjFBZVy7ZiO9txc3dqTcRG9vBPZMQGwJnHeQN0fHNG4Nxxg11GtDsdpElvFMkoAL3V1KuCD6kkrOh4eKkHFBlaBtJBeRd7A+QDuyIQVkjcc0dTxRh4H4ZHGsXZbbS31Az+jtvCCXu2PD1uAIdcfMJ3gD13Ca5P27bRQQ3HdWpKXjoVvJY3K5hZcCKQLwkYgg8eKgDxGJPsR2p9E1RI2bEVz95fwDk5ib37/AKvukNB/UVKUoFKUoFR2oN6Zq8NuOMVgPSJ+RBuZFKW6e9ULyfFa2+1e0gs4N5V7yeQ93awD2pZm9lfJRzZugB8q/NkdnzaW+7I/eTys011L9Od+LEeCjgqjwUUG7pSlApSlBH7bn0We11UcEhYwXZ/4WcqN89SI5Qje4tVeDXle2aSxvDIoZHUo6nkVYYI+INS2x1+1tIdIuWJkiXNnK34+1HBTnrJH7DDyB45JoK+uV7GC9tbU3dvvXVu09131lw7xN2eVS8B6nAyY25nODk11StBsRpEltZiGUAP3tw2AQRuyTSyLxHirA/GgztC1+G8iE1vIHXOGHJkYc0ZTxRh4GtjUxrux5aU3tjILa8x6zYzDOBySZB7Y6Bx6y9M4Ar02e2wE0htLmI214oy0DHIdf5yJ+Usfu4jByOFBR0pSgUpSgVHyt6ZrKqOMOnoWc9DdzruqvgdyHebyMorZ7XbSeixKsa95czN3dpB1eU9T4RqPWZuQA8xXrsps+LO2ERfvJWLSXEp5yzud6SQ+88B4AAdKDcUpSgUpSgUpSgVqdpdnEvIe7csjqweCZOEkUq+zIp8R4dRkVtqUEnoW1bpKthqIWK65QygYgulHDejPJZOW9GeIzwyDwrKwtY0WG6iMFxEskbc1bx6EEcVYdCCCKmhp2o2P8ncX9uOUE7iO6QeCTEbso8pADyGaDe3+ylnOS01lbSMebPDEzH4lc1obzsf0uTJ9CWNujxvLGVPQjdbGR5iveHtLtAwS672ykPzLqNohw8JOMbDzDVv7PWoJhmK4hkHikiOP7pNBLRa9caYwi1FjNakhYtRC8UzwVblR7J6d6PVPDOCTVpFKGUMpBUgFSCCCDxBBHMYrwu7iIIRI8e4QQwYrukHgQc8CMVzns827srbS7eGS4UygygQRhppflZSo3IwSOBGM44EUHT6020m1UVmqht55pDiC2jG9NK3gq+Hix4DrWnOsajeera2voUR53N0AZsfkW6ngf6xgPKtps/shDas02XmuH+VupTvyt+SDyRPBFAHAeFBh7N7OSmY6jflWumBWKJTmO1iP4tD85z8+TryHDnU0pQKUpQKUpQK020+zSXkQG+0U0bb9tcJ7cUg5MPEHkVPBhw8CNzSgltA2tbvRYX6rDefMI+RuVH4yFjzPUofWGfqqawNa0KC7iMNxEsiHiM5BVhyZWHFGHiCDU4tpqVjwhYajbjlHK4ju0HgJSNybH5e63TNBZVqtodmob2MRzKcqd6KVSUlifo6OOKMDj3445rU2/aXZ7wjuGls5D+Luo2g+pz97YeYY1v7TWIJRmK4hkHikiOP7pNBLwbRz6cwg1Mh4CQsOpAYXjwCXCj5J88N8eqc9DmrNHBAIIIPEEcQR41i6hPD3bLK0W4QQwcpukHmDvcCPfXPtgdv7K30qzhe4DzCIDuIleeXOT6u5GCVPvxQdMrR7S7WR2gVN1pbiThb2sfGWRvd81B1c8AAfdWqbU9SvPVt7cWEJ/wBYuQr3GPyIFJVD/WN8K22z2yUNoWkXfknk+WuZW35pPIseS8BhVwBjlQYmzOzciytf3rK95IN0BeMdvFz7mPP95ubH7aalKBSlKBSlKBSlKBSlKBSlKD4liDAqygg8wQCD8DWiuez/AE6Ti+nWhJ5kQxqT8VANUFKCai7NdMU5GnWvxjVvsbNYHZDbKukwFUVSTNkgAE4mlAzjnwAHwqzNcy0DaY6fsyl4sYkMZfCFioO/dPHzAOPazy6UHTqVy6y7SNXmjSaPQC0cih0YTjDKwyDxHUGr/Z2+mmto5bm39Hmbe34d7e3cMwHHrlQD8aDZUpSgUpSgUpSgUpSgUpSg+JoFdSrKGU81IBB+BrQ3PZ7p0nFtOtM9SIY1P90CqGlBMx9m2mpxGnWvxiVv8Waxuya3VdHtCqqC0YLEAAk5PE45mq1+RqF2K16Ky2dtrqdiI44QTgZJJYgKB1YkgD30F5SuR/db1NojfRaIxsgC2+XbfKDm/AezjjkKQOPHrXQtkNq4tRtEu4chWyGQ43kce0px15HzBB60G6pSlApSlApSlApSlApSlApSlApSlB+GuL6p/oWf6X/3TXaandrNjUvNOk0+Mrbo5UgpGpVd2RZThAVHEg9fnZoOf7K7P661jbNBq1skJhiMUZhjJWMqCqkmEkkDAzk8q6to8Uq28S3EiyTBFEsigAM4HrMAAMAnyFc6teyO+jRY49ortUQBUURsAqgYAA7/AIACr3ZnSZLa1SCa6e5kXe3p3BDNliwyCzcgQOfSg2lKUoFKUoFKUoFKUoFKUoFKUoPl+Rrg22SMdkLDdzgPEZMfRxOBny3iv2V3utde7PW8tq1k8Kejsu53SgKoXmMBcbuDggjkQDQeWkXcI0+KUFRALdGzw3REEB+oKPsrz2S1i0ubcSWJTuQxXCRmIBgASN0qMHBHSoFuwhgpt01i8WzJybXmMZyRwcJz67ldH2f0GKyt0tYF3Y4xgZOSSeJYnqxJJPvoNjSlKBSlKBSlKBSlKBSlKBWFrGsw2sLXFxII4lxvOckDeIUcgTzIHxrNqE7cPwHc++H9tHQV2j6zDdQrcW8qyRtndcZxwJB58RxHWvP/ADht/SvQu9HpG53ndYbO59LOMfbXMOzOY6Zepp7k+jX8EVzaEnIExjUyx58Tg/op1atgf9MB/YqCy17bqyspBFdXSROyh1UhySpJXPqqeqn6q+dG2/sLt+6t72F3PJMlWPuDAFvhURtVapJtbYJIiuhtZMqyhlOBdkZBGDxFYfbto1pb2sM8EUUF2Jl7kxKschADFuCYJAIU56HHjxDpe0G1trYhDdzrEJN7cyHOd3GfZB5bw+utrDMrqHVgysAVYHIIPEEHqCK5H2y2XpE2jQTAjvZ+7lA4Eb5t1fHgeJredkuqyRrPo1y38YsW3UP07c8Y3GegBA8lZKCx0raK3uXmjgmV3gfu5lAYbj5YbpyB1U8vCtlXLux/+X61/bG/x3FdRoFKUoFKUoFKUoFec86ojOxwqgsx8ABkn6q9K1+0P8juP6mX/A1BPjtd0r/1CL9GX/8AFU2marDcRiWCaOWM8nRgy56jI6+Vc57GNAtptFhea1gkYtMCzxRuSBIw4llOeFYPZWqR63qcFmc2QCkBTlBJkDAPhkygeSjwoOiaRtnZ3Uz28FykkseTJGN4EBTuk8QM4YgcPEVk67tDBZxd9cyrFHvBd4hiN45IHqgnofqr+fNFgktnuNbgDFrS/kS4QH27aQ4b4gnH5+fm1f8AbvepNokc0bBkklhdGHIqySEH6jQdH1fW4bWE3FxII4lxlyGIG8QByBPEkVoIe1jS2YKNQhyfHfUfWygD4mtX22/gGb3wftErOh2X09tLja5tbZY/R0MshjjQqNwEvvgZVuuQc0FhDMrqHVgysAVYEEEHiCCOBGK+65l/k+TyNpTByxRZ5Fhz9DdjYgeW+z/Emum0ClKUClKUClKUClKUCoPtw/AVz74f20dXlanarZuO/tHs5mdY5N3eKFQ3qsrjBZSOajpQRu1GzD3Wh2ssGRdWsMFxasPa3kjQlR7wOA+kq1O7HbSpf7Rw3aYy9h98UfMkGQ6/BgceIIPWuxafZLDDHCpJWNFRScE4QBRnA54FS2g9l1pZ376hAZhI/eZj3k7pe8OSFUICB4DPCgje0HQY73aeytZi4R7Vt4o263q+lOMHpxUVXaJ2P6dbTLcCF5ZEIKNLI0m6RyIHBcg8QSDjpW2vNjYZNSh1Nml76GNo0UFe7Kt3gJI3d4n743IjkK39By7te/CGif2wf47evftNtmsbq216FSe5IhvVHz7ZzgHzIJxx6lPo1WbR7Gw3s1rPK0oa1k72IIVALZRsNlTkZQcsda2upack8MkEq70cisjjxVhg+4+dBzPsXuFkvNYkRgyPd7yMOTKzTkEeRBzXVal9h+z230tZVt3mYSlS/eMjY3N4DG6i/SNVFApSlApSlApSlArX7Q/yO4/qZf8AA1bCvG8tRJG8TZ3XVlOOeGBBx54NBxTsu7KrO+0yK5nNxvM0gZVlKoQrso4Y8BXW9nNlbawi7m1hWNSctxLMx8WZiSfr4dK+dk9mItPtUtIWkaNCxBcqW9YljkqoHM+Fbig5T2OWaTRarDIoZHu5UdTyKsCCPiDUBtjdPaadcaFO2WtbmOS1Y85LVxIRj3FgT4b5Hza7vsrsdDYd/wBy0rd/KZX3ypwx5gbqjA9+a122/ZhaapJHLcGZHjUoGiZFLKTkBt5GyAckcvaNBre238Aze+D9olYGh9ienyW8EsguH3o43ZDM27llBPBcEDj0NXG1Oy8V/aNZzNIsbbmShUP6jBhxZSOY8K2NjaCKJIlyVRVRScZwoCjOOuBQfOm6bHbxJBDGscaDCIowAP8AzniT1JJrJpSgUpSg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55575" y="-639763"/>
            <a:ext cx="19050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251520" y="980728"/>
            <a:ext cx="86409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Tyristor funguje podobně jako tranzistor, až na to, že ...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544122" y="2057946"/>
            <a:ext cx="449237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u="sng" dirty="0"/>
              <a:t>Tyristor má anodu, katodu a řídicí elektrodu – </a:t>
            </a:r>
            <a:r>
              <a:rPr lang="cs-CZ" sz="3200" b="1" u="sng" dirty="0" err="1"/>
              <a:t>gate</a:t>
            </a:r>
            <a:r>
              <a:rPr lang="cs-CZ" sz="3200" b="1" u="sng" dirty="0"/>
              <a:t>.</a:t>
            </a:r>
          </a:p>
          <a:p>
            <a:endParaRPr lang="cs-CZ" b="1" u="sng" dirty="0"/>
          </a:p>
          <a:p>
            <a:r>
              <a:rPr lang="cs-CZ" sz="3200" b="1" u="sng" dirty="0"/>
              <a:t>Může pracovat jen jako spínač.</a:t>
            </a:r>
            <a:r>
              <a:rPr lang="en-US" sz="3200" b="1" u="sng" dirty="0"/>
              <a:t> </a:t>
            </a:r>
          </a:p>
          <a:p>
            <a:endParaRPr lang="en-US" b="1" u="sng" dirty="0"/>
          </a:p>
          <a:p>
            <a:r>
              <a:rPr lang="en-US" sz="3200" b="1" u="sng" dirty="0" err="1"/>
              <a:t>Nemůže</a:t>
            </a:r>
            <a:r>
              <a:rPr lang="en-US" sz="3200" b="1" u="sng" dirty="0"/>
              <a:t> </a:t>
            </a:r>
            <a:r>
              <a:rPr lang="en-US" sz="3200" b="1" u="sng" dirty="0" err="1"/>
              <a:t>pracovat</a:t>
            </a:r>
            <a:r>
              <a:rPr lang="en-US" sz="3200" b="1" u="sng" dirty="0"/>
              <a:t> </a:t>
            </a:r>
            <a:r>
              <a:rPr lang="en-US" sz="3200" b="1" u="sng" dirty="0" err="1"/>
              <a:t>jako</a:t>
            </a:r>
            <a:r>
              <a:rPr lang="en-US" sz="3200" b="1" u="sng" dirty="0"/>
              <a:t> </a:t>
            </a:r>
            <a:r>
              <a:rPr lang="en-US" sz="3200" b="1" u="sng" dirty="0" err="1"/>
              <a:t>zesilovač</a:t>
            </a:r>
            <a:r>
              <a:rPr lang="en-US" sz="3200" b="1" u="sng" dirty="0"/>
              <a:t>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48880"/>
            <a:ext cx="3528392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037170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hluk">
  <a:themeElements>
    <a:clrScheme name="Vlastní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hlu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hlu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12529</TotalTime>
  <Words>805</Words>
  <Application>Microsoft Office PowerPoint</Application>
  <PresentationFormat>Předvádění na obrazovce (4:3)</PresentationFormat>
  <Paragraphs>210</Paragraphs>
  <Slides>17</Slides>
  <Notes>17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 Math</vt:lpstr>
      <vt:lpstr>Lucida Sans Unicode</vt:lpstr>
      <vt:lpstr>Verdana</vt:lpstr>
      <vt:lpstr>Wingdings 2</vt:lpstr>
      <vt:lpstr>Wingdings 3</vt:lpstr>
      <vt:lpstr>Shluk</vt:lpstr>
      <vt:lpstr> </vt:lpstr>
      <vt:lpstr>Definice</vt:lpstr>
      <vt:lpstr>Definice</vt:lpstr>
      <vt:lpstr>Definice</vt:lpstr>
      <vt:lpstr>Vlastnosti</vt:lpstr>
      <vt:lpstr>Vlastnosti</vt:lpstr>
      <vt:lpstr>Vlastnosti</vt:lpstr>
      <vt:lpstr>Náhradní obvod</vt:lpstr>
      <vt:lpstr>Srovnání s tranzistorem</vt:lpstr>
      <vt:lpstr>Srovnání s tranzistorem</vt:lpstr>
      <vt:lpstr>Srovnání s tranzistorem</vt:lpstr>
      <vt:lpstr>Srovnání s tranzistorem</vt:lpstr>
      <vt:lpstr>Srovnání s tranzistorem</vt:lpstr>
      <vt:lpstr>Užití</vt:lpstr>
      <vt:lpstr>Užití</vt:lpstr>
      <vt:lpstr>Užití</vt:lpstr>
      <vt:lpstr>Užití</vt:lpstr>
    </vt:vector>
  </TitlesOfParts>
  <Company>SPS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SPS</dc:creator>
  <cp:lastModifiedBy>Jaroslav Bernkopf</cp:lastModifiedBy>
  <cp:revision>599</cp:revision>
  <cp:lastPrinted>2025-01-29T12:56:36Z</cp:lastPrinted>
  <dcterms:created xsi:type="dcterms:W3CDTF">2011-08-12T09:23:29Z</dcterms:created>
  <dcterms:modified xsi:type="dcterms:W3CDTF">2025-01-29T13:01:20Z</dcterms:modified>
</cp:coreProperties>
</file>