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18" r:id="rId2"/>
    <p:sldId id="291" r:id="rId3"/>
    <p:sldId id="305" r:id="rId4"/>
    <p:sldId id="319" r:id="rId5"/>
    <p:sldId id="320" r:id="rId6"/>
    <p:sldId id="292" r:id="rId7"/>
    <p:sldId id="322" r:id="rId8"/>
    <p:sldId id="323" r:id="rId9"/>
    <p:sldId id="321" r:id="rId10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2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726" autoAdjust="0"/>
    <p:restoredTop sz="94620" autoAdjust="0"/>
  </p:normalViewPr>
  <p:slideViewPr>
    <p:cSldViewPr>
      <p:cViewPr varScale="1">
        <p:scale>
          <a:sx n="146" d="100"/>
          <a:sy n="146" d="100"/>
        </p:scale>
        <p:origin x="1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62"/>
        <p:guide pos="2140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Diak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Diak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Diak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1699200"/>
            <a:ext cx="8496944" cy="24929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4400" b="1"/>
              <a:t>Diak</a:t>
            </a:r>
            <a:endParaRPr lang="cs-CZ" sz="4400" b="1" dirty="0"/>
          </a:p>
          <a:p>
            <a:pPr algn="ctr">
              <a:defRPr/>
            </a:pPr>
            <a:endParaRPr lang="cs-CZ" sz="4400" b="1" dirty="0"/>
          </a:p>
          <a:p>
            <a:pPr algn="ctr">
              <a:defRPr/>
            </a:pPr>
            <a:r>
              <a:rPr lang="cs-CZ" sz="2400" b="1" dirty="0"/>
              <a:t>Ing. Jaroslav Bernkopf</a:t>
            </a:r>
          </a:p>
          <a:p>
            <a:pPr algn="ctr">
              <a:defRPr/>
            </a:pP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226618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4941168"/>
            <a:ext cx="6156176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Název </a:t>
            </a:r>
            <a:r>
              <a:rPr lang="cs-CZ" sz="2400" b="1" dirty="0"/>
              <a:t>DIAC </a:t>
            </a:r>
            <a:r>
              <a:rPr lang="cs-CZ" sz="2400" dirty="0"/>
              <a:t>je zkratkou </a:t>
            </a:r>
          </a:p>
          <a:p>
            <a:r>
              <a:rPr lang="cs-CZ" sz="2400" dirty="0"/>
              <a:t>z </a:t>
            </a:r>
            <a:r>
              <a:rPr lang="cs-CZ" sz="2400" b="1" dirty="0" err="1"/>
              <a:t>DI</a:t>
            </a:r>
            <a:r>
              <a:rPr lang="cs-CZ" sz="2400" dirty="0" err="1"/>
              <a:t>ode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b="1" dirty="0" err="1"/>
              <a:t>A</a:t>
            </a:r>
            <a:r>
              <a:rPr lang="cs-CZ" sz="2400" dirty="0" err="1"/>
              <a:t>lternating</a:t>
            </a:r>
            <a:r>
              <a:rPr lang="cs-CZ" sz="2400" dirty="0"/>
              <a:t> </a:t>
            </a:r>
            <a:r>
              <a:rPr lang="cs-CZ" sz="2400" b="1" dirty="0" err="1"/>
              <a:t>C</a:t>
            </a:r>
            <a:r>
              <a:rPr lang="cs-CZ" sz="2400" dirty="0" err="1"/>
              <a:t>urrent</a:t>
            </a:r>
            <a:r>
              <a:rPr lang="cs-CZ" sz="2400" dirty="0"/>
              <a:t> </a:t>
            </a:r>
          </a:p>
          <a:p>
            <a:r>
              <a:rPr lang="cs-CZ" sz="2400" dirty="0"/>
              <a:t>– dioda pro střídavý proud.</a:t>
            </a:r>
          </a:p>
          <a:p>
            <a:r>
              <a:rPr lang="cs-CZ" sz="1600" i="1" dirty="0"/>
              <a:t>Tento název není moc výstižný, ale ujal se.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0" name="Picture 2" descr="http://uk.farnell.com/productimages/large/en_GB/GE2DO3507-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6649">
            <a:off x="3954899" y="2008043"/>
            <a:ext cx="4626655" cy="346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88329" flipV="1">
            <a:off x="4247675" y="4373791"/>
            <a:ext cx="5121219" cy="533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62363">
            <a:off x="4553161" y="2884085"/>
            <a:ext cx="995827" cy="801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www.radio-electronics.com/info/data/semicond/diac/diac_circuit_symbol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3473"/>
            <a:ext cx="15240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107504" y="764704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Diak je polovodičová součástka se dvěma vývody, která </a:t>
            </a:r>
          </a:p>
          <a:p>
            <a:r>
              <a:rPr lang="cs-CZ" sz="2400" b="1" u="sng" dirty="0"/>
              <a:t>při zvyšování napětí dlouho nevede, pak najednou sepne.</a:t>
            </a:r>
          </a:p>
        </p:txBody>
      </p:sp>
    </p:spTree>
    <p:extLst>
      <p:ext uri="{BB962C8B-B14F-4D97-AF65-F5344CB8AC3E}">
        <p14:creationId xmlns:p14="http://schemas.microsoft.com/office/powerpoint/2010/main" val="230171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7504" y="764704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Diak je polovodičová součástka se dvěma vývody, která </a:t>
            </a:r>
          </a:p>
          <a:p>
            <a:r>
              <a:rPr lang="cs-CZ" sz="2400" b="1" dirty="0"/>
              <a:t>při zvyšování napětí dlouho nevede, pak najednou sepne.</a:t>
            </a: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4678883" y="1595701"/>
            <a:ext cx="1693317" cy="2337355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cxnSpLocks/>
          </p:cNvCxnSpPr>
          <p:nvPr/>
        </p:nvCxnSpPr>
        <p:spPr>
          <a:xfrm flipH="1">
            <a:off x="7740352" y="1583125"/>
            <a:ext cx="245895" cy="2277923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70C9A8C0-94F4-269D-7F4D-4D20AB1F2151}"/>
              </a:ext>
            </a:extLst>
          </p:cNvPr>
          <p:cNvGrpSpPr/>
          <p:nvPr/>
        </p:nvGrpSpPr>
        <p:grpSpPr>
          <a:xfrm>
            <a:off x="1331640" y="1700808"/>
            <a:ext cx="6654607" cy="4352699"/>
            <a:chOff x="1331640" y="1812604"/>
            <a:chExt cx="6654607" cy="435269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FF67677-1CF8-6935-19EF-0DDF3A25C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31640" y="1812604"/>
              <a:ext cx="6654607" cy="4352699"/>
            </a:xfrm>
            <a:prstGeom prst="rect">
              <a:avLst/>
            </a:prstGeom>
          </p:spPr>
        </p:pic>
        <p:pic>
          <p:nvPicPr>
            <p:cNvPr id="34" name="Picture 5" descr="http://www.radio-electronics.com/info/data/semicond/diac/diac_circuit_symbol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6" y="1830471"/>
              <a:ext cx="1262888" cy="1949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6800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F980441-125F-DBEB-700E-74D0B520AA91}"/>
              </a:ext>
            </a:extLst>
          </p:cNvPr>
          <p:cNvGrpSpPr/>
          <p:nvPr/>
        </p:nvGrpSpPr>
        <p:grpSpPr>
          <a:xfrm>
            <a:off x="1331640" y="1700808"/>
            <a:ext cx="6654607" cy="4352699"/>
            <a:chOff x="1331640" y="1812604"/>
            <a:chExt cx="6654607" cy="435269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58B4900-0138-8BF7-067C-FACE3F80B8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31640" y="1812604"/>
              <a:ext cx="6654607" cy="4352699"/>
            </a:xfrm>
            <a:prstGeom prst="rect">
              <a:avLst/>
            </a:prstGeom>
          </p:spPr>
        </p:pic>
        <p:pic>
          <p:nvPicPr>
            <p:cNvPr id="8" name="Picture 5" descr="http://www.radio-electronics.com/info/data/semicond/diac/diac_circuit_symbol.gif">
              <a:extLst>
                <a:ext uri="{FF2B5EF4-FFF2-40B4-BE49-F238E27FC236}">
                  <a16:creationId xmlns:a16="http://schemas.microsoft.com/office/drawing/2014/main" id="{D23DC7C1-161D-23C1-E81A-5E1C1C1A77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6" y="1830471"/>
              <a:ext cx="1262888" cy="1949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51520" y="76470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Sepne, když napětí přesáhne určitou hodnotu.</a:t>
            </a:r>
          </a:p>
        </p:txBody>
      </p:sp>
      <p:cxnSp>
        <p:nvCxnSpPr>
          <p:cNvPr id="26" name="Přímá spojnice se šipkou 25"/>
          <p:cNvCxnSpPr>
            <a:cxnSpLocks/>
          </p:cNvCxnSpPr>
          <p:nvPr/>
        </p:nvCxnSpPr>
        <p:spPr>
          <a:xfrm flipV="1">
            <a:off x="2771800" y="3717032"/>
            <a:ext cx="1872208" cy="2520280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cxnSpLocks/>
          </p:cNvCxnSpPr>
          <p:nvPr/>
        </p:nvCxnSpPr>
        <p:spPr>
          <a:xfrm>
            <a:off x="4499992" y="1226369"/>
            <a:ext cx="3240360" cy="2490663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251520" y="6091555"/>
            <a:ext cx="86409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Sepne, když proud přesáhne určitou hodnotu.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1C8C6CB-1417-6554-0567-E759F489AA1A}"/>
              </a:ext>
            </a:extLst>
          </p:cNvPr>
          <p:cNvCxnSpPr/>
          <p:nvPr/>
        </p:nvCxnSpPr>
        <p:spPr>
          <a:xfrm flipH="1" flipV="1">
            <a:off x="4572000" y="3717032"/>
            <a:ext cx="3096344" cy="72008"/>
          </a:xfrm>
          <a:prstGeom prst="line">
            <a:avLst/>
          </a:prstGeom>
          <a:ln w="254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20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CD71B6C-9C67-20A3-4359-2DECA1F9A2B8}"/>
              </a:ext>
            </a:extLst>
          </p:cNvPr>
          <p:cNvGrpSpPr/>
          <p:nvPr/>
        </p:nvGrpSpPr>
        <p:grpSpPr>
          <a:xfrm>
            <a:off x="1331640" y="1700808"/>
            <a:ext cx="6654607" cy="4352699"/>
            <a:chOff x="1331640" y="1812604"/>
            <a:chExt cx="6654607" cy="435269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A64378A-5A51-1B52-E7D9-96D5B7AC52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31640" y="1812604"/>
              <a:ext cx="6654607" cy="4352699"/>
            </a:xfrm>
            <a:prstGeom prst="rect">
              <a:avLst/>
            </a:prstGeom>
          </p:spPr>
        </p:pic>
        <p:pic>
          <p:nvPicPr>
            <p:cNvPr id="8" name="Picture 5" descr="http://www.radio-electronics.com/info/data/semicond/diac/diac_circuit_symbol.gif">
              <a:extLst>
                <a:ext uri="{FF2B5EF4-FFF2-40B4-BE49-F238E27FC236}">
                  <a16:creationId xmlns:a16="http://schemas.microsoft.com/office/drawing/2014/main" id="{E8B02F89-D38E-076E-8660-4EC119D792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6" y="1830471"/>
              <a:ext cx="1262888" cy="1949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51520" y="764704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Pro obě polarity se chová stejně</a:t>
            </a:r>
            <a:r>
              <a:rPr lang="cs-CZ" sz="2400" b="1" dirty="0"/>
              <a:t>. Je to symetrická součástka.</a:t>
            </a:r>
          </a:p>
        </p:txBody>
      </p:sp>
      <p:cxnSp>
        <p:nvCxnSpPr>
          <p:cNvPr id="26" name="Přímá spojnice se šipkou 25"/>
          <p:cNvCxnSpPr>
            <a:cxnSpLocks/>
          </p:cNvCxnSpPr>
          <p:nvPr/>
        </p:nvCxnSpPr>
        <p:spPr>
          <a:xfrm>
            <a:off x="4572000" y="1268760"/>
            <a:ext cx="1440160" cy="2520280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cxnSpLocks/>
          </p:cNvCxnSpPr>
          <p:nvPr/>
        </p:nvCxnSpPr>
        <p:spPr>
          <a:xfrm flipH="1">
            <a:off x="3131840" y="1268760"/>
            <a:ext cx="1440160" cy="2880320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613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CDDA919-6938-B5E3-C111-41B0FBFFCFA6}"/>
              </a:ext>
            </a:extLst>
          </p:cNvPr>
          <p:cNvGrpSpPr/>
          <p:nvPr/>
        </p:nvGrpSpPr>
        <p:grpSpPr>
          <a:xfrm>
            <a:off x="6012160" y="2708920"/>
            <a:ext cx="2810004" cy="2621101"/>
            <a:chOff x="1331640" y="1812604"/>
            <a:chExt cx="6654607" cy="435269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E5AAA2E-82E1-9967-5235-7C148E2888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31640" y="1812604"/>
              <a:ext cx="6654607" cy="4352699"/>
            </a:xfrm>
            <a:prstGeom prst="rect">
              <a:avLst/>
            </a:prstGeom>
          </p:spPr>
        </p:pic>
        <p:pic>
          <p:nvPicPr>
            <p:cNvPr id="10" name="Picture 5" descr="http://www.radio-electronics.com/info/data/semicond/diac/diac_circuit_symbol.gif">
              <a:extLst>
                <a:ext uri="{FF2B5EF4-FFF2-40B4-BE49-F238E27FC236}">
                  <a16:creationId xmlns:a16="http://schemas.microsoft.com/office/drawing/2014/main" id="{A6D10DC3-6D7E-9ED4-2C5B-1CCD4DBFAB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6" y="1830471"/>
              <a:ext cx="1262888" cy="1949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38491"/>
            <a:ext cx="4824536" cy="4349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obvod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496" y="764704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Tento obvod by se choval podobně jako diak.</a:t>
            </a:r>
          </a:p>
          <a:p>
            <a:r>
              <a:rPr lang="cs-CZ" sz="2400" dirty="0"/>
              <a:t>D jsou diody, Z jsou Zenerovy diody, T jsou tyristory.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267744" y="1614943"/>
            <a:ext cx="662473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Při kladném napětí nahoře D1 nevede, T1 nevede </a:t>
            </a:r>
          </a:p>
          <a:p>
            <a:r>
              <a:rPr lang="cs-CZ" dirty="0"/>
              <a:t>=&gt; pravá strana nevede.</a:t>
            </a:r>
          </a:p>
          <a:p>
            <a:r>
              <a:rPr lang="cs-CZ" dirty="0"/>
              <a:t>Když napětí stoupne dost, Z2 se prorazí, T2 sepne.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203848" y="5464178"/>
            <a:ext cx="583061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Při záporném napětí nahoře D2 nevede, T2 nevede </a:t>
            </a:r>
          </a:p>
          <a:p>
            <a:r>
              <a:rPr lang="cs-CZ" dirty="0"/>
              <a:t>=&gt; levá strana nevede.</a:t>
            </a:r>
          </a:p>
          <a:p>
            <a:r>
              <a:rPr lang="cs-CZ" dirty="0"/>
              <a:t>Když napětí stoupne dost, Z1 se prorazí, T1 sepne.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7596336" y="2429490"/>
            <a:ext cx="864096" cy="1359550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5220072" y="4437112"/>
            <a:ext cx="1296144" cy="1065280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66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CE44C18-A18B-C4B6-A5C9-43FF014C0818}"/>
              </a:ext>
            </a:extLst>
          </p:cNvPr>
          <p:cNvGrpSpPr/>
          <p:nvPr/>
        </p:nvGrpSpPr>
        <p:grpSpPr>
          <a:xfrm>
            <a:off x="6012160" y="2708920"/>
            <a:ext cx="2810004" cy="2621101"/>
            <a:chOff x="1331640" y="1812604"/>
            <a:chExt cx="6654607" cy="435269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EF2CF10-72F4-8D69-1657-97CB71A58F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31640" y="1812604"/>
              <a:ext cx="6654607" cy="4352699"/>
            </a:xfrm>
            <a:prstGeom prst="rect">
              <a:avLst/>
            </a:prstGeom>
          </p:spPr>
        </p:pic>
        <p:pic>
          <p:nvPicPr>
            <p:cNvPr id="10" name="Picture 5" descr="http://www.radio-electronics.com/info/data/semicond/diac/diac_circuit_symbol.gif">
              <a:extLst>
                <a:ext uri="{FF2B5EF4-FFF2-40B4-BE49-F238E27FC236}">
                  <a16:creationId xmlns:a16="http://schemas.microsoft.com/office/drawing/2014/main" id="{CEAABAF9-7470-836D-74BB-0FE9070612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6" y="1830471"/>
              <a:ext cx="1262888" cy="1949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obvod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496" y="764704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Tento obvod by se choval podobně jako diak.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241258" y="1340768"/>
            <a:ext cx="662473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Tranzistor, který má dva emitory a bázi (není nakreslená).</a:t>
            </a:r>
          </a:p>
          <a:p>
            <a:r>
              <a:rPr lang="cs-CZ" dirty="0"/>
              <a:t>Přechod báze – emitor tranzistoru se chová jako </a:t>
            </a:r>
            <a:r>
              <a:rPr lang="cs-CZ" dirty="0" err="1"/>
              <a:t>Zenerova</a:t>
            </a:r>
            <a:r>
              <a:rPr lang="cs-CZ" dirty="0"/>
              <a:t> dioda: Při překročení určitého napětí se prorazí.</a:t>
            </a:r>
          </a:p>
          <a:p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3"/>
            <a:ext cx="1800200" cy="4614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2123728" y="3424932"/>
            <a:ext cx="3706374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Při kladném napětí nahoře je horní emitor v závěrném směru. Když napětí stoupne dost, horní emitor se prorazí, proud projde do báze, tranzistor sepne.</a:t>
            </a:r>
          </a:p>
          <a:p>
            <a:endParaRPr lang="cs-CZ" dirty="0"/>
          </a:p>
          <a:p>
            <a:r>
              <a:rPr lang="cs-CZ" dirty="0"/>
              <a:t>Při záporném napětí nahoře se podobně prorazí dolní emitor.</a:t>
            </a:r>
          </a:p>
        </p:txBody>
      </p:sp>
    </p:spTree>
    <p:extLst>
      <p:ext uri="{BB962C8B-B14F-4D97-AF65-F5344CB8AC3E}">
        <p14:creationId xmlns:p14="http://schemas.microsoft.com/office/powerpoint/2010/main" val="164970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496" y="764704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Blikač napájený ze sítě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Síťové napětí přes D1 a R1 nabíjí C1.</a:t>
            </a:r>
          </a:p>
        </p:txBody>
      </p:sp>
      <p:sp>
        <p:nvSpPr>
          <p:cNvPr id="14" name="TextovéPole 13"/>
          <p:cNvSpPr txBox="1"/>
          <p:nvPr/>
        </p:nvSpPr>
        <p:spPr>
          <a:xfrm rot="10800000" flipV="1">
            <a:off x="6177674" y="767601"/>
            <a:ext cx="300283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Když se C1 nabije na průrazné napětí diaku, diak se prorazí, propustí proud do LED. </a:t>
            </a:r>
          </a:p>
          <a:p>
            <a:r>
              <a:rPr lang="cs-CZ" sz="2400" dirty="0"/>
              <a:t>LED se rozsvítí a vybíjí C1. </a:t>
            </a:r>
          </a:p>
          <a:p>
            <a:r>
              <a:rPr lang="cs-CZ" sz="2400" dirty="0"/>
              <a:t>Když se C1 vybije, LED zhasne. </a:t>
            </a:r>
          </a:p>
          <a:p>
            <a:r>
              <a:rPr lang="cs-CZ" sz="2400" dirty="0"/>
              <a:t>C1 se znovu přes D1 a R1 nabíjí. </a:t>
            </a:r>
          </a:p>
          <a:p>
            <a:r>
              <a:rPr lang="cs-CZ" sz="2400" dirty="0"/>
              <a:t>R2 omezuje proud LED, aby neshořela.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46554" y="5589240"/>
            <a:ext cx="7809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Děj se stále opakuje =&gt; LED bliká.</a:t>
            </a:r>
          </a:p>
          <a:p>
            <a:r>
              <a:rPr lang="cs-CZ" sz="2400" i="1" dirty="0">
                <a:solidFill>
                  <a:srgbClr val="FF0000"/>
                </a:solidFill>
              </a:rPr>
              <a:t>Pozor, zařízení je spojeno se sítí, tudíž nebezpečné !!!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60848"/>
            <a:ext cx="5963731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53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496" y="764704"/>
            <a:ext cx="885698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Řízení výkonu žárovky </a:t>
            </a:r>
            <a:r>
              <a:rPr lang="cs-CZ" sz="2400" dirty="0"/>
              <a:t>(ve spolupráci s triakem)</a:t>
            </a:r>
          </a:p>
          <a:p>
            <a:endParaRPr lang="cs-CZ" sz="1000" dirty="0"/>
          </a:p>
          <a:p>
            <a:r>
              <a:rPr lang="cs-CZ" sz="2400" dirty="0"/>
              <a:t>Když střídavé napětí Vs v kladné půlvlně roste, C se nabíjí přes Lamp, R</a:t>
            </a:r>
            <a:r>
              <a:rPr lang="cs-CZ" sz="2400" baseline="-25000" dirty="0"/>
              <a:t>1</a:t>
            </a:r>
            <a:r>
              <a:rPr lang="cs-CZ" sz="2400" dirty="0"/>
              <a:t>, VR</a:t>
            </a:r>
            <a:r>
              <a:rPr lang="cs-CZ" sz="2400" baseline="-25000" dirty="0"/>
              <a:t>1</a:t>
            </a:r>
            <a:r>
              <a:rPr lang="cs-CZ" sz="2400" dirty="0"/>
              <a:t>.</a:t>
            </a:r>
          </a:p>
        </p:txBody>
      </p:sp>
      <p:sp>
        <p:nvSpPr>
          <p:cNvPr id="14" name="TextovéPole 13"/>
          <p:cNvSpPr txBox="1"/>
          <p:nvPr/>
        </p:nvSpPr>
        <p:spPr>
          <a:xfrm rot="10800000" flipV="1">
            <a:off x="6012160" y="2041678"/>
            <a:ext cx="305849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Když se C nabije na průrazné napětí diaku, diak se prorazí, propustí proud do triaku. Triak sepne a až do konce půlvlny je sepnutý. Čím menší VR</a:t>
            </a:r>
            <a:r>
              <a:rPr lang="cs-CZ" sz="2400" baseline="-25000" dirty="0"/>
              <a:t>1</a:t>
            </a:r>
            <a:r>
              <a:rPr lang="cs-CZ" sz="2400" dirty="0"/>
              <a:t>, tím dříve se C nabije, tím více žárovka svítí.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60848"/>
            <a:ext cx="5800725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46555" y="5949280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 záporné půlvlně to samé. </a:t>
            </a:r>
            <a:r>
              <a:rPr lang="cs-CZ" sz="1400" i="1" dirty="0">
                <a:solidFill>
                  <a:srgbClr val="FF0000"/>
                </a:solidFill>
              </a:rPr>
              <a:t>Pozor, zařízení je spojeno se sítí, tudíž nebezpečné !!!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2422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11215</TotalTime>
  <Words>600</Words>
  <Application>Microsoft Office PowerPoint</Application>
  <PresentationFormat>Předvádění na obrazovce (4:3)</PresentationFormat>
  <Paragraphs>115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Úvod</vt:lpstr>
      <vt:lpstr>Definice</vt:lpstr>
      <vt:lpstr>Definice</vt:lpstr>
      <vt:lpstr>Vlastnosti</vt:lpstr>
      <vt:lpstr>Vlastnosti</vt:lpstr>
      <vt:lpstr>Náhradní obvod</vt:lpstr>
      <vt:lpstr>Náhradní obvod</vt:lpstr>
      <vt:lpstr>Užití</vt:lpstr>
      <vt:lpstr>Užití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572</cp:revision>
  <cp:lastPrinted>2025-01-29T13:02:29Z</cp:lastPrinted>
  <dcterms:created xsi:type="dcterms:W3CDTF">2011-08-12T09:23:29Z</dcterms:created>
  <dcterms:modified xsi:type="dcterms:W3CDTF">2025-01-29T13:09:03Z</dcterms:modified>
</cp:coreProperties>
</file>