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318" r:id="rId2"/>
    <p:sldId id="291" r:id="rId3"/>
    <p:sldId id="305" r:id="rId4"/>
    <p:sldId id="319" r:id="rId5"/>
    <p:sldId id="320" r:id="rId6"/>
    <p:sldId id="292" r:id="rId7"/>
    <p:sldId id="322" r:id="rId8"/>
    <p:sldId id="323" r:id="rId9"/>
    <p:sldId id="321" r:id="rId10"/>
  </p:sldIdLst>
  <p:sldSz cx="9144000" cy="6858000" type="screen4x3"/>
  <p:notesSz cx="6735763" cy="98663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62" userDrawn="1">
          <p15:clr>
            <a:srgbClr val="A4A3A4"/>
          </p15:clr>
        </p15:guide>
        <p15:guide id="2" pos="2140" userDrawn="1">
          <p15:clr>
            <a:srgbClr val="A4A3A4"/>
          </p15:clr>
        </p15:guide>
        <p15:guide id="3" orient="horz" pos="3108" userDrawn="1">
          <p15:clr>
            <a:srgbClr val="A4A3A4"/>
          </p15:clr>
        </p15:guide>
        <p15:guide id="4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D296F"/>
    <a:srgbClr val="FF8C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6726" autoAdjust="0"/>
    <p:restoredTop sz="94620" autoAdjust="0"/>
  </p:normalViewPr>
  <p:slideViewPr>
    <p:cSldViewPr>
      <p:cViewPr varScale="1">
        <p:scale>
          <a:sx n="146" d="100"/>
          <a:sy n="146" d="100"/>
        </p:scale>
        <p:origin x="19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10" y="-96"/>
      </p:cViewPr>
      <p:guideLst>
        <p:guide orient="horz" pos="2862"/>
        <p:guide pos="2140"/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http://www.bernkopf.cz/skola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5375" y="1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25.1.2025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371286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5375" y="9371286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05CF9A7-801B-44C2-A50C-CB4E51C968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514511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cs-CZ"/>
              <a:t>http://www.bernkopf.cz/skola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5375" y="1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pPr>
              <a:defRPr/>
            </a:pPr>
            <a:r>
              <a:rPr lang="cs-CZ"/>
              <a:t>25.1.2025</a:t>
            </a:r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3" tIns="45382" rIns="90763" bIns="45382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0763" tIns="45382" rIns="90763" bIns="45382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371286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5375" y="9371286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pPr>
              <a:defRPr/>
            </a:pPr>
            <a:fld id="{4F3230FE-313A-41FA-A992-D38CA729D3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8052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25.1.2025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25.1.2025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25.1.2025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25.1.2025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25.1.2025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25.1.2025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25.1.2025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25.1.2025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25.1.2025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1"/>
          <p:cNvGrpSpPr>
            <a:grpSpLocks/>
          </p:cNvGrpSpPr>
          <p:nvPr/>
        </p:nvGrpSpPr>
        <p:grpSpPr bwMode="auto">
          <a:xfrm>
            <a:off x="-9525" y="4935538"/>
            <a:ext cx="9159875" cy="1997075"/>
            <a:chOff x="-33596" y="4907042"/>
            <a:chExt cx="9060466" cy="2122941"/>
          </a:xfrm>
        </p:grpSpPr>
        <p:sp>
          <p:nvSpPr>
            <p:cNvPr id="6" name="Volný tvar 14"/>
            <p:cNvSpPr>
              <a:spLocks/>
            </p:cNvSpPr>
            <p:nvPr/>
          </p:nvSpPr>
          <p:spPr bwMode="auto">
            <a:xfrm>
              <a:off x="57480" y="4907042"/>
              <a:ext cx="8969390" cy="997343"/>
            </a:xfrm>
            <a:custGeom>
              <a:avLst/>
              <a:gdLst>
                <a:gd name="T0" fmla="*/ 8969390 w 4697"/>
                <a:gd name="T1" fmla="*/ 0 h 367"/>
                <a:gd name="T2" fmla="*/ 8969390 w 4697"/>
                <a:gd name="T3" fmla="*/ 997343 h 367"/>
                <a:gd name="T4" fmla="*/ 0 w 4697"/>
                <a:gd name="T5" fmla="*/ 592427 h 367"/>
                <a:gd name="T6" fmla="*/ 8969390 w 4697"/>
                <a:gd name="T7" fmla="*/ 0 h 36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97"/>
                <a:gd name="T13" fmla="*/ 0 h 367"/>
                <a:gd name="T14" fmla="*/ 4697 w 4697"/>
                <a:gd name="T15" fmla="*/ 367 h 36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FF8C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-33596" y="5048783"/>
              <a:ext cx="9060466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dirty="0"/>
              <a:t>Klepnutím lze upravit styl předlohy podnadpisů.</a:t>
            </a:r>
            <a:endParaRPr lang="en-US" dirty="0"/>
          </a:p>
        </p:txBody>
      </p:sp>
      <p:sp>
        <p:nvSpPr>
          <p:cNvPr id="8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cs-CZ"/>
              <a:t>Diak</a:t>
            </a:r>
          </a:p>
        </p:txBody>
      </p:sp>
      <p:sp>
        <p:nvSpPr>
          <p:cNvPr id="10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cs-CZ"/>
              <a:t>Elektronika</a:t>
            </a:r>
          </a:p>
        </p:txBody>
      </p:sp>
      <p:sp>
        <p:nvSpPr>
          <p:cNvPr id="11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A392F0C-8E69-458F-8B3D-4FC8E4A0E7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2709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7"/>
          <p:cNvSpPr>
            <a:spLocks noGrp="1"/>
          </p:cNvSpPr>
          <p:nvPr>
            <p:ph type="dt" sz="half" idx="12"/>
          </p:nvPr>
        </p:nvSpPr>
        <p:spPr>
          <a:xfrm>
            <a:off x="0" y="0"/>
            <a:ext cx="9144000" cy="360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anchor="ctr" anchorCtr="1"/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Diak</a:t>
            </a:r>
            <a:endParaRPr lang="cs-CZ" dirty="0"/>
          </a:p>
        </p:txBody>
      </p:sp>
      <p:sp>
        <p:nvSpPr>
          <p:cNvPr id="5" name="Zástupný symbol pro zápatí 8"/>
          <p:cNvSpPr>
            <a:spLocks noGrp="1"/>
          </p:cNvSpPr>
          <p:nvPr>
            <p:ph type="ftr" sz="quarter" idx="13"/>
          </p:nvPr>
        </p:nvSpPr>
        <p:spPr>
          <a:xfrm>
            <a:off x="0" y="6496092"/>
            <a:ext cx="9144000" cy="36512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4"/>
          </p:nvPr>
        </p:nvSpPr>
        <p:spPr>
          <a:xfrm>
            <a:off x="8532440" y="6486227"/>
            <a:ext cx="510728" cy="365125"/>
          </a:xfrm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16" name="Nadpis 15"/>
          <p:cNvSpPr>
            <a:spLocks noGrp="1"/>
          </p:cNvSpPr>
          <p:nvPr>
            <p:ph type="title" hasCustomPrompt="1"/>
          </p:nvPr>
        </p:nvSpPr>
        <p:spPr>
          <a:xfrm>
            <a:off x="467544" y="400018"/>
            <a:ext cx="8229600" cy="369332"/>
          </a:xfrm>
          <a:effectLst>
            <a:glow rad="127000">
              <a:schemeClr val="bg1"/>
            </a:glow>
          </a:effectLst>
        </p:spPr>
        <p:txBody>
          <a:bodyPr>
            <a:spAutoFit/>
            <a:scene3d>
              <a:camera prst="orthographicFront"/>
              <a:lightRig rig="threePt" dir="t"/>
            </a:scene3d>
            <a:sp3d prstMaterial="metal">
              <a:bevelT w="0" h="0"/>
            </a:sp3d>
          </a:bodyPr>
          <a:lstStyle>
            <a:lvl1pPr algn="ctr">
              <a:defRPr sz="1800" kern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 eaLnBrk="1" hangingPunct="1"/>
            <a:r>
              <a:rPr lang="en-US" b="1" dirty="0"/>
              <a:t>Voltage Gain</a:t>
            </a:r>
          </a:p>
        </p:txBody>
      </p:sp>
    </p:spTree>
    <p:extLst>
      <p:ext uri="{BB962C8B-B14F-4D97-AF65-F5344CB8AC3E}">
        <p14:creationId xmlns:p14="http://schemas.microsoft.com/office/powerpoint/2010/main" val="831039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65000"/>
                <a:alpha val="12000"/>
              </a:schemeClr>
            </a:gs>
            <a:gs pos="8000">
              <a:schemeClr val="accent1">
                <a:tint val="44500"/>
                <a:satMod val="160000"/>
                <a:alpha val="33000"/>
              </a:schemeClr>
            </a:gs>
            <a:gs pos="60000">
              <a:schemeClr val="accent1">
                <a:tint val="23500"/>
                <a:satMod val="160000"/>
                <a:alpha val="74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Volný tvar 12"/>
          <p:cNvSpPr>
            <a:spLocks/>
          </p:cNvSpPr>
          <p:nvPr/>
        </p:nvSpPr>
        <p:spPr bwMode="auto">
          <a:xfrm>
            <a:off x="65088" y="4627563"/>
            <a:ext cx="3600450" cy="1728787"/>
          </a:xfrm>
          <a:custGeom>
            <a:avLst/>
            <a:gdLst>
              <a:gd name="T0" fmla="*/ 0 w 5760"/>
              <a:gd name="T1" fmla="*/ 0 h 528"/>
              <a:gd name="T2" fmla="*/ 3600450 w 5760"/>
              <a:gd name="T3" fmla="*/ 0 h 528"/>
              <a:gd name="T4" fmla="*/ 3600450 w 5760"/>
              <a:gd name="T5" fmla="*/ 1728787 h 528"/>
              <a:gd name="T6" fmla="*/ 30004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FF8C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/>
              <a:t>Diak</a:t>
            </a:r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/>
              <a:t>Elektronika</a:t>
            </a: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65E059B-0B95-4146-A791-BA354DFE51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transistor&amp;source=images&amp;cd=&amp;cad=rja&amp;docid=65Ot5K2OI_TJDM&amp;tbnid=dVCj0UsJMEWszM:&amp;ved=0CAUQjRw&amp;url=http://electric-indo.blogspot.com/2013/07/pengertian-dan-fungsi-transistor.html&amp;ei=mZp8Urq1GcWatQbT4YGwBw&amp;psig=AFQjCNGYCpMiCO2y7QnQNCpLQKdmzTDIAw&amp;ust=1383984151264506" TargetMode="External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5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5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Diak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23528" y="1699200"/>
            <a:ext cx="8496944" cy="249299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cs-CZ" sz="4400" b="1"/>
              <a:t>Diak</a:t>
            </a:r>
            <a:endParaRPr lang="cs-CZ" sz="4400" b="1" dirty="0"/>
          </a:p>
          <a:p>
            <a:pPr algn="ctr">
              <a:defRPr/>
            </a:pPr>
            <a:endParaRPr lang="cs-CZ" sz="4400" b="1" dirty="0"/>
          </a:p>
          <a:p>
            <a:pPr algn="ctr">
              <a:defRPr/>
            </a:pPr>
            <a:r>
              <a:rPr lang="cs-CZ" sz="2400" b="1" dirty="0"/>
              <a:t>Ing. Jaroslav Bernkopf</a:t>
            </a:r>
          </a:p>
          <a:p>
            <a:pPr algn="ctr">
              <a:defRPr/>
            </a:pPr>
            <a:endParaRPr lang="cs-CZ" sz="4400" b="1" dirty="0"/>
          </a:p>
        </p:txBody>
      </p:sp>
    </p:spTree>
    <p:extLst>
      <p:ext uri="{BB962C8B-B14F-4D97-AF65-F5344CB8AC3E}">
        <p14:creationId xmlns:p14="http://schemas.microsoft.com/office/powerpoint/2010/main" val="2266184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0" y="4941168"/>
            <a:ext cx="6156176" cy="14465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dirty="0"/>
              <a:t>Název </a:t>
            </a:r>
            <a:r>
              <a:rPr lang="cs-CZ" sz="2400" b="1" dirty="0"/>
              <a:t>DIAC </a:t>
            </a:r>
            <a:r>
              <a:rPr lang="cs-CZ" sz="2400" dirty="0"/>
              <a:t>je zkratkou </a:t>
            </a:r>
          </a:p>
          <a:p>
            <a:r>
              <a:rPr lang="cs-CZ" sz="2400" dirty="0"/>
              <a:t>z </a:t>
            </a:r>
            <a:r>
              <a:rPr lang="cs-CZ" sz="2400" b="1" dirty="0" err="1"/>
              <a:t>DI</a:t>
            </a:r>
            <a:r>
              <a:rPr lang="cs-CZ" sz="2400" dirty="0" err="1"/>
              <a:t>ode</a:t>
            </a:r>
            <a:r>
              <a:rPr lang="cs-CZ" sz="2400" dirty="0"/>
              <a:t> </a:t>
            </a:r>
            <a:r>
              <a:rPr lang="cs-CZ" sz="2400" dirty="0" err="1"/>
              <a:t>for</a:t>
            </a:r>
            <a:r>
              <a:rPr lang="cs-CZ" sz="2400" dirty="0"/>
              <a:t> </a:t>
            </a:r>
            <a:r>
              <a:rPr lang="cs-CZ" sz="2400" b="1" dirty="0" err="1"/>
              <a:t>A</a:t>
            </a:r>
            <a:r>
              <a:rPr lang="cs-CZ" sz="2400" dirty="0" err="1"/>
              <a:t>lternating</a:t>
            </a:r>
            <a:r>
              <a:rPr lang="cs-CZ" sz="2400" dirty="0"/>
              <a:t> </a:t>
            </a:r>
            <a:r>
              <a:rPr lang="cs-CZ" sz="2400" b="1" dirty="0" err="1"/>
              <a:t>C</a:t>
            </a:r>
            <a:r>
              <a:rPr lang="cs-CZ" sz="2400" dirty="0" err="1"/>
              <a:t>urrent</a:t>
            </a:r>
            <a:r>
              <a:rPr lang="cs-CZ" sz="2400" dirty="0"/>
              <a:t> </a:t>
            </a:r>
          </a:p>
          <a:p>
            <a:r>
              <a:rPr lang="cs-CZ" sz="2400" dirty="0"/>
              <a:t>– dioda pro střídavý proud.</a:t>
            </a:r>
          </a:p>
          <a:p>
            <a:r>
              <a:rPr lang="cs-CZ" sz="1600" i="1" dirty="0"/>
              <a:t>Tento název není moc výstižný, ale ujal se.</a:t>
            </a: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Diak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</a:t>
            </a:r>
          </a:p>
        </p:txBody>
      </p:sp>
      <p:sp>
        <p:nvSpPr>
          <p:cNvPr id="6" name="AutoShape 2" descr="data:image/jpeg;base64,/9j/4AAQSkZJRgABAQAAAQABAAD/2wCEAAkGBhQSEBUQEhASFRQWGBcXEhMYFhIVFhgVGBwXFhgXHxwYGyYeFxokGRcaIC8hIycqLSwtFR8xNTwqNSYsLCkBCQoKBQUFDQUFDSkYEhgpKSkpKSkpKSkpKSkpKSkpKSkpKSkpKSkpKSkpKSkpKSkpKSkpKSkpKSkpKSkpKSkpKf/AABEIAL0BCwMBIgACEQEDEQH/xAAcAAEBAAMBAQEBAAAAAAAAAAAABgQFBwMCAQj/xABQEAACAQMBBQQFBQoJCwUAAAABAgMABBEFBhIhMUEHE1FhFCIycYEzQlKRoRcjNUNigpKUs9MVJDRTcnN0orIIFjZEVGNkk7G00VWjwcTS/8QAFAEBAAAAAAAAAAAAAAAAAAAAAP/EABQRAQAAAAAAAAAAAAAAAAAAAAD/2gAMAwEAAhEDEQA/AO40pSgUpSgUpSgUpSgUpSgV8TTKil3YKqgszEgAKOJJJ4AAda+zXF9tto7iXZVJpHLSTS93K+AuUE0uB6oAAxGq+fxoN/ddv2mpIYx6TIoODKkQ7v3+swYj82rzR9YhuoUuLeQSROMqwz7iCDxBB4EHiMVp9j9Bt10m3txEhieCMyLgESF0UuzeJYkn41lbI7N2tlb91Zj70zF8940gZiACwJJHJRy4cKDd0pSgUpSgUpSgUpSgUpSgUpSgVrNo9o4bGA3NwxWMFQSFZjljgcBx51smPCuObcapJc7JRXEz78kncl2woyd/GcKAOnQUFH93fSv9ok/5Mv8A4q00bV47qCO5hJMcg3kJBUkcRyPEcq5PoG2l6lpAi7MySqsUSrLvD1wEUB/kT7Q48zzrrWkyl7eJ2h7lmjRmh/m2ZQSnIcVJI5DlQZdKUoFKUoFKUoFKUoFKUoFKUoFKUoPw1zvY/ZyO/wBnEtJchZO+ww5qwnlZWHmGAPny610Q1I9k34It/fN+3loI6DZjaK3t/wCDoLi0aAApHcEkSJHyABI3lwOHJivQ8BV12ebFLpdkLYNvuWLzPjAaQgDgOigAAe7PWqalApSlApSlApSlApSlApSlApSlB8vyNckk2envdk7a2to9+UrEQu8icFck8WIHLzrrb8jUt2Vfgaz/AKof9WoJLS9R2iggigXSrMrEiRqTMmSEUKCcT88CujbOXFw9rG95EkVwQe9jQhlU7zAYIZs+rg8zzrZUoFKUoFKUoFKUoFKUoFKV8SyhVLMwVVBLMSAABxJJPIAdaD7qd1nbm3gk9HTvLi5/2a3XvZR5tj1Yxx5uRWqF/casSLaR7bT8kG5GVuLnoRDn5KL/AHhGT0xxqn0TZ+Czj7q3hWNeZx7TH6TMfWdvNiTQaBZdXuOIS0sEP0967nHnhSkQ92Wr6Gxt04+/a1fE/wC6S0gH1CIn7araUEkuw0q8U1nUwfy3tpB9TQ1M9nFrqaaZDJbXFpLGTLiCeJ4yAJZAcSxMckkE8U4ZxVHqG1ct1I1ppYR2U7s96w3reA9Qv8/MB80cASN48xW82a0FbK1jtUZmWMH1mxvMWZnYnHAZZjw6UGlj7QBCwj1G1lsmJwJWIltWJ5ATpwU+TharI5AwDKQQQCCCCCDyII5ivyaFXUo6hlYYZSAQQeYIPAio642Ym08mfS/WiyTLprN96bqWhY/ISc/V9g55DAoLSlazZ7aKG9h76EngSsiMN2SOQe1G6nijg8x9WRxrZ0ClKUClKUClK87i4WNGkdlVFBZmYgKqjiSSeAAFB6VOavt3BDKbaJZLq5HO3t17x1/pnISIf0yK1aXNxq3GJ5LXTukoylzdDxTPGCE/S9phywDVRo2hwWkQht4UiQfNUcz4k82bzJJoJ9Tq9xxxZ2CEcjvXk49+CkQ+tq+v8zLlx9+1q+J/3S2kA+oRH/rVNfXqQxPNId1I1Z3bwVQWJ+oV5aTq0dzBHcwuGjkUMjeR6HwIOQR0IIoJ7/MeZQSms6mD+W1tKPqaGpzs8t9TTS7WS3ms5ozGCIJo5ImVcn1RLGSCfNkrfXu1E167Wul7uFO7PqDDegiPVYxynlHl6o4ZJzVFs/oiWdrFaxlikShVLYLHHU4AGc0Gig7QVjYRahbS2LscK8hV7Zj4LOnqfp7tViOCAQQQeII4gjxr4uLZZFKOiujDDKwDKR4EHgRUdNs9PppM2m5kt8ky6czEjHMtbs3ybde7PqnJxg4oLWla7QdeivIRPA2VOQwIw6OPaR1PFXB5g/8AQg1saBSlKBSlcp1Pb7VZNXudNsIbN+4AYd6HB3MR5JPegE70g6UHVqVzLQe0O/j1OLTdUtYI2nXehkhJI+djOXbIJQjoQcdDXTaBURfg6tdPagn+D7Zt26IP8puFwe4BH4pOBfxOF6Zra7c6zJBahIP5TcOtva+UkmRvnyRQz/mVstA0SO0to7WIepGuMnmx5s5/KZiWPmTQZ0cYUBVAAAwABgADgAB0FYWj6ylyjvHvYSWWFt4AHficxtjieGRw8vCs+ucbO7Wx2kE0QR5rmS9vu4tY+Mjnv34noiDq7cAAefKgvNU1WK2iaeeVY40GWdjgD/yTyAHE9Kku6udW9sS2mnn5mSl1dL+VjjBCfD2mHgDWXpeyUk0q3mpsssynegtl421t4YB+Vl8ZG+GMA1W0GPYafHBGsMMaxxoMIigBQPdWRSlApSlBH7UaTJbTHVrNCZFAF7br/rMC9cfz6DJU8yMrxyBVPpuox3EKTxOHjkUMjDqp4j3Hy6Vk1G7Pr6DqMun8oLgNdWQ5BGyPSYB5BmEgAHAO1BZUpXJZ+0DV5tTu7CxgsnFux+UEincyACT3oBOT0FB1qlc12Z7Q74amulapawxyyoXheEkqQA7cQXbIIRxnIwV5ccjpVAqHnT+F7poz+DrZ92QdLu5Q5Kn6UEZ59GYdQK2e3mqSRwJbW7YubtxbwN1TeBMk3DjhIwzZ8d2txo2kR2tvHbQruxxqFUdcDqfEk5JPUk0GYq4GBwHSsHRNaS6h7+INu78iesADmN2ibkTw3kOPLFZ9c12U2uS2sEgjja4u5Jrww2sZG+38ZmG8xPCKMdXbhwOM4oMX/KB2p7iwWzRvXuW9bxEKYLe7Lbo8xvVyrs32mHeJpl5cypYTPmRFbcBc8ArP7SxMcBgCPE44mux3fZINQkF3qs7vOQAIoSEgiQZIjXKl3wSSWJGSazrTsW0mP/Ugx8Xknb7N/H2UFlZ2aRRrFEioijCIoCqoHQAcq9q87eBURUUYVQFUeAAwB9VelApSlBGbS6c9lM2rWqEjh/CFuv46IfjlHLvoxx/KXI99bZXiSxpLGwZHUMjDkVYZBHwr2qO2VHoV7PpfKFgbqx8FjZsTQjphJDvAfRk8qCxpSlArhD6FcXe1GoR2189m4jDGVFLFlAtwUwGXhkg8/m13euf692NW11eS3puryKSXG8InjUcAq4HqE49UczQRcthPpGvWUl3cDUGucQpLJ3glhDMI8qpdgPlPPILgYPGu6VB7O9jdnaXK3ZkubiVOMbTurhT0YBVGSOmc458xmrygkHX0jXAOBSxt94eVxdEqD8IYz/zKr6ktisPdapP1N2IvhBDCo+1jVbQKiuzTSolW7uFiUSyXt4JJMesyrM4Vc+A8OVWtSnZ18hcf269/bvQVdKUoFKUoFKUoFSPaQO6gh1Ae1ZzxykgcTCx7mdfcY5CT/QFV1afbG073TruP6VvMB7yjY+2g29cE07Z+4u9odTS2v5LNlYszopYsN5RunDLjjx+Fdm2TvDLYWsrc5LeFz72jUn7TUlq/YpbT3Ut36XexyTMWcRvGo49B6mce80EhaWk2k7Q2wu5hfvdKsaTvviaIOxjBClyFGeHXhvYxxz3KobZjsgs7K5F3v3E8y+w87q+6cYyAqjJwcZOcdMVc0Ehbj0jXJWPFbG3SNARynuvvjsPPukQfn1X1JbAtvvqMx5tfzrn8mFY4VH9w1W0Corsp0qJLN50iQSyz3PeyAes+7PKqgnwAAwOXxJq1qU7MfwcP6+7/AO5moKulKUClKUClKUCpDtBXufRNRGAbW4j7xv8Ah7gi3mH99W/Mqvqe7QrUSaTeqRn+LzMPeiF1+1RQUNKw9GvO9toZv5yON/0lDf8AzWZQKn9T2Ht55Wmka53mxncurqNeAA4KkgUcB0FUFKCV+5rafSvP129/e0+5rafSvP129/e1VUoOYbHbBW7yX6O10DHeyKu7dXSeoY4XUndkG83rH1jkmqX7mtp9K8/Xb397Xno57nWr2EnhcQ291GOmUBtpfj6sZ/OquoJX7mtp9K8/Xb397Xl2YW4jtJo1zupeXirkljhZnAyTxY4HM8TVfUp2dfIXH9uvf270FXSlKBSlKBSlKBWu2kmCWdw55LDKx9wRjWxqW7TLkjTJokx3lxuW0Q8WuGEWP0WY/CgzdhYyul2SnmLW3z7+7SvHUNhLaaVpna63nOW3bq7Rc8uCrIAo8gK3ttAERY1GFUBVHkBgfYK9aCV+5rafSvP129/e0PZrafSvP129/e1VUoOX7D7C20ovFdroGK+uYxu3V0nqgqy53ZBlt1hljxPWqb7mtp9K8/Xb397Xxs63c6rqFscAS9xdxDxDp3Ep/ThH6VVtBK/c1tPpXn67e/va8+yuILpiIM4Wa6AySTgXEw4k8SfM1XVKdmP4OH9fd/8AczUFXSlKBSlKBSlKBWk23k3dMvW8La4P/tvW7qT7TpCdPNspw93LDap75XUN9UYc/Cg3Gy0JSxtUPNYIVPvEaitpX4i4AA5Dl7q/aBSlKBSlKCQ29UwNbaooP8Vci4AzxtJsJKcDnuHck/MNVqOCAQQQeII4gjxr5uLdZEaN1DKwKspGQVIwQR1BBxUjsldtZzHR52J3QW0+VvxtsPxeeskXskdV3TjFBZVy7ZiO9txc3dqTcRG9vBPZMQGwJnHeQN0fHNG4Nxxg11GtDsdpElvFMkoAL3V1KuCD6kkrOh4eKkHFBlaBtJBeRd7A+QDuyIQVkjcc0dTxRh4H4ZHGsXZbbS31Az+jtvCCXu2PD1uAIdcfMJ3gD13Ca5P27bRQQ3HdWpKXjoVvJY3K5hZcCKQLwkYgg8eKgDxGJPsR2p9E1RI2bEVz95fwDk5ib37/AKvukNB/UVKUoFKUoFR2oN6Zq8NuOMVgPSJ+RBuZFKW6e9ULyfFa2+1e0gs4N5V7yeQ93awD2pZm9lfJRzZugB8q/NkdnzaW+7I/eTys011L9Od+LEeCjgqjwUUG7pSlApSlBH7bn0We11UcEhYwXZ/4WcqN89SI5Qje4tVeDXle2aSxvDIoZHUo6nkVYYI+INS2x1+1tIdIuWJkiXNnK34+1HBTnrJH7DDyB45JoK+uV7GC9tbU3dvvXVu09131lw7xN2eVS8B6nAyY25nODk11StBsRpEltZiGUAP3tw2AQRuyTSyLxHirA/GgztC1+G8iE1vIHXOGHJkYc0ZTxRh4GtjUxrux5aU3tjILa8x6zYzDOBySZB7Y6Bx6y9M4Ar02e2wE0htLmI214oy0DHIdf5yJ+Usfu4jByOFBR0pSgUpSgVHyt6ZrKqOMOnoWc9DdzruqvgdyHebyMorZ7XbSeixKsa95czN3dpB1eU9T4RqPWZuQA8xXrsps+LO2ERfvJWLSXEp5yzud6SQ+88B4AAdKDcUpSgUpSgUpSgVqdpdnEvIe7csjqweCZOEkUq+zIp8R4dRkVtqUEnoW1bpKthqIWK65QygYgulHDejPJZOW9GeIzwyDwrKwtY0WG6iMFxEskbc1bx6EEcVYdCCCKmhp2o2P8ncX9uOUE7iO6QeCTEbso8pADyGaDe3+ylnOS01lbSMebPDEzH4lc1obzsf0uTJ9CWNujxvLGVPQjdbGR5iveHtLtAwS672ykPzLqNohw8JOMbDzDVv7PWoJhmK4hkHikiOP7pNBLRa9caYwi1FjNakhYtRC8UzwVblR7J6d6PVPDOCTVpFKGUMpBUgFSCCCDxBBHMYrwu7iIIRI8e4QQwYrukHgQc8CMVzns827srbS7eGS4UygygQRhppflZSo3IwSOBGM44EUHT6020m1UVmqht55pDiC2jG9NK3gq+Hix4DrWnOsajeera2voUR53N0AZsfkW6ngf6xgPKtps/shDas02XmuH+VupTvyt+SDyRPBFAHAeFBh7N7OSmY6jflWumBWKJTmO1iP4tD85z8+TryHDnU0pQKUpQKUpQK020+zSXkQG+0U0bb9tcJ7cUg5MPEHkVPBhw8CNzSgltA2tbvRYX6rDefMI+RuVH4yFjzPUofWGfqqawNa0KC7iMNxEsiHiM5BVhyZWHFGHiCDU4tpqVjwhYajbjlHK4ju0HgJSNybH5e63TNBZVqtodmob2MRzKcqd6KVSUlifo6OOKMDj3445rU2/aXZ7wjuGls5D+Luo2g+pz97YeYY1v7TWIJRmK4hkHikiOP7pNBLwbRz6cwg1Mh4CQsOpAYXjwCXCj5J88N8eqc9DmrNHBAIIIPEEcQR41i6hPD3bLK0W4QQwcpukHmDvcCPfXPtgdv7K30qzhe4DzCIDuIleeXOT6u5GCVPvxQdMrR7S7WR2gVN1pbiThb2sfGWRvd81B1c8AAfdWqbU9SvPVt7cWEJ/wBYuQr3GPyIFJVD/WN8K22z2yUNoWkXfknk+WuZW35pPIseS8BhVwBjlQYmzOzciytf3rK95IN0BeMdvFz7mPP95ubH7aalKBSlKBSlKBSlKBSlKBSlKD4liDAqygg8wQCD8DWiuez/AE6Ti+nWhJ5kQxqT8VANUFKCai7NdMU5GnWvxjVvsbNYHZDbKukwFUVSTNkgAE4mlAzjnwAHwqzNcy0DaY6fsyl4sYkMZfCFioO/dPHzAOPazy6UHTqVy6y7SNXmjSaPQC0cih0YTjDKwyDxHUGr/Z2+mmto5bm39Hmbe34d7e3cMwHHrlQD8aDZUpSgUpSgUpSgUpSgUpSg+JoFdSrKGU81IBB+BrQ3PZ7p0nFtOtM9SIY1P90CqGlBMx9m2mpxGnWvxiVv8Waxuya3VdHtCqqC0YLEAAk5PE45mq1+RqF2K16Ky2dtrqdiI44QTgZJJYgKB1YkgD30F5SuR/db1NojfRaIxsgC2+XbfKDm/AezjjkKQOPHrXQtkNq4tRtEu4chWyGQ43kce0px15HzBB60G6pSlApSlApSlApSlApSlApSlApSlB+GuL6p/oWf6X/3TXaandrNjUvNOk0+Mrbo5UgpGpVd2RZThAVHEg9fnZoOf7K7P661jbNBq1skJhiMUZhjJWMqCqkmEkkDAzk8q6to8Uq28S3EiyTBFEsigAM4HrMAAMAnyFc6teyO+jRY49ortUQBUURsAqgYAA7/AIACr3ZnSZLa1SCa6e5kXe3p3BDNliwyCzcgQOfSg2lKUoFKUoFKUoFKUoFKUoFKUoPl+Rrg22SMdkLDdzgPEZMfRxOBny3iv2V3utde7PW8tq1k8Kejsu53SgKoXmMBcbuDggjkQDQeWkXcI0+KUFRALdGzw3REEB+oKPsrz2S1i0ubcSWJTuQxXCRmIBgASN0qMHBHSoFuwhgpt01i8WzJybXmMZyRwcJz67ldH2f0GKyt0tYF3Y4xgZOSSeJYnqxJJPvoNjSlKBSlKBSlKBSlKBSlKBWFrGsw2sLXFxII4lxvOckDeIUcgTzIHxrNqE7cPwHc++H9tHQV2j6zDdQrcW8qyRtndcZxwJB58RxHWvP/ADht/SvQu9HpG53ndYbO59LOMfbXMOzOY6Zepp7k+jX8EVzaEnIExjUyx58Tg/op1atgf9MB/YqCy17bqyspBFdXSROyh1UhySpJXPqqeqn6q+dG2/sLt+6t72F3PJMlWPuDAFvhURtVapJtbYJIiuhtZMqyhlOBdkZBGDxFYfbto1pb2sM8EUUF2Jl7kxKschADFuCYJAIU56HHjxDpe0G1trYhDdzrEJN7cyHOd3GfZB5bw+utrDMrqHVgysAVYHIIPEEHqCK5H2y2XpE2jQTAjvZ+7lA4Eb5t1fHgeJredkuqyRrPo1y38YsW3UP07c8Y3GegBA8lZKCx0raK3uXmjgmV3gfu5lAYbj5YbpyB1U8vCtlXLux/+X61/bG/x3FdRoFKUoFKUoFKUoFec86ojOxwqgsx8ABkn6q9K1+0P8juP6mX/A1BPjtd0r/1CL9GX/8AFU2marDcRiWCaOWM8nRgy56jI6+Vc57GNAtptFhea1gkYtMCzxRuSBIw4llOeFYPZWqR63qcFmc2QCkBTlBJkDAPhkygeSjwoOiaRtnZ3Uz28FykkseTJGN4EBTuk8QM4YgcPEVk67tDBZxd9cyrFHvBd4hiN45IHqgnofqr+fNFgktnuNbgDFrS/kS4QH27aQ4b4gnH5+fm1f8AbvepNokc0bBkklhdGHIqySEH6jQdH1fW4bWE3FxII4lxlyGIG8QByBPEkVoIe1jS2YKNQhyfHfUfWygD4mtX22/gGb3wftErOh2X09tLja5tbZY/R0MshjjQqNwEvvgZVuuQc0FhDMrqHVgysAVYEEEHiCCOBGK+65l/k+TyNpTByxRZ5Fhz9DdjYgeW+z/Emum0ClKUClKUClKUClKUCoPtw/AVz74f20dXlanarZuO/tHs5mdY5N3eKFQ3qsrjBZSOajpQRu1GzD3Wh2ssGRdWsMFxasPa3kjQlR7wOA+kq1O7HbSpf7Rw3aYy9h98UfMkGQ6/BgceIIPWuxafZLDDHCpJWNFRScE4QBRnA54FS2g9l1pZ376hAZhI/eZj3k7pe8OSFUICB4DPCgje0HQY73aeytZi4R7Vt4o263q+lOMHpxUVXaJ2P6dbTLcCF5ZEIKNLI0m6RyIHBcg8QSDjpW2vNjYZNSh1Nml76GNo0UFe7Kt3gJI3d4n743IjkK39By7te/CGif2wf47evftNtmsbq216FSe5IhvVHz7ZzgHzIJxx6lPo1WbR7Gw3s1rPK0oa1k72IIVALZRsNlTkZQcsda2upack8MkEq70cisjjxVhg+4+dBzPsXuFkvNYkRgyPd7yMOTKzTkEeRBzXVal9h+z230tZVt3mYSlS/eMjY3N4DG6i/SNVFApSlApSlApSlArX7Q/yO4/qZf8AA1bCvG8tRJG8TZ3XVlOOeGBBx54NBxTsu7KrO+0yK5nNxvM0gZVlKoQrso4Y8BXW9nNlbawi7m1hWNSctxLMx8WZiSfr4dK+dk9mItPtUtIWkaNCxBcqW9YljkqoHM+Fbig5T2OWaTRarDIoZHu5UdTyKsCCPiDUBtjdPaadcaFO2WtbmOS1Y85LVxIRj3FgT4b5Hza7vsrsdDYd/wBy0rd/KZX3ypwx5gbqjA9+a122/ZhaapJHLcGZHjUoGiZFLKTkBt5GyAckcvaNBre238Aze+D9olYGh9ienyW8EsguH3o43ZDM27llBPBcEDj0NXG1Oy8V/aNZzNIsbbmShUP6jBhxZSOY8K2NjaCKJIlyVRVRScZwoCjOOuBQfOm6bHbxJBDGscaDCIowAP8AzniT1JJrJpSgUpSg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-639763"/>
            <a:ext cx="1905000" cy="1343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2050" name="Picture 2" descr="http://uk.farnell.com/productimages/large/en_GB/GE2DO3507-4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06649">
            <a:off x="3954899" y="2008043"/>
            <a:ext cx="4626655" cy="3460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88329" flipV="1">
            <a:off x="4247675" y="4373791"/>
            <a:ext cx="5121219" cy="533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62363">
            <a:off x="4553161" y="2884085"/>
            <a:ext cx="995827" cy="801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 descr="http://www.radio-electronics.com/info/data/semicond/diac/diac_circuit_symbol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83473"/>
            <a:ext cx="1524000" cy="235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ovéPole 14"/>
          <p:cNvSpPr txBox="1"/>
          <p:nvPr/>
        </p:nvSpPr>
        <p:spPr>
          <a:xfrm>
            <a:off x="107504" y="764704"/>
            <a:ext cx="89289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u="sng" dirty="0"/>
              <a:t>Diak je polovodičová součástka se dvěma vývody, která </a:t>
            </a:r>
          </a:p>
          <a:p>
            <a:r>
              <a:rPr lang="cs-CZ" sz="2400" b="1" u="sng" dirty="0"/>
              <a:t>při zvyšování napětí dlouho nevede, pak najednou sepne.</a:t>
            </a:r>
          </a:p>
        </p:txBody>
      </p:sp>
    </p:spTree>
    <p:extLst>
      <p:ext uri="{BB962C8B-B14F-4D97-AF65-F5344CB8AC3E}">
        <p14:creationId xmlns:p14="http://schemas.microsoft.com/office/powerpoint/2010/main" val="2301717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Diak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107504" y="764704"/>
            <a:ext cx="89289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Diak je polovodičová součástka se dvěma vývody, která </a:t>
            </a:r>
          </a:p>
          <a:p>
            <a:r>
              <a:rPr lang="cs-CZ" sz="2400" b="1" dirty="0"/>
              <a:t>při zvyšování napětí dlouho nevede, pak najednou sepne.</a:t>
            </a:r>
          </a:p>
        </p:txBody>
      </p:sp>
      <p:cxnSp>
        <p:nvCxnSpPr>
          <p:cNvPr id="26" name="Přímá spojnice se šipkou 25"/>
          <p:cNvCxnSpPr/>
          <p:nvPr/>
        </p:nvCxnSpPr>
        <p:spPr>
          <a:xfrm>
            <a:off x="4678883" y="1595701"/>
            <a:ext cx="1693317" cy="2337355"/>
          </a:xfrm>
          <a:prstGeom prst="straightConnector1">
            <a:avLst/>
          </a:prstGeom>
          <a:ln w="2857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>
            <a:cxnSpLocks/>
          </p:cNvCxnSpPr>
          <p:nvPr/>
        </p:nvCxnSpPr>
        <p:spPr>
          <a:xfrm flipH="1">
            <a:off x="7740352" y="1583125"/>
            <a:ext cx="245895" cy="2277923"/>
          </a:xfrm>
          <a:prstGeom prst="straightConnector1">
            <a:avLst/>
          </a:prstGeom>
          <a:ln w="2857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>
            <a:extLst>
              <a:ext uri="{FF2B5EF4-FFF2-40B4-BE49-F238E27FC236}">
                <a16:creationId xmlns:a16="http://schemas.microsoft.com/office/drawing/2014/main" id="{70C9A8C0-94F4-269D-7F4D-4D20AB1F2151}"/>
              </a:ext>
            </a:extLst>
          </p:cNvPr>
          <p:cNvGrpSpPr/>
          <p:nvPr/>
        </p:nvGrpSpPr>
        <p:grpSpPr>
          <a:xfrm>
            <a:off x="1331640" y="1700808"/>
            <a:ext cx="6654607" cy="4352699"/>
            <a:chOff x="1331640" y="1812604"/>
            <a:chExt cx="6654607" cy="4352699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0FF67677-1CF8-6935-19EF-0DDF3A25C29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31640" y="1812604"/>
              <a:ext cx="6654607" cy="4352699"/>
            </a:xfrm>
            <a:prstGeom prst="rect">
              <a:avLst/>
            </a:prstGeom>
          </p:spPr>
        </p:pic>
        <p:pic>
          <p:nvPicPr>
            <p:cNvPr id="34" name="Picture 5" descr="http://www.radio-electronics.com/info/data/semicond/diac/diac_circuit_symbol.gif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5736" y="1830471"/>
              <a:ext cx="1262888" cy="19495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526800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2F980441-125F-DBEB-700E-74D0B520AA91}"/>
              </a:ext>
            </a:extLst>
          </p:cNvPr>
          <p:cNvGrpSpPr/>
          <p:nvPr/>
        </p:nvGrpSpPr>
        <p:grpSpPr>
          <a:xfrm>
            <a:off x="1331640" y="1700808"/>
            <a:ext cx="6654607" cy="4352699"/>
            <a:chOff x="1331640" y="1812604"/>
            <a:chExt cx="6654607" cy="4352699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58B4900-0138-8BF7-067C-FACE3F80B86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31640" y="1812604"/>
              <a:ext cx="6654607" cy="4352699"/>
            </a:xfrm>
            <a:prstGeom prst="rect">
              <a:avLst/>
            </a:prstGeom>
          </p:spPr>
        </p:pic>
        <p:pic>
          <p:nvPicPr>
            <p:cNvPr id="8" name="Picture 5" descr="http://www.radio-electronics.com/info/data/semicond/diac/diac_circuit_symbol.gif">
              <a:extLst>
                <a:ext uri="{FF2B5EF4-FFF2-40B4-BE49-F238E27FC236}">
                  <a16:creationId xmlns:a16="http://schemas.microsoft.com/office/drawing/2014/main" id="{D23DC7C1-161D-23C1-E81A-5E1C1C1A770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5736" y="1830471"/>
              <a:ext cx="1262888" cy="19495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Diak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Vlastnosti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251520" y="764704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u="sng" dirty="0"/>
              <a:t>Sepne, když napětí přesáhne určitou hodnotu.</a:t>
            </a:r>
          </a:p>
        </p:txBody>
      </p:sp>
      <p:cxnSp>
        <p:nvCxnSpPr>
          <p:cNvPr id="26" name="Přímá spojnice se šipkou 25"/>
          <p:cNvCxnSpPr>
            <a:cxnSpLocks/>
          </p:cNvCxnSpPr>
          <p:nvPr/>
        </p:nvCxnSpPr>
        <p:spPr>
          <a:xfrm flipV="1">
            <a:off x="2771800" y="3717032"/>
            <a:ext cx="1872208" cy="2520280"/>
          </a:xfrm>
          <a:prstGeom prst="straightConnector1">
            <a:avLst/>
          </a:prstGeom>
          <a:ln w="2857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>
            <a:cxnSpLocks/>
          </p:cNvCxnSpPr>
          <p:nvPr/>
        </p:nvCxnSpPr>
        <p:spPr>
          <a:xfrm>
            <a:off x="4499992" y="1226369"/>
            <a:ext cx="3240360" cy="2490663"/>
          </a:xfrm>
          <a:prstGeom prst="straightConnector1">
            <a:avLst/>
          </a:prstGeom>
          <a:ln w="2857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251520" y="6091555"/>
            <a:ext cx="864096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b="1" dirty="0"/>
              <a:t>Sepne, když proud přesáhne určitou hodnotu.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1C8C6CB-1417-6554-0567-E759F489AA1A}"/>
              </a:ext>
            </a:extLst>
          </p:cNvPr>
          <p:cNvCxnSpPr/>
          <p:nvPr/>
        </p:nvCxnSpPr>
        <p:spPr>
          <a:xfrm flipH="1" flipV="1">
            <a:off x="4572000" y="3717032"/>
            <a:ext cx="3096344" cy="72008"/>
          </a:xfrm>
          <a:prstGeom prst="line">
            <a:avLst/>
          </a:prstGeom>
          <a:ln w="2540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9202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FCD71B6C-9C67-20A3-4359-2DECA1F9A2B8}"/>
              </a:ext>
            </a:extLst>
          </p:cNvPr>
          <p:cNvGrpSpPr/>
          <p:nvPr/>
        </p:nvGrpSpPr>
        <p:grpSpPr>
          <a:xfrm>
            <a:off x="1331640" y="1700808"/>
            <a:ext cx="6654607" cy="4352699"/>
            <a:chOff x="1331640" y="1812604"/>
            <a:chExt cx="6654607" cy="4352699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9A64378A-5A51-1B52-E7D9-96D5B7AC528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31640" y="1812604"/>
              <a:ext cx="6654607" cy="4352699"/>
            </a:xfrm>
            <a:prstGeom prst="rect">
              <a:avLst/>
            </a:prstGeom>
          </p:spPr>
        </p:pic>
        <p:pic>
          <p:nvPicPr>
            <p:cNvPr id="8" name="Picture 5" descr="http://www.radio-electronics.com/info/data/semicond/diac/diac_circuit_symbol.gif">
              <a:extLst>
                <a:ext uri="{FF2B5EF4-FFF2-40B4-BE49-F238E27FC236}">
                  <a16:creationId xmlns:a16="http://schemas.microsoft.com/office/drawing/2014/main" id="{E8B02F89-D38E-076E-8660-4EC119D7922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5736" y="1830471"/>
              <a:ext cx="1262888" cy="19495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Diak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Vlastnosti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251520" y="764704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u="sng" dirty="0"/>
              <a:t>Pro obě polarity se chová stejně</a:t>
            </a:r>
            <a:r>
              <a:rPr lang="cs-CZ" sz="2400" b="1" dirty="0"/>
              <a:t>. Je to symetrická součástka.</a:t>
            </a:r>
          </a:p>
        </p:txBody>
      </p:sp>
      <p:cxnSp>
        <p:nvCxnSpPr>
          <p:cNvPr id="26" name="Přímá spojnice se šipkou 25"/>
          <p:cNvCxnSpPr>
            <a:cxnSpLocks/>
          </p:cNvCxnSpPr>
          <p:nvPr/>
        </p:nvCxnSpPr>
        <p:spPr>
          <a:xfrm>
            <a:off x="4572000" y="1268760"/>
            <a:ext cx="1440160" cy="2520280"/>
          </a:xfrm>
          <a:prstGeom prst="straightConnector1">
            <a:avLst/>
          </a:prstGeom>
          <a:ln w="2857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>
            <a:cxnSpLocks/>
          </p:cNvCxnSpPr>
          <p:nvPr/>
        </p:nvCxnSpPr>
        <p:spPr>
          <a:xfrm flipH="1">
            <a:off x="3131840" y="1268760"/>
            <a:ext cx="1440160" cy="2880320"/>
          </a:xfrm>
          <a:prstGeom prst="straightConnector1">
            <a:avLst/>
          </a:prstGeom>
          <a:ln w="2857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3613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6CDDA919-6938-B5E3-C111-41B0FBFFCFA6}"/>
              </a:ext>
            </a:extLst>
          </p:cNvPr>
          <p:cNvGrpSpPr/>
          <p:nvPr/>
        </p:nvGrpSpPr>
        <p:grpSpPr>
          <a:xfrm>
            <a:off x="6012160" y="2708920"/>
            <a:ext cx="2810004" cy="2621101"/>
            <a:chOff x="1331640" y="1812604"/>
            <a:chExt cx="6654607" cy="4352699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3E5AAA2E-82E1-9967-5235-7C148E28881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31640" y="1812604"/>
              <a:ext cx="6654607" cy="4352699"/>
            </a:xfrm>
            <a:prstGeom prst="rect">
              <a:avLst/>
            </a:prstGeom>
          </p:spPr>
        </p:pic>
        <p:pic>
          <p:nvPicPr>
            <p:cNvPr id="10" name="Picture 5" descr="http://www.radio-electronics.com/info/data/semicond/diac/diac_circuit_symbol.gif">
              <a:extLst>
                <a:ext uri="{FF2B5EF4-FFF2-40B4-BE49-F238E27FC236}">
                  <a16:creationId xmlns:a16="http://schemas.microsoft.com/office/drawing/2014/main" id="{A6D10DC3-6D7E-9ED4-2C5B-1CCD4DBFABD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5736" y="1830471"/>
              <a:ext cx="1262888" cy="19495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2038491"/>
            <a:ext cx="4824536" cy="434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Diak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Náhradní obvod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5496" y="764704"/>
            <a:ext cx="8856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Tento obvod by se choval podobně jako diak.</a:t>
            </a:r>
          </a:p>
          <a:p>
            <a:r>
              <a:rPr lang="cs-CZ" sz="2400" dirty="0"/>
              <a:t>D jsou diody, Z jsou Zenerovy diody, T jsou tyristory.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2267744" y="1614943"/>
            <a:ext cx="6624736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Při kladném napětí nahoře D1 nevede, T1 nevede </a:t>
            </a:r>
          </a:p>
          <a:p>
            <a:r>
              <a:rPr lang="cs-CZ" dirty="0"/>
              <a:t>=&gt; pravá strana nevede.</a:t>
            </a:r>
          </a:p>
          <a:p>
            <a:r>
              <a:rPr lang="cs-CZ" dirty="0"/>
              <a:t>Když napětí stoupne dost, Z2 se prorazí, T2 sepne.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3203848" y="5464178"/>
            <a:ext cx="583061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Při záporném napětí nahoře D2 nevede, T2 nevede </a:t>
            </a:r>
          </a:p>
          <a:p>
            <a:r>
              <a:rPr lang="cs-CZ" dirty="0"/>
              <a:t>=&gt; levá strana nevede.</a:t>
            </a:r>
          </a:p>
          <a:p>
            <a:r>
              <a:rPr lang="cs-CZ" dirty="0"/>
              <a:t>Když napětí stoupne dost, Z1 se prorazí, T1 sepne.</a:t>
            </a:r>
          </a:p>
        </p:txBody>
      </p:sp>
      <p:cxnSp>
        <p:nvCxnSpPr>
          <p:cNvPr id="20" name="Přímá spojnice se šipkou 19"/>
          <p:cNvCxnSpPr/>
          <p:nvPr/>
        </p:nvCxnSpPr>
        <p:spPr>
          <a:xfrm>
            <a:off x="7596336" y="2429490"/>
            <a:ext cx="864096" cy="1359550"/>
          </a:xfrm>
          <a:prstGeom prst="straightConnector1">
            <a:avLst/>
          </a:prstGeom>
          <a:ln w="2857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/>
          <p:nvPr/>
        </p:nvCxnSpPr>
        <p:spPr>
          <a:xfrm flipV="1">
            <a:off x="5220072" y="4437112"/>
            <a:ext cx="1296144" cy="1065280"/>
          </a:xfrm>
          <a:prstGeom prst="straightConnector1">
            <a:avLst/>
          </a:prstGeom>
          <a:ln w="2857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9666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1CE44C18-A18B-C4B6-A5C9-43FF014C0818}"/>
              </a:ext>
            </a:extLst>
          </p:cNvPr>
          <p:cNvGrpSpPr/>
          <p:nvPr/>
        </p:nvGrpSpPr>
        <p:grpSpPr>
          <a:xfrm>
            <a:off x="6012160" y="2708920"/>
            <a:ext cx="2810004" cy="2621101"/>
            <a:chOff x="1331640" y="1812604"/>
            <a:chExt cx="6654607" cy="4352699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6EF2CF10-72F4-8D69-1657-97CB71A58F3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31640" y="1812604"/>
              <a:ext cx="6654607" cy="4352699"/>
            </a:xfrm>
            <a:prstGeom prst="rect">
              <a:avLst/>
            </a:prstGeom>
          </p:spPr>
        </p:pic>
        <p:pic>
          <p:nvPicPr>
            <p:cNvPr id="10" name="Picture 5" descr="http://www.radio-electronics.com/info/data/semicond/diac/diac_circuit_symbol.gif">
              <a:extLst>
                <a:ext uri="{FF2B5EF4-FFF2-40B4-BE49-F238E27FC236}">
                  <a16:creationId xmlns:a16="http://schemas.microsoft.com/office/drawing/2014/main" id="{CEAABAF9-7470-836D-74BB-0FE9070612F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5736" y="1830471"/>
              <a:ext cx="1262888" cy="19495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Diak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Náhradní obvod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5496" y="764704"/>
            <a:ext cx="8856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Tento obvod by se choval podobně jako diak.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2241258" y="1340768"/>
            <a:ext cx="6624736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Tranzistor, který má dva emitory a bázi (není nakreslená).</a:t>
            </a:r>
          </a:p>
          <a:p>
            <a:r>
              <a:rPr lang="cs-CZ" dirty="0"/>
              <a:t>Přechod báze – emitor tranzistoru se chová jako </a:t>
            </a:r>
            <a:r>
              <a:rPr lang="cs-CZ" dirty="0" err="1"/>
              <a:t>Zenerova</a:t>
            </a:r>
            <a:r>
              <a:rPr lang="cs-CZ" dirty="0"/>
              <a:t> dioda: Při překročení určitého napětí se prorazí.</a:t>
            </a:r>
          </a:p>
          <a:p>
            <a:endParaRPr lang="cs-CZ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44823"/>
            <a:ext cx="1800200" cy="4614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ovéPole 14"/>
          <p:cNvSpPr txBox="1"/>
          <p:nvPr/>
        </p:nvSpPr>
        <p:spPr>
          <a:xfrm>
            <a:off x="2123728" y="3424932"/>
            <a:ext cx="3706374" cy="2308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Při kladném napětí nahoře je horní emitor v závěrném směru. Když napětí stoupne dost, horní emitor se prorazí, proud projde do báze, tranzistor sepne.</a:t>
            </a:r>
          </a:p>
          <a:p>
            <a:endParaRPr lang="cs-CZ" dirty="0"/>
          </a:p>
          <a:p>
            <a:r>
              <a:rPr lang="cs-CZ" dirty="0"/>
              <a:t>Při záporném napětí nahoře se podobně prorazí dolní emitor.</a:t>
            </a:r>
          </a:p>
        </p:txBody>
      </p:sp>
    </p:spTree>
    <p:extLst>
      <p:ext uri="{BB962C8B-B14F-4D97-AF65-F5344CB8AC3E}">
        <p14:creationId xmlns:p14="http://schemas.microsoft.com/office/powerpoint/2010/main" val="1649709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Diak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Užití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5496" y="764704"/>
            <a:ext cx="88569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Blikač napájený ze sítě</a:t>
            </a:r>
            <a:endParaRPr lang="cs-CZ" sz="2400" dirty="0"/>
          </a:p>
          <a:p>
            <a:endParaRPr lang="cs-CZ" sz="2400" dirty="0"/>
          </a:p>
          <a:p>
            <a:r>
              <a:rPr lang="cs-CZ" sz="2400" dirty="0"/>
              <a:t>Síťové napětí přes D1 a R1 nabíjí C1.</a:t>
            </a:r>
          </a:p>
        </p:txBody>
      </p:sp>
      <p:sp>
        <p:nvSpPr>
          <p:cNvPr id="14" name="TextovéPole 13"/>
          <p:cNvSpPr txBox="1"/>
          <p:nvPr/>
        </p:nvSpPr>
        <p:spPr>
          <a:xfrm rot="10800000" flipV="1">
            <a:off x="6177674" y="767601"/>
            <a:ext cx="300283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Když se C1 nabije na průrazné napětí diaku, diak se prorazí, propustí proud do LED. </a:t>
            </a:r>
          </a:p>
          <a:p>
            <a:r>
              <a:rPr lang="cs-CZ" sz="2400" dirty="0"/>
              <a:t>LED se rozsvítí a vybíjí C1. </a:t>
            </a:r>
          </a:p>
          <a:p>
            <a:r>
              <a:rPr lang="cs-CZ" sz="2400" dirty="0"/>
              <a:t>Když se C1 vybije, LED zhasne. </a:t>
            </a:r>
          </a:p>
          <a:p>
            <a:r>
              <a:rPr lang="cs-CZ" sz="2400" dirty="0"/>
              <a:t>C1 se znovu přes D1 a R1 nabíjí. </a:t>
            </a:r>
          </a:p>
          <a:p>
            <a:r>
              <a:rPr lang="cs-CZ" sz="2400" dirty="0"/>
              <a:t>R2 omezuje proud LED, aby neshořela.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46554" y="5589240"/>
            <a:ext cx="78098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Děj se stále opakuje =&gt; LED bliká.</a:t>
            </a:r>
          </a:p>
          <a:p>
            <a:r>
              <a:rPr lang="cs-CZ" sz="2400" i="1" dirty="0">
                <a:solidFill>
                  <a:srgbClr val="FF0000"/>
                </a:solidFill>
              </a:rPr>
              <a:t>Pozor, zařízení je spojeno se sítí, tudíž nebezpečné !!!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2060848"/>
            <a:ext cx="5963731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953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Diak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Užití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5496" y="764704"/>
            <a:ext cx="885698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Řízení výkonu žárovky </a:t>
            </a:r>
            <a:r>
              <a:rPr lang="cs-CZ" sz="2400" dirty="0"/>
              <a:t>(ve spolupráci s triakem)</a:t>
            </a:r>
          </a:p>
          <a:p>
            <a:endParaRPr lang="cs-CZ" sz="1000" dirty="0"/>
          </a:p>
          <a:p>
            <a:r>
              <a:rPr lang="cs-CZ" sz="2400" dirty="0"/>
              <a:t>Když střídavé napětí Vs v kladné půlvlně roste, C se nabíjí přes Lamp, R</a:t>
            </a:r>
            <a:r>
              <a:rPr lang="cs-CZ" sz="2400" baseline="-25000" dirty="0"/>
              <a:t>1</a:t>
            </a:r>
            <a:r>
              <a:rPr lang="cs-CZ" sz="2400" dirty="0"/>
              <a:t>, VR</a:t>
            </a:r>
            <a:r>
              <a:rPr lang="cs-CZ" sz="2400" baseline="-25000" dirty="0"/>
              <a:t>1</a:t>
            </a:r>
            <a:r>
              <a:rPr lang="cs-CZ" sz="2400" dirty="0"/>
              <a:t>.</a:t>
            </a:r>
          </a:p>
        </p:txBody>
      </p:sp>
      <p:sp>
        <p:nvSpPr>
          <p:cNvPr id="14" name="TextovéPole 13"/>
          <p:cNvSpPr txBox="1"/>
          <p:nvPr/>
        </p:nvSpPr>
        <p:spPr>
          <a:xfrm rot="10800000" flipV="1">
            <a:off x="6012160" y="2041678"/>
            <a:ext cx="305849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Když se C nabije na průrazné napětí diaku, diak se prorazí, propustí proud do triaku. Triak sepne a až do konce půlvlny je sepnutý. Čím menší VR</a:t>
            </a:r>
            <a:r>
              <a:rPr lang="cs-CZ" sz="2400" baseline="-25000" dirty="0"/>
              <a:t>1</a:t>
            </a:r>
            <a:r>
              <a:rPr lang="cs-CZ" sz="2400" dirty="0"/>
              <a:t>, tím dříve se C nabije, tím více žárovka svítí.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2060848"/>
            <a:ext cx="5800725" cy="401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146555" y="5949280"/>
            <a:ext cx="8856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V záporné půlvlně to samé. </a:t>
            </a:r>
            <a:r>
              <a:rPr lang="cs-CZ" sz="1400" i="1" dirty="0">
                <a:solidFill>
                  <a:srgbClr val="FF0000"/>
                </a:solidFill>
              </a:rPr>
              <a:t>Pozor, zařízení je spojeno se sítí, tudíž nebezpečné !!!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624228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Vlastní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11215</TotalTime>
  <Words>600</Words>
  <Application>Microsoft Office PowerPoint</Application>
  <PresentationFormat>Předvádění na obrazovce (4:3)</PresentationFormat>
  <Paragraphs>115</Paragraphs>
  <Slides>9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6" baseType="lpstr">
      <vt:lpstr>Arial</vt:lpstr>
      <vt:lpstr>Calibri</vt:lpstr>
      <vt:lpstr>Lucida Sans Unicode</vt:lpstr>
      <vt:lpstr>Verdana</vt:lpstr>
      <vt:lpstr>Wingdings 2</vt:lpstr>
      <vt:lpstr>Wingdings 3</vt:lpstr>
      <vt:lpstr>Shluk</vt:lpstr>
      <vt:lpstr>Úvod</vt:lpstr>
      <vt:lpstr>Definice</vt:lpstr>
      <vt:lpstr>Definice</vt:lpstr>
      <vt:lpstr>Vlastnosti</vt:lpstr>
      <vt:lpstr>Vlastnosti</vt:lpstr>
      <vt:lpstr>Náhradní obvod</vt:lpstr>
      <vt:lpstr>Náhradní obvod</vt:lpstr>
      <vt:lpstr>Užití</vt:lpstr>
      <vt:lpstr>Užití</vt:lpstr>
    </vt:vector>
  </TitlesOfParts>
  <Company>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SPS</dc:creator>
  <cp:lastModifiedBy>Jaroslav Bernkopf</cp:lastModifiedBy>
  <cp:revision>572</cp:revision>
  <cp:lastPrinted>2025-01-29T13:02:29Z</cp:lastPrinted>
  <dcterms:created xsi:type="dcterms:W3CDTF">2011-08-12T09:23:29Z</dcterms:created>
  <dcterms:modified xsi:type="dcterms:W3CDTF">2025-01-29T13:09:03Z</dcterms:modified>
</cp:coreProperties>
</file>