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318" r:id="rId2"/>
    <p:sldId id="291" r:id="rId3"/>
    <p:sldId id="305" r:id="rId4"/>
    <p:sldId id="319" r:id="rId5"/>
    <p:sldId id="320" r:id="rId6"/>
    <p:sldId id="292" r:id="rId7"/>
    <p:sldId id="323" r:id="rId8"/>
    <p:sldId id="321" r:id="rId9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180" userDrawn="1">
          <p15:clr>
            <a:srgbClr val="A4A3A4"/>
          </p15:clr>
        </p15:guide>
        <p15:guide id="2" pos="1466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9" autoAdjust="0"/>
    <p:restoredTop sz="94620" autoAdjust="0"/>
  </p:normalViewPr>
  <p:slideViewPr>
    <p:cSldViewPr>
      <p:cViewPr varScale="1">
        <p:scale>
          <a:sx n="146" d="100"/>
          <a:sy n="146" d="100"/>
        </p:scale>
        <p:origin x="3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4180"/>
        <p:guide pos="1466"/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0" cy="493315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93315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371288"/>
            <a:ext cx="2918830" cy="493315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1288"/>
            <a:ext cx="2918830" cy="493315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0" cy="493315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5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9" tIns="45375" rIns="90749" bIns="45375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2"/>
          </a:xfrm>
          <a:prstGeom prst="rect">
            <a:avLst/>
          </a:prstGeom>
        </p:spPr>
        <p:txBody>
          <a:bodyPr vert="horz" lIns="90749" tIns="45375" rIns="90749" bIns="45375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3315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5" y="9371288"/>
            <a:ext cx="2918830" cy="493315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Triak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Triak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Triak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1699200"/>
            <a:ext cx="8496944" cy="24929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4400" b="1" dirty="0"/>
              <a:t>Triak</a:t>
            </a:r>
          </a:p>
          <a:p>
            <a:pPr algn="ctr">
              <a:defRPr/>
            </a:pPr>
            <a:endParaRPr lang="cs-CZ" sz="4400" b="1" dirty="0"/>
          </a:p>
          <a:p>
            <a:pPr algn="ctr">
              <a:defRPr/>
            </a:pPr>
            <a:r>
              <a:rPr lang="cs-CZ" sz="2400" b="1" dirty="0"/>
              <a:t>Ing. Jaroslav Bernkopf</a:t>
            </a:r>
          </a:p>
          <a:p>
            <a:pPr algn="ctr">
              <a:defRPr/>
            </a:pP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226618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http://www.evelta.com/image/cache/data/Other%20Components/BTA16-600B%2016Amp%20Triac-700x7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95701"/>
            <a:ext cx="367240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0" y="5085184"/>
            <a:ext cx="460851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Název </a:t>
            </a:r>
            <a:r>
              <a:rPr lang="cs-CZ" sz="2400" b="1" dirty="0" err="1"/>
              <a:t>triac</a:t>
            </a:r>
            <a:r>
              <a:rPr lang="cs-CZ" sz="2400" b="1" dirty="0"/>
              <a:t> </a:t>
            </a:r>
            <a:r>
              <a:rPr lang="cs-CZ" sz="2400" dirty="0"/>
              <a:t>je zkratkou </a:t>
            </a:r>
          </a:p>
          <a:p>
            <a:r>
              <a:rPr lang="cs-CZ" sz="2400" dirty="0"/>
              <a:t>z </a:t>
            </a:r>
            <a:r>
              <a:rPr lang="cs-CZ" sz="2400" b="1" dirty="0"/>
              <a:t>tri</a:t>
            </a:r>
            <a:r>
              <a:rPr lang="cs-CZ" sz="2400" dirty="0"/>
              <a:t>ode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b="1" dirty="0" err="1"/>
              <a:t>a</a:t>
            </a:r>
            <a:r>
              <a:rPr lang="cs-CZ" sz="2400" dirty="0" err="1"/>
              <a:t>lternating</a:t>
            </a:r>
            <a:r>
              <a:rPr lang="cs-CZ" sz="2400" dirty="0"/>
              <a:t> </a:t>
            </a:r>
            <a:r>
              <a:rPr lang="cs-CZ" sz="2400" b="1" dirty="0" err="1"/>
              <a:t>c</a:t>
            </a:r>
            <a:r>
              <a:rPr lang="cs-CZ" sz="2400" dirty="0" err="1"/>
              <a:t>urrent</a:t>
            </a:r>
            <a:r>
              <a:rPr lang="cs-CZ" sz="2400" dirty="0"/>
              <a:t> – trioda pro střídavý proud.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07504" y="764704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Triak je polovodičová součástka se třemi vývody, která </a:t>
            </a:r>
          </a:p>
          <a:p>
            <a:r>
              <a:rPr lang="cs-CZ" sz="2400" b="1" u="sng" dirty="0"/>
              <a:t>slouží pro spínání a regulaci střídavého proudu.</a:t>
            </a:r>
          </a:p>
        </p:txBody>
      </p:sp>
      <p:pic>
        <p:nvPicPr>
          <p:cNvPr id="2055" name="Picture 7" descr="http://upload.wikimedia.org/wikipedia/commons/thumb/d/d1/Triac.svg/200px-Triac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55291"/>
            <a:ext cx="2088232" cy="313234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83474" flipV="1">
            <a:off x="4247675" y="4373791"/>
            <a:ext cx="5121219" cy="533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132856"/>
            <a:ext cx="792088" cy="538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1717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95701"/>
            <a:ext cx="4976291" cy="3999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07504" y="764704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err="1"/>
              <a:t>Triak</a:t>
            </a:r>
            <a:r>
              <a:rPr lang="cs-CZ" sz="2400" b="1" u="sng"/>
              <a:t> je </a:t>
            </a:r>
            <a:r>
              <a:rPr lang="cs-CZ" sz="2400" b="1" u="sng" dirty="0"/>
              <a:t>polovodičová součástka se třemi vývody, která </a:t>
            </a:r>
          </a:p>
          <a:p>
            <a:r>
              <a:rPr lang="cs-CZ" sz="2400" b="1" u="sng" dirty="0"/>
              <a:t>při zvyšování napětí dlouho nevede, pak najednou sepne.</a:t>
            </a:r>
          </a:p>
        </p:txBody>
      </p:sp>
      <p:cxnSp>
        <p:nvCxnSpPr>
          <p:cNvPr id="26" name="Přímá spojnice se šipkou 25"/>
          <p:cNvCxnSpPr/>
          <p:nvPr/>
        </p:nvCxnSpPr>
        <p:spPr>
          <a:xfrm>
            <a:off x="4678883" y="1595701"/>
            <a:ext cx="2125365" cy="2121331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8026128" y="1595701"/>
            <a:ext cx="218280" cy="1825764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7" descr="http://upload.wikimedia.org/wikipedia/commons/thumb/d/d1/Triac.svg/200px-Triac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55291"/>
            <a:ext cx="2088232" cy="3132348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39" name="Přímá spojnice se šipkou 38"/>
          <p:cNvCxnSpPr/>
          <p:nvPr/>
        </p:nvCxnSpPr>
        <p:spPr>
          <a:xfrm flipH="1">
            <a:off x="7559204" y="1595701"/>
            <a:ext cx="466924" cy="1761291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H="1">
            <a:off x="7092280" y="1595701"/>
            <a:ext cx="933848" cy="1761291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>
            <a:off x="107504" y="5661248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Sepnutí se dá řídit proudem do elektrody G. </a:t>
            </a:r>
            <a:r>
              <a:rPr lang="cs-CZ" sz="2400" b="1" dirty="0"/>
              <a:t>Při větším proudu G stačí k sepnutí menší napětí mezi A1 a A2.</a:t>
            </a:r>
          </a:p>
        </p:txBody>
      </p:sp>
    </p:spTree>
    <p:extLst>
      <p:ext uri="{BB962C8B-B14F-4D97-AF65-F5344CB8AC3E}">
        <p14:creationId xmlns:p14="http://schemas.microsoft.com/office/powerpoint/2010/main" val="2526800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51520" y="764704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Triak se dá řídicí elektrodou G jen sepnout, nedá se jí rozepnout.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51520" y="5661248"/>
            <a:ext cx="864096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Triak rozepne, až když ztratí proud. Např. při průchodu střídavého napětí nulou.</a:t>
            </a:r>
          </a:p>
        </p:txBody>
      </p:sp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95701"/>
            <a:ext cx="4976291" cy="3999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7" descr="http://upload.wikimedia.org/wikipedia/commons/thumb/d/d1/Triac.svg/200px-Triac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55291"/>
            <a:ext cx="2088232" cy="3132348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09920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95701"/>
            <a:ext cx="4976291" cy="3999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51520" y="764704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Pro obě polarity se chová stejně</a:t>
            </a:r>
            <a:r>
              <a:rPr lang="cs-CZ" sz="2400" b="1" dirty="0"/>
              <a:t>. Je to symetrická součástka.</a:t>
            </a:r>
          </a:p>
        </p:txBody>
      </p:sp>
      <p:cxnSp>
        <p:nvCxnSpPr>
          <p:cNvPr id="26" name="Přímá spojnice se šipkou 25"/>
          <p:cNvCxnSpPr/>
          <p:nvPr/>
        </p:nvCxnSpPr>
        <p:spPr>
          <a:xfrm>
            <a:off x="4572000" y="1268760"/>
            <a:ext cx="3672408" cy="2088232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4427984" y="1268760"/>
            <a:ext cx="144016" cy="2592288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7" descr="http://upload.wikimedia.org/wikipedia/commons/thumb/d/d1/Triac.svg/200px-Triac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55291"/>
            <a:ext cx="2088232" cy="313234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9" name="TextovéPole 28"/>
          <p:cNvSpPr txBox="1"/>
          <p:nvPr/>
        </p:nvSpPr>
        <p:spPr>
          <a:xfrm>
            <a:off x="251520" y="5661248"/>
            <a:ext cx="86409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Triak funguje při obou polaritách napětí.</a:t>
            </a:r>
          </a:p>
        </p:txBody>
      </p:sp>
    </p:spTree>
    <p:extLst>
      <p:ext uri="{BB962C8B-B14F-4D97-AF65-F5344CB8AC3E}">
        <p14:creationId xmlns:p14="http://schemas.microsoft.com/office/powerpoint/2010/main" val="453613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http://www.radio-electronics.com/info/data/semicond/triac/triac-equivalent-functi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7200800" cy="382122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obvod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496" y="764704"/>
            <a:ext cx="9108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Tento obvod by se choval podobně jako triak.</a:t>
            </a:r>
          </a:p>
          <a:p>
            <a:r>
              <a:rPr lang="cs-CZ" sz="2400" dirty="0"/>
              <a:t>Triak se chová podobně, jako dva antiparalelně spojené tyristory.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251520" y="5661248"/>
            <a:ext cx="864096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Je-li nahoře záporné napětí, funguje levý tyristor.</a:t>
            </a:r>
          </a:p>
          <a:p>
            <a:r>
              <a:rPr lang="cs-CZ" sz="2400" b="1" dirty="0"/>
              <a:t>Je-li nahoře kladné napětí, funguje pravý tyristor.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 flipV="1">
            <a:off x="2411760" y="3501008"/>
            <a:ext cx="2808312" cy="2232248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2627784" y="3356992"/>
            <a:ext cx="4104456" cy="2808312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666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Triak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129" y="670090"/>
            <a:ext cx="88569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/>
              <a:t>Opto</a:t>
            </a:r>
            <a:r>
              <a:rPr lang="cs-CZ" sz="2400" b="1" dirty="0"/>
              <a:t>-triak</a:t>
            </a:r>
            <a:endParaRPr lang="cs-CZ" sz="2400" dirty="0"/>
          </a:p>
          <a:p>
            <a:r>
              <a:rPr lang="cs-CZ" sz="2400" dirty="0"/>
              <a:t>Řídicí elektroda G je nahrazena diodou LED v blízkosti triaku.</a:t>
            </a:r>
          </a:p>
          <a:p>
            <a:r>
              <a:rPr lang="cs-CZ" sz="2400" dirty="0"/>
              <a:t>Když LED zasvítí, triak to vnímá jako impuls do řídicí elektrody, a sepne.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56970" y="5589240"/>
            <a:ext cx="8886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Říká se tomu SSR = Solid </a:t>
            </a:r>
            <a:r>
              <a:rPr lang="cs-CZ" sz="2400" dirty="0" err="1"/>
              <a:t>State</a:t>
            </a:r>
            <a:r>
              <a:rPr lang="cs-CZ" sz="2400" dirty="0"/>
              <a:t> </a:t>
            </a:r>
            <a:r>
              <a:rPr lang="cs-CZ" sz="2400" dirty="0" err="1"/>
              <a:t>Relay</a:t>
            </a:r>
            <a:r>
              <a:rPr lang="cs-CZ" sz="2400" dirty="0"/>
              <a:t> = polovodičové relé.</a:t>
            </a:r>
            <a:endParaRPr lang="en-US" sz="2400" dirty="0"/>
          </a:p>
          <a:p>
            <a:r>
              <a:rPr lang="en-US" sz="2400" dirty="0" err="1"/>
              <a:t>Řídicí</a:t>
            </a:r>
            <a:r>
              <a:rPr lang="en-US" sz="2400" dirty="0"/>
              <a:t> </a:t>
            </a:r>
            <a:r>
              <a:rPr lang="en-US" sz="2400" dirty="0" err="1"/>
              <a:t>obvod</a:t>
            </a:r>
            <a:r>
              <a:rPr lang="en-US" sz="2400" dirty="0"/>
              <a:t> je </a:t>
            </a:r>
            <a:r>
              <a:rPr lang="en-US" sz="2400" dirty="0" err="1"/>
              <a:t>bezpečně</a:t>
            </a:r>
            <a:r>
              <a:rPr lang="en-US" sz="2400" dirty="0"/>
              <a:t> </a:t>
            </a:r>
            <a:r>
              <a:rPr lang="en-US" sz="2400" dirty="0" err="1"/>
              <a:t>oddělen</a:t>
            </a:r>
            <a:r>
              <a:rPr lang="en-US" sz="2400" dirty="0"/>
              <a:t> od </a:t>
            </a:r>
            <a:r>
              <a:rPr lang="en-US" sz="2400" dirty="0" err="1"/>
              <a:t>řízeného</a:t>
            </a:r>
            <a:r>
              <a:rPr lang="en-US" sz="2400" dirty="0"/>
              <a:t>.</a:t>
            </a:r>
            <a:endParaRPr lang="cs-CZ" sz="24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8" y="2204864"/>
            <a:ext cx="8904114" cy="3336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953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Triak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496" y="764704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Řízení výkonu žárovky </a:t>
            </a:r>
            <a:r>
              <a:rPr lang="cs-CZ" sz="2400" dirty="0"/>
              <a:t>(ve spolupráci s diakem)</a:t>
            </a:r>
          </a:p>
          <a:p>
            <a:endParaRPr lang="cs-CZ" sz="2400" dirty="0"/>
          </a:p>
          <a:p>
            <a:r>
              <a:rPr lang="cs-CZ" sz="2400" dirty="0"/>
              <a:t>Když střídavé napětí </a:t>
            </a:r>
            <a:r>
              <a:rPr lang="cs-CZ" sz="2400" dirty="0" err="1"/>
              <a:t>V</a:t>
            </a:r>
            <a:r>
              <a:rPr lang="cs-CZ" sz="2400" baseline="-25000" dirty="0" err="1"/>
              <a:t>s</a:t>
            </a:r>
            <a:r>
              <a:rPr lang="cs-CZ" sz="2400" dirty="0"/>
              <a:t> v kladné půlvlně roste, C se nabíjí.</a:t>
            </a:r>
          </a:p>
        </p:txBody>
      </p:sp>
      <p:sp>
        <p:nvSpPr>
          <p:cNvPr id="14" name="TextovéPole 13"/>
          <p:cNvSpPr txBox="1"/>
          <p:nvPr/>
        </p:nvSpPr>
        <p:spPr>
          <a:xfrm rot="10800000" flipV="1">
            <a:off x="6012160" y="2041678"/>
            <a:ext cx="305849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Když se C nabije na průrazné napětí diaku, diak se prorazí, propustí proud do triaku. Triak sepne a až do konce půlvlny je sepnutý. Čím menší V</a:t>
            </a:r>
            <a:r>
              <a:rPr lang="cs-CZ" sz="2400" baseline="-25000" dirty="0"/>
              <a:t>R1</a:t>
            </a:r>
            <a:r>
              <a:rPr lang="cs-CZ" sz="2400" dirty="0"/>
              <a:t>, tím dříve se C nabije, tím více žárovka svítí.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46555" y="6059240"/>
            <a:ext cx="7809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 záporné půlvlně to samé.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76202"/>
            <a:ext cx="5800725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2422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11888</TotalTime>
  <Words>446</Words>
  <Application>Microsoft Office PowerPoint</Application>
  <PresentationFormat>Předvádění na obrazovce (4:3)</PresentationFormat>
  <Paragraphs>92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Úvod</vt:lpstr>
      <vt:lpstr>Definice</vt:lpstr>
      <vt:lpstr>Definice</vt:lpstr>
      <vt:lpstr>Vlastnosti</vt:lpstr>
      <vt:lpstr>Vlastnosti</vt:lpstr>
      <vt:lpstr>Náhradní obvod</vt:lpstr>
      <vt:lpstr>Užití</vt:lpstr>
      <vt:lpstr>Užití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583</cp:revision>
  <cp:lastPrinted>2025-01-29T13:14:31Z</cp:lastPrinted>
  <dcterms:created xsi:type="dcterms:W3CDTF">2011-08-12T09:23:29Z</dcterms:created>
  <dcterms:modified xsi:type="dcterms:W3CDTF">2025-01-29T13:47:14Z</dcterms:modified>
</cp:coreProperties>
</file>