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90" r:id="rId2"/>
    <p:sldId id="292" r:id="rId3"/>
    <p:sldId id="305" r:id="rId4"/>
    <p:sldId id="304" r:id="rId5"/>
    <p:sldId id="293" r:id="rId6"/>
    <p:sldId id="306" r:id="rId7"/>
    <p:sldId id="308" r:id="rId8"/>
    <p:sldId id="307" r:id="rId9"/>
    <p:sldId id="295" r:id="rId10"/>
  </p:sldIdLst>
  <p:sldSz cx="9144000" cy="6858000" type="screen4x3"/>
  <p:notesSz cx="6864350" cy="99964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49">
          <p15:clr>
            <a:srgbClr val="A4A3A4"/>
          </p15:clr>
        </p15:guide>
        <p15:guide id="4" pos="216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6" autoAdjust="0"/>
    <p:restoredTop sz="94620" autoAdjust="0"/>
  </p:normalViewPr>
  <p:slideViewPr>
    <p:cSldViewPr>
      <p:cViewPr varScale="1">
        <p:scale>
          <a:sx n="102" d="100"/>
          <a:sy n="102" d="100"/>
        </p:scale>
        <p:origin x="696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  <p:guide orient="horz" pos="3149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821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11.09.2024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821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11.09.2024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6435" y="4748332"/>
            <a:ext cx="5491480" cy="4498420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Spínané zdroje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Spínané zdroje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Spínané zdroje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Elektronika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Napájecí</a:t>
            </a:r>
            <a:r>
              <a:rPr lang="cs-CZ" dirty="0"/>
              <a:t> zdroje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74315" y="2708920"/>
            <a:ext cx="8496944" cy="187743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Napájecí zdroje lineární</a:t>
            </a:r>
          </a:p>
          <a:p>
            <a:pPr algn="ctr"/>
            <a:endParaRPr lang="cs-CZ" sz="4400" b="1" dirty="0"/>
          </a:p>
          <a:p>
            <a:pPr algn="ctr"/>
            <a:r>
              <a:rPr lang="cs-CZ" sz="2800" b="1" dirty="0"/>
              <a:t>Ing. Jaroslav Bernkopf</a:t>
            </a:r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Napájecí</a:t>
            </a:r>
            <a:r>
              <a:rPr lang="cs-CZ" dirty="0"/>
              <a:t> zdroje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Napájecí</a:t>
            </a:r>
            <a:r>
              <a:rPr lang="cs-CZ" sz="3200" dirty="0"/>
              <a:t> zdroj je obvod</a:t>
            </a:r>
            <a:r>
              <a:rPr lang="en-US" sz="3200" dirty="0"/>
              <a:t> </a:t>
            </a:r>
            <a:r>
              <a:rPr lang="en-US" sz="3200" dirty="0" err="1"/>
              <a:t>nebo</a:t>
            </a:r>
            <a:r>
              <a:rPr lang="en-US" sz="3200" dirty="0"/>
              <a:t> </a:t>
            </a:r>
            <a:r>
              <a:rPr lang="en-US" sz="3200" dirty="0" err="1"/>
              <a:t>přístroj</a:t>
            </a:r>
            <a:r>
              <a:rPr lang="cs-CZ" sz="3200" dirty="0"/>
              <a:t>, který </a:t>
            </a:r>
            <a:r>
              <a:rPr lang="en-US" sz="3200" dirty="0" err="1"/>
              <a:t>dodává</a:t>
            </a:r>
            <a:r>
              <a:rPr lang="en-US" sz="3200" dirty="0"/>
              <a:t> </a:t>
            </a:r>
            <a:r>
              <a:rPr lang="en-US" sz="3200" dirty="0" err="1"/>
              <a:t>elektrickou</a:t>
            </a:r>
            <a:r>
              <a:rPr lang="en-US" sz="3200" dirty="0"/>
              <a:t> </a:t>
            </a:r>
            <a:r>
              <a:rPr lang="en-US" sz="3200" dirty="0" err="1"/>
              <a:t>energii</a:t>
            </a:r>
            <a:r>
              <a:rPr lang="en-US" sz="3200" dirty="0"/>
              <a:t> </a:t>
            </a:r>
            <a:r>
              <a:rPr lang="en-US" sz="3200" dirty="0" err="1"/>
              <a:t>elektronickým</a:t>
            </a:r>
            <a:r>
              <a:rPr lang="en-US" sz="3200" dirty="0"/>
              <a:t> </a:t>
            </a:r>
            <a:r>
              <a:rPr lang="en-US" sz="3200" dirty="0" err="1"/>
              <a:t>zařízením</a:t>
            </a:r>
            <a:r>
              <a:rPr lang="cs-CZ" sz="3200" dirty="0"/>
              <a:t>.</a:t>
            </a:r>
          </a:p>
          <a:p>
            <a:endParaRPr lang="cs-CZ" sz="3200" i="1" dirty="0"/>
          </a:p>
          <a:p>
            <a:r>
              <a:rPr lang="en-US" sz="3200" dirty="0" err="1"/>
              <a:t>Napájecí</a:t>
            </a:r>
            <a:r>
              <a:rPr lang="en-US" sz="3200" dirty="0"/>
              <a:t> </a:t>
            </a:r>
            <a:r>
              <a:rPr lang="en-US" sz="3200" dirty="0" err="1"/>
              <a:t>zdroj</a:t>
            </a:r>
            <a:r>
              <a:rPr lang="en-US" sz="3200" dirty="0"/>
              <a:t> </a:t>
            </a:r>
            <a:r>
              <a:rPr lang="en-US" sz="3200" dirty="0" err="1"/>
              <a:t>obvykle</a:t>
            </a:r>
            <a:r>
              <a:rPr lang="en-US" sz="3200" dirty="0"/>
              <a:t> </a:t>
            </a:r>
            <a:r>
              <a:rPr lang="en-US" sz="3200" dirty="0" err="1"/>
              <a:t>ze</a:t>
            </a:r>
            <a:r>
              <a:rPr lang="en-US" sz="3200" dirty="0"/>
              <a:t> </a:t>
            </a:r>
            <a:r>
              <a:rPr lang="en-US" sz="3200" dirty="0" err="1"/>
              <a:t>střídavého</a:t>
            </a:r>
            <a:r>
              <a:rPr lang="en-US" sz="3200" dirty="0"/>
              <a:t> </a:t>
            </a:r>
            <a:r>
              <a:rPr lang="en-US" sz="3200" dirty="0" err="1"/>
              <a:t>síťového</a:t>
            </a:r>
            <a:r>
              <a:rPr lang="en-US" sz="3200" dirty="0"/>
              <a:t> </a:t>
            </a:r>
            <a:r>
              <a:rPr lang="en-US" sz="3200" dirty="0" err="1"/>
              <a:t>napětí</a:t>
            </a:r>
            <a:r>
              <a:rPr lang="en-US" sz="3200" dirty="0"/>
              <a:t> </a:t>
            </a:r>
            <a:r>
              <a:rPr lang="en-US" sz="3200" dirty="0" err="1"/>
              <a:t>vyrábí</a:t>
            </a:r>
            <a:r>
              <a:rPr lang="en-US" sz="3200" dirty="0"/>
              <a:t> </a:t>
            </a:r>
            <a:r>
              <a:rPr lang="en-US" sz="3200" dirty="0" err="1"/>
              <a:t>malé</a:t>
            </a:r>
            <a:r>
              <a:rPr lang="en-US" sz="3200" dirty="0"/>
              <a:t> </a:t>
            </a:r>
            <a:r>
              <a:rPr lang="en-US" sz="3200" dirty="0" err="1"/>
              <a:t>napětí</a:t>
            </a:r>
            <a:r>
              <a:rPr lang="en-US" sz="3200" dirty="0"/>
              <a:t> </a:t>
            </a:r>
            <a:r>
              <a:rPr lang="en-US" sz="3200" dirty="0" err="1"/>
              <a:t>stejnosměrné</a:t>
            </a:r>
            <a:r>
              <a:rPr lang="cs-CZ" sz="3200" dirty="0"/>
              <a:t>. 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Toto </a:t>
            </a:r>
            <a:r>
              <a:rPr lang="en-US" sz="3200" dirty="0" err="1"/>
              <a:t>stejnosměrné</a:t>
            </a:r>
            <a:r>
              <a:rPr lang="en-US" sz="3200" dirty="0"/>
              <a:t> </a:t>
            </a:r>
            <a:r>
              <a:rPr lang="en-US" sz="3200" dirty="0" err="1"/>
              <a:t>napětí</a:t>
            </a:r>
            <a:r>
              <a:rPr lang="en-US" sz="3200" dirty="0"/>
              <a:t> </a:t>
            </a:r>
            <a:r>
              <a:rPr lang="en-US" sz="3200" dirty="0" err="1"/>
              <a:t>často</a:t>
            </a:r>
            <a:r>
              <a:rPr lang="en-US" sz="3200" dirty="0"/>
              <a:t> </a:t>
            </a:r>
            <a:r>
              <a:rPr lang="en-US" sz="3200" dirty="0" err="1"/>
              <a:t>bývá</a:t>
            </a:r>
            <a:r>
              <a:rPr lang="en-US" sz="3200" dirty="0"/>
              <a:t> </a:t>
            </a:r>
          </a:p>
          <a:p>
            <a:r>
              <a:rPr lang="en-US" sz="3200" dirty="0" err="1"/>
              <a:t>stabilizované</a:t>
            </a:r>
            <a:r>
              <a:rPr lang="en-US" sz="3200" dirty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5561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Napájecí zdroje lineární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Elektronika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Požadavky na zdroje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b="1" dirty="0"/>
              <a:t>zajištění bezpečnosti </a:t>
            </a:r>
            <a:r>
              <a:rPr lang="cs-CZ" sz="2000" dirty="0"/>
              <a:t>= oddělení obvodu síťového od výstupního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b="1" dirty="0"/>
              <a:t>změna velikosti napětí</a:t>
            </a:r>
            <a:r>
              <a:rPr lang="cs-CZ" sz="2000" dirty="0"/>
              <a:t>, obvykle z většího na menší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b="1" dirty="0"/>
              <a:t>přeměna střídavého napětí na stejnosměrné </a:t>
            </a:r>
            <a:r>
              <a:rPr lang="cs-CZ" sz="2000" dirty="0"/>
              <a:t>= usměrnění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b="1" dirty="0"/>
              <a:t>odstranění střídavé složky </a:t>
            </a:r>
            <a:r>
              <a:rPr lang="cs-CZ" sz="2000" dirty="0"/>
              <a:t>= odstranění zvlnění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b="1" dirty="0"/>
              <a:t>stabilizace</a:t>
            </a:r>
          </a:p>
          <a:p>
            <a:endParaRPr lang="cs-CZ" sz="20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0886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Napájecí</a:t>
            </a:r>
            <a:r>
              <a:rPr lang="cs-CZ" dirty="0"/>
              <a:t> zdroje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pPr marL="571500" indent="-571500"/>
            <a:r>
              <a:rPr lang="en-US" dirty="0" err="1"/>
              <a:t>Bezpečnost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b="1" dirty="0"/>
              <a:t>Kvůli bezpečnosti se musí oddělit výstup zdroje od sítě.</a:t>
            </a:r>
          </a:p>
          <a:p>
            <a:pPr marL="0" lvl="1"/>
            <a:endParaRPr lang="cs-CZ" sz="2400" b="1" dirty="0"/>
          </a:p>
          <a:p>
            <a:pPr marL="0" lvl="1"/>
            <a:r>
              <a:rPr lang="cs-CZ" sz="2400" b="1" dirty="0"/>
              <a:t>Bezpečné oddělení zajistí jen transformátor.</a:t>
            </a:r>
          </a:p>
          <a:p>
            <a:pPr marL="0" lvl="1"/>
            <a:endParaRPr lang="cs-CZ" sz="2400" b="1" dirty="0"/>
          </a:p>
          <a:p>
            <a:pPr marL="0" lvl="1"/>
            <a:r>
              <a:rPr lang="cs-CZ" sz="2000" b="1" i="1" dirty="0"/>
              <a:t>Pověra: </a:t>
            </a:r>
          </a:p>
          <a:p>
            <a:pPr marL="0" lvl="1"/>
            <a:r>
              <a:rPr lang="cs-CZ" sz="2000" i="1" strike="dblStrike" dirty="0"/>
              <a:t>Spínané zdroje jsou tak lehké, protože nemají transformátor.</a:t>
            </a:r>
          </a:p>
          <a:p>
            <a:pPr marL="0" lvl="1"/>
            <a:r>
              <a:rPr lang="cs-CZ" sz="2000" i="1" dirty="0"/>
              <a:t> </a:t>
            </a:r>
          </a:p>
          <a:p>
            <a:pPr marL="0" lvl="1" algn="ctr"/>
            <a:r>
              <a:rPr lang="cs-CZ" sz="2000" b="1" i="1" dirty="0">
                <a:solidFill>
                  <a:srgbClr val="FF0000"/>
                </a:solidFill>
              </a:rPr>
              <a:t>Chyba, chyba, chyba !!!</a:t>
            </a:r>
          </a:p>
          <a:p>
            <a:pPr marL="0" lvl="1" algn="ctr"/>
            <a:endParaRPr lang="cs-CZ" sz="2000" b="1" i="1" dirty="0"/>
          </a:p>
          <a:p>
            <a:pPr marL="0" lvl="1"/>
            <a:r>
              <a:rPr lang="cs-CZ" sz="2000" i="1" dirty="0"/>
              <a:t>Drtivá většina spínaných zdrojů </a:t>
            </a:r>
            <a:r>
              <a:rPr lang="cs-CZ" sz="2000" b="1" i="1" u="sng" dirty="0"/>
              <a:t>má</a:t>
            </a:r>
            <a:r>
              <a:rPr lang="cs-CZ" sz="2000" i="1" dirty="0"/>
              <a:t> transformátor.</a:t>
            </a:r>
          </a:p>
          <a:p>
            <a:pPr marL="0" lvl="1"/>
            <a:r>
              <a:rPr lang="cs-CZ" sz="2000" i="1" dirty="0"/>
              <a:t>Ale transformátor je maličký, protože pracuje na vysokém kmitočtu. Proto na plošném spoji skoro nemusí být vidět.</a:t>
            </a:r>
          </a:p>
        </p:txBody>
      </p:sp>
    </p:spTree>
    <p:extLst>
      <p:ext uri="{BB962C8B-B14F-4D97-AF65-F5344CB8AC3E}">
        <p14:creationId xmlns:p14="http://schemas.microsoft.com/office/powerpoint/2010/main" val="736993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Napájecí</a:t>
            </a:r>
            <a:r>
              <a:rPr lang="cs-CZ" dirty="0"/>
              <a:t> zdroje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Rozdělení</a:t>
            </a:r>
            <a:r>
              <a:rPr lang="en-US" dirty="0"/>
              <a:t> </a:t>
            </a:r>
            <a:r>
              <a:rPr lang="en-US" dirty="0" err="1"/>
              <a:t>zdrojů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Napájecí</a:t>
            </a:r>
            <a:r>
              <a:rPr lang="en-US" sz="3200" b="1" dirty="0"/>
              <a:t> </a:t>
            </a:r>
            <a:r>
              <a:rPr lang="en-US" sz="3200" b="1" dirty="0" err="1"/>
              <a:t>zdroje</a:t>
            </a:r>
            <a:endParaRPr lang="en-US" sz="32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lineární</a:t>
            </a:r>
            <a:endParaRPr lang="en-US" sz="3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spínané</a:t>
            </a:r>
            <a:endParaRPr lang="en-US" sz="3200" dirty="0"/>
          </a:p>
          <a:p>
            <a:endParaRPr lang="en-US" sz="2000" dirty="0"/>
          </a:p>
          <a:p>
            <a:r>
              <a:rPr lang="en-US" sz="2000" b="1" dirty="0" err="1"/>
              <a:t>Lineární</a:t>
            </a:r>
            <a:r>
              <a:rPr lang="en-US" sz="2000" b="1" dirty="0"/>
              <a:t> </a:t>
            </a:r>
            <a:r>
              <a:rPr lang="en-US" sz="2000" b="1" dirty="0" err="1"/>
              <a:t>zdroj</a:t>
            </a:r>
            <a:r>
              <a:rPr lang="en-US" sz="2000" b="1" dirty="0"/>
              <a:t> </a:t>
            </a:r>
            <a:r>
              <a:rPr lang="en-US" sz="2000" dirty="0" err="1"/>
              <a:t>reguluje</a:t>
            </a:r>
            <a:r>
              <a:rPr lang="en-US" sz="2000" dirty="0"/>
              <a:t> </a:t>
            </a:r>
            <a:r>
              <a:rPr lang="en-US" sz="2000" dirty="0" err="1"/>
              <a:t>výstupní</a:t>
            </a:r>
            <a:r>
              <a:rPr lang="en-US" sz="2000" dirty="0"/>
              <a:t> </a:t>
            </a:r>
            <a:r>
              <a:rPr lang="en-US" sz="2000" dirty="0" err="1"/>
              <a:t>napětí</a:t>
            </a:r>
            <a:r>
              <a:rPr lang="en-US" sz="2000" dirty="0"/>
              <a:t> </a:t>
            </a:r>
            <a:r>
              <a:rPr lang="en-US" sz="2000" dirty="0" err="1"/>
              <a:t>tak</a:t>
            </a:r>
            <a:r>
              <a:rPr lang="en-US" sz="2000" dirty="0"/>
              <a:t>, </a:t>
            </a:r>
            <a:r>
              <a:rPr lang="en-US" sz="2000" dirty="0" err="1"/>
              <a:t>že</a:t>
            </a:r>
            <a:r>
              <a:rPr lang="en-US" sz="2000" dirty="0"/>
              <a:t> "</a:t>
            </a:r>
            <a:r>
              <a:rPr lang="en-US" sz="2000" dirty="0" err="1"/>
              <a:t>přebytečné</a:t>
            </a:r>
            <a:r>
              <a:rPr lang="en-US" sz="2000" dirty="0"/>
              <a:t>" </a:t>
            </a:r>
            <a:r>
              <a:rPr lang="en-US" sz="2000" dirty="0" err="1"/>
              <a:t>napětí</a:t>
            </a:r>
            <a:r>
              <a:rPr lang="en-US" sz="2000" dirty="0"/>
              <a:t> a </a:t>
            </a:r>
            <a:r>
              <a:rPr lang="en-US" sz="2000" dirty="0" err="1"/>
              <a:t>tím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"</a:t>
            </a:r>
            <a:r>
              <a:rPr lang="en-US" sz="2000" dirty="0" err="1"/>
              <a:t>přebytečný</a:t>
            </a:r>
            <a:r>
              <a:rPr lang="en-US" sz="2000" dirty="0"/>
              <a:t>" </a:t>
            </a:r>
            <a:r>
              <a:rPr lang="en-US" sz="2000" dirty="0" err="1"/>
              <a:t>výkon</a:t>
            </a:r>
            <a:r>
              <a:rPr lang="en-US" sz="2000" dirty="0"/>
              <a:t> se </a:t>
            </a:r>
            <a:r>
              <a:rPr lang="en-US" sz="2000" dirty="0" err="1"/>
              <a:t>marní</a:t>
            </a:r>
            <a:r>
              <a:rPr lang="en-US" sz="2000" dirty="0"/>
              <a:t> na </a:t>
            </a:r>
            <a:r>
              <a:rPr lang="en-US" sz="2000" dirty="0" err="1"/>
              <a:t>sériově</a:t>
            </a:r>
            <a:r>
              <a:rPr lang="en-US" sz="2000" dirty="0"/>
              <a:t> </a:t>
            </a:r>
            <a:r>
              <a:rPr lang="en-US" sz="2000" dirty="0" err="1"/>
              <a:t>zapojeném</a:t>
            </a:r>
            <a:r>
              <a:rPr lang="en-US" sz="2000" dirty="0"/>
              <a:t> </a:t>
            </a:r>
            <a:r>
              <a:rPr lang="en-US" sz="2000" dirty="0" err="1"/>
              <a:t>regulačním</a:t>
            </a:r>
            <a:r>
              <a:rPr lang="en-US" sz="2000" dirty="0"/>
              <a:t> </a:t>
            </a:r>
            <a:r>
              <a:rPr lang="en-US" sz="2000" dirty="0" err="1"/>
              <a:t>prvku</a:t>
            </a:r>
            <a:r>
              <a:rPr lang="en-US" sz="2000" dirty="0"/>
              <a:t>, </a:t>
            </a:r>
            <a:r>
              <a:rPr lang="en-US" sz="2000" dirty="0" err="1"/>
              <a:t>např</a:t>
            </a:r>
            <a:r>
              <a:rPr lang="en-US" sz="2000" dirty="0"/>
              <a:t>. </a:t>
            </a:r>
            <a:r>
              <a:rPr lang="en-US" sz="2000" dirty="0" err="1"/>
              <a:t>tranzistoru</a:t>
            </a:r>
            <a:r>
              <a:rPr lang="en-US" sz="2000" dirty="0"/>
              <a:t>. Proto je </a:t>
            </a:r>
            <a:r>
              <a:rPr lang="en-US" sz="2000" dirty="0" err="1"/>
              <a:t>účinost</a:t>
            </a:r>
            <a:r>
              <a:rPr lang="en-US" sz="2000" dirty="0"/>
              <a:t> </a:t>
            </a:r>
            <a:r>
              <a:rPr lang="en-US" sz="2000" dirty="0" err="1"/>
              <a:t>malá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Transformátor</a:t>
            </a:r>
            <a:r>
              <a:rPr lang="en-US" sz="2000" dirty="0"/>
              <a:t> </a:t>
            </a:r>
            <a:r>
              <a:rPr lang="en-US" sz="2000" dirty="0" err="1"/>
              <a:t>pracuje</a:t>
            </a:r>
            <a:r>
              <a:rPr lang="en-US" sz="2000" dirty="0"/>
              <a:t> na </a:t>
            </a:r>
            <a:r>
              <a:rPr lang="en-US" sz="2000" dirty="0" err="1"/>
              <a:t>kmitočtu</a:t>
            </a:r>
            <a:r>
              <a:rPr lang="en-US" sz="2000" dirty="0"/>
              <a:t> </a:t>
            </a:r>
            <a:r>
              <a:rPr lang="en-US" sz="2000" dirty="0" err="1"/>
              <a:t>sítě</a:t>
            </a:r>
            <a:r>
              <a:rPr lang="en-US" sz="2000" dirty="0"/>
              <a:t>, </a:t>
            </a:r>
            <a:r>
              <a:rPr lang="en-US" sz="2000" dirty="0" err="1"/>
              <a:t>tj</a:t>
            </a:r>
            <a:r>
              <a:rPr lang="en-US" sz="2000" dirty="0"/>
              <a:t>. 50 Hz.</a:t>
            </a:r>
          </a:p>
          <a:p>
            <a:r>
              <a:rPr lang="en-US" sz="2000" dirty="0"/>
              <a:t>Proto </a:t>
            </a:r>
            <a:r>
              <a:rPr lang="en-US" sz="2000" dirty="0" err="1"/>
              <a:t>vychází</a:t>
            </a:r>
            <a:r>
              <a:rPr lang="en-US" sz="2000" dirty="0"/>
              <a:t> </a:t>
            </a:r>
            <a:r>
              <a:rPr lang="en-US" sz="2000" dirty="0" err="1"/>
              <a:t>velký</a:t>
            </a:r>
            <a:r>
              <a:rPr lang="en-US" sz="2000" dirty="0"/>
              <a:t> </a:t>
            </a:r>
            <a:r>
              <a:rPr lang="en-US" sz="2000" dirty="0" err="1"/>
              <a:t>transformátor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obvody</a:t>
            </a:r>
            <a:r>
              <a:rPr lang="en-US" sz="2000" dirty="0"/>
              <a:t> pro </a:t>
            </a:r>
            <a:r>
              <a:rPr lang="en-US" sz="2000" dirty="0" err="1"/>
              <a:t>odfiltrování</a:t>
            </a:r>
            <a:r>
              <a:rPr lang="en-US" sz="2000" dirty="0"/>
              <a:t> </a:t>
            </a:r>
            <a:r>
              <a:rPr lang="en-US" sz="2000" dirty="0" err="1"/>
              <a:t>střídavé</a:t>
            </a:r>
            <a:r>
              <a:rPr lang="en-US" sz="2000" dirty="0"/>
              <a:t> </a:t>
            </a:r>
            <a:r>
              <a:rPr lang="en-US" sz="2000" dirty="0" err="1"/>
              <a:t>složky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cs-CZ" sz="2000" b="1" dirty="0"/>
              <a:t>Spínaný zdroj </a:t>
            </a:r>
            <a:r>
              <a:rPr lang="en-US" sz="2000" dirty="0" err="1"/>
              <a:t>reguluje</a:t>
            </a:r>
            <a:r>
              <a:rPr lang="en-US" sz="2000" dirty="0"/>
              <a:t> </a:t>
            </a:r>
            <a:r>
              <a:rPr lang="cs-CZ" sz="2000" dirty="0"/>
              <a:t>výstupní napětí dávkování</a:t>
            </a:r>
            <a:r>
              <a:rPr lang="en-US" sz="2000" dirty="0"/>
              <a:t>m</a:t>
            </a:r>
            <a:r>
              <a:rPr lang="cs-CZ" sz="2000" dirty="0"/>
              <a:t> energie pomocí spínání – rozpínání obvodu</a:t>
            </a:r>
            <a:r>
              <a:rPr lang="en-US" sz="2000" dirty="0"/>
              <a:t> </a:t>
            </a:r>
            <a:r>
              <a:rPr lang="en-US" sz="2000" dirty="0" err="1"/>
              <a:t>přes</a:t>
            </a:r>
            <a:r>
              <a:rPr lang="en-US" sz="2000" dirty="0"/>
              <a:t> </a:t>
            </a:r>
            <a:r>
              <a:rPr lang="en-US" sz="2000" dirty="0" err="1"/>
              <a:t>bezeztrátovou</a:t>
            </a:r>
            <a:r>
              <a:rPr lang="en-US" sz="2000" dirty="0"/>
              <a:t> </a:t>
            </a:r>
            <a:r>
              <a:rPr lang="en-US" sz="2000" dirty="0" err="1"/>
              <a:t>součástku</a:t>
            </a:r>
            <a:r>
              <a:rPr lang="en-US" sz="2000" dirty="0"/>
              <a:t> - </a:t>
            </a:r>
            <a:r>
              <a:rPr lang="en-US" sz="2000" dirty="0" err="1"/>
              <a:t>cívku</a:t>
            </a:r>
            <a:r>
              <a:rPr lang="cs-CZ" sz="2000" dirty="0"/>
              <a:t>.</a:t>
            </a:r>
            <a:r>
              <a:rPr lang="en-US" sz="2000" dirty="0"/>
              <a:t> </a:t>
            </a:r>
            <a:r>
              <a:rPr lang="en-US" sz="2000" dirty="0" err="1"/>
              <a:t>Tím</a:t>
            </a:r>
            <a:r>
              <a:rPr lang="en-US" sz="2000" dirty="0"/>
              <a:t> </a:t>
            </a:r>
            <a:r>
              <a:rPr lang="en-US" sz="2000" dirty="0" err="1"/>
              <a:t>dosahuje</a:t>
            </a:r>
            <a:r>
              <a:rPr lang="en-US" sz="2000" dirty="0"/>
              <a:t> </a:t>
            </a:r>
            <a:r>
              <a:rPr lang="en-US" sz="2000" dirty="0" err="1"/>
              <a:t>velké</a:t>
            </a:r>
            <a:r>
              <a:rPr lang="en-US" sz="2000" dirty="0"/>
              <a:t> </a:t>
            </a:r>
            <a:r>
              <a:rPr lang="en-US" sz="2000" dirty="0" err="1"/>
              <a:t>účinnosti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Transformátor</a:t>
            </a:r>
            <a:r>
              <a:rPr lang="en-US" sz="2000" dirty="0"/>
              <a:t> </a:t>
            </a:r>
            <a:r>
              <a:rPr lang="en-US" sz="2000" dirty="0" err="1"/>
              <a:t>pracuje</a:t>
            </a:r>
            <a:r>
              <a:rPr lang="en-US" sz="2000" dirty="0"/>
              <a:t> na </a:t>
            </a:r>
            <a:r>
              <a:rPr lang="en-US" sz="2000" dirty="0" err="1"/>
              <a:t>vysokém</a:t>
            </a:r>
            <a:r>
              <a:rPr lang="en-US" sz="2000" dirty="0"/>
              <a:t> </a:t>
            </a:r>
            <a:r>
              <a:rPr lang="en-US" sz="2000" dirty="0" err="1"/>
              <a:t>kmitočtu</a:t>
            </a:r>
            <a:r>
              <a:rPr lang="en-US" sz="2000" dirty="0"/>
              <a:t> – </a:t>
            </a:r>
            <a:r>
              <a:rPr lang="en-US" sz="2000" dirty="0" err="1"/>
              <a:t>desítky</a:t>
            </a:r>
            <a:r>
              <a:rPr lang="en-US" sz="2000" dirty="0"/>
              <a:t> </a:t>
            </a:r>
            <a:r>
              <a:rPr lang="en-US" sz="2000" dirty="0" err="1"/>
              <a:t>až</a:t>
            </a:r>
            <a:r>
              <a:rPr lang="en-US" sz="2000" dirty="0"/>
              <a:t> </a:t>
            </a:r>
            <a:r>
              <a:rPr lang="en-US" sz="2000" dirty="0" err="1"/>
              <a:t>stovky</a:t>
            </a:r>
            <a:r>
              <a:rPr lang="en-US" sz="2000" dirty="0"/>
              <a:t> kHz.</a:t>
            </a:r>
          </a:p>
          <a:p>
            <a:r>
              <a:rPr lang="en-US" sz="2000" dirty="0"/>
              <a:t>Proto </a:t>
            </a:r>
            <a:r>
              <a:rPr lang="en-US" sz="2000" dirty="0" err="1"/>
              <a:t>vychází</a:t>
            </a:r>
            <a:r>
              <a:rPr lang="en-US" sz="2000" dirty="0"/>
              <a:t> </a:t>
            </a:r>
            <a:r>
              <a:rPr lang="en-US" sz="2000" dirty="0" err="1"/>
              <a:t>malý</a:t>
            </a:r>
            <a:r>
              <a:rPr lang="en-US" sz="2000" dirty="0"/>
              <a:t> </a:t>
            </a:r>
            <a:r>
              <a:rPr lang="en-US" sz="2000" dirty="0" err="1"/>
              <a:t>transformátor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obvody</a:t>
            </a:r>
            <a:r>
              <a:rPr lang="en-US" sz="2000" dirty="0"/>
              <a:t> pro </a:t>
            </a:r>
            <a:r>
              <a:rPr lang="en-US" sz="2000" dirty="0" err="1"/>
              <a:t>odfiltrování</a:t>
            </a:r>
            <a:r>
              <a:rPr lang="en-US" sz="2000" dirty="0"/>
              <a:t> </a:t>
            </a:r>
            <a:r>
              <a:rPr lang="en-US" sz="2000" dirty="0" err="1"/>
              <a:t>střídavé</a:t>
            </a:r>
            <a:r>
              <a:rPr lang="en-US" sz="2000" dirty="0"/>
              <a:t> </a:t>
            </a:r>
            <a:r>
              <a:rPr lang="en-US" sz="2000" dirty="0" err="1"/>
              <a:t>složky</a:t>
            </a:r>
            <a:r>
              <a:rPr lang="en-US" sz="2000" dirty="0"/>
              <a:t>.</a:t>
            </a:r>
            <a:endParaRPr lang="cs-CZ" sz="20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35377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Napájecí</a:t>
            </a:r>
            <a:r>
              <a:rPr lang="cs-CZ" dirty="0"/>
              <a:t> zdroje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Porovnání</a:t>
            </a:r>
            <a:r>
              <a:rPr lang="en-US" dirty="0"/>
              <a:t> </a:t>
            </a:r>
            <a:r>
              <a:rPr lang="en-US" dirty="0" err="1"/>
              <a:t>zdrojů</a:t>
            </a:r>
            <a:endParaRPr lang="cs-CZ" dirty="0"/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F99EBF30-E11B-4394-A936-2D58B61CA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637040"/>
              </p:ext>
            </p:extLst>
          </p:nvPr>
        </p:nvGraphicFramePr>
        <p:xfrm>
          <a:off x="179512" y="1397000"/>
          <a:ext cx="864096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110699377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338902412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18516129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Parametr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Zdroj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Lineární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Spínaný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250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Účinnost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Malá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Velká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478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Hmotnost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Velká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Malá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562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Rozměry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Velké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Malé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696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Složitost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Malá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Velká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909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Cena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Pro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velké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výkony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velká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mnoho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mědi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železa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Výhodná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zvláště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u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velkých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výkonů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málo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mědi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železa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603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026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Napájecí</a:t>
            </a:r>
            <a:r>
              <a:rPr lang="cs-CZ" dirty="0"/>
              <a:t> zdroje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2465020"/>
            <a:ext cx="8229600" cy="1107996"/>
          </a:xfrm>
        </p:spPr>
        <p:txBody>
          <a:bodyPr/>
          <a:lstStyle/>
          <a:p>
            <a:r>
              <a:rPr lang="cs-CZ" sz="6600" dirty="0">
                <a:solidFill>
                  <a:srgbClr val="FF0000"/>
                </a:solidFill>
              </a:rPr>
              <a:t>M4A  11/9/24</a:t>
            </a:r>
          </a:p>
        </p:txBody>
      </p:sp>
    </p:spTree>
    <p:extLst>
      <p:ext uri="{BB962C8B-B14F-4D97-AF65-F5344CB8AC3E}">
        <p14:creationId xmlns:p14="http://schemas.microsoft.com/office/powerpoint/2010/main" val="803174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Napájecí</a:t>
            </a:r>
            <a:r>
              <a:rPr lang="cs-CZ" dirty="0"/>
              <a:t> zdroje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Spínané</a:t>
            </a:r>
            <a:r>
              <a:rPr lang="en-US" dirty="0"/>
              <a:t> </a:t>
            </a:r>
            <a:r>
              <a:rPr lang="en-US" dirty="0" err="1"/>
              <a:t>zdroje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04976CF-D4A0-473E-9231-E5C79F0633E6}"/>
              </a:ext>
            </a:extLst>
          </p:cNvPr>
          <p:cNvSpPr txBox="1"/>
          <p:nvPr/>
        </p:nvSpPr>
        <p:spPr>
          <a:xfrm>
            <a:off x="189856" y="1988840"/>
            <a:ext cx="87849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Spínanými</a:t>
            </a:r>
            <a:r>
              <a:rPr lang="en-US" sz="3200" dirty="0"/>
              <a:t> </a:t>
            </a:r>
            <a:r>
              <a:rPr lang="en-US" sz="3200" dirty="0" err="1"/>
              <a:t>zdroji</a:t>
            </a:r>
            <a:r>
              <a:rPr lang="en-US" sz="3200" dirty="0"/>
              <a:t> se </a:t>
            </a:r>
            <a:r>
              <a:rPr lang="en-US" sz="3200" dirty="0" err="1"/>
              <a:t>zabývá</a:t>
            </a:r>
            <a:r>
              <a:rPr lang="en-US" sz="3200" dirty="0"/>
              <a:t> </a:t>
            </a:r>
            <a:r>
              <a:rPr lang="en-US" sz="3200" dirty="0" err="1"/>
              <a:t>samostatná</a:t>
            </a:r>
            <a:r>
              <a:rPr lang="en-US" sz="3200" dirty="0"/>
              <a:t> </a:t>
            </a:r>
            <a:r>
              <a:rPr lang="en-US" sz="3200" dirty="0" err="1"/>
              <a:t>prezentace</a:t>
            </a:r>
            <a:r>
              <a:rPr lang="en-US" sz="3200" dirty="0"/>
              <a:t>.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err="1"/>
              <a:t>Zde</a:t>
            </a:r>
            <a:r>
              <a:rPr lang="en-US" sz="3200" dirty="0"/>
              <a:t> se </a:t>
            </a:r>
            <a:r>
              <a:rPr lang="en-US" sz="3200" dirty="0" err="1"/>
              <a:t>dále</a:t>
            </a:r>
            <a:r>
              <a:rPr lang="en-US" sz="3200" dirty="0"/>
              <a:t> </a:t>
            </a:r>
            <a:r>
              <a:rPr lang="en-US" sz="3200" dirty="0" err="1"/>
              <a:t>budeme</a:t>
            </a:r>
            <a:r>
              <a:rPr lang="en-US" sz="3200" dirty="0"/>
              <a:t> </a:t>
            </a:r>
            <a:r>
              <a:rPr lang="en-US" sz="3200" dirty="0" err="1"/>
              <a:t>zabývat</a:t>
            </a:r>
            <a:r>
              <a:rPr lang="en-US" sz="3200" dirty="0"/>
              <a:t> </a:t>
            </a:r>
            <a:r>
              <a:rPr lang="en-US" sz="3200" dirty="0" err="1"/>
              <a:t>jen</a:t>
            </a:r>
            <a:r>
              <a:rPr lang="en-US" sz="3200" dirty="0"/>
              <a:t> </a:t>
            </a:r>
            <a:r>
              <a:rPr lang="en-US" sz="3200" dirty="0" err="1"/>
              <a:t>zdroji</a:t>
            </a:r>
            <a:r>
              <a:rPr lang="en-US" sz="3200" dirty="0"/>
              <a:t> </a:t>
            </a:r>
            <a:r>
              <a:rPr lang="en-US" sz="3200" dirty="0" err="1"/>
              <a:t>lineárními</a:t>
            </a:r>
            <a:r>
              <a:rPr lang="en-US" sz="3200" dirty="0"/>
              <a:t>.</a:t>
            </a:r>
            <a:endParaRPr lang="cs-CZ" sz="2000" dirty="0"/>
          </a:p>
          <a:p>
            <a:pPr algn="ctr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50513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Napájecí</a:t>
            </a:r>
            <a:r>
              <a:rPr lang="cs-CZ" dirty="0"/>
              <a:t> zdroje</a:t>
            </a:r>
            <a:r>
              <a:rPr lang="en-US" dirty="0"/>
              <a:t> </a:t>
            </a:r>
            <a:r>
              <a:rPr lang="en-US" dirty="0" err="1"/>
              <a:t>lineární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Blokové</a:t>
            </a:r>
            <a:r>
              <a:rPr lang="en-US" dirty="0"/>
              <a:t> </a:t>
            </a:r>
            <a:r>
              <a:rPr lang="en-US" dirty="0" err="1"/>
              <a:t>schéma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908720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Transformátor </a:t>
            </a:r>
            <a:r>
              <a:rPr lang="cs-CZ" dirty="0"/>
              <a:t>oddělí nebezpečné síťové napětí od napájeného obvodu a změní (obvykle sníží) napětí.</a:t>
            </a:r>
          </a:p>
          <a:p>
            <a:r>
              <a:rPr lang="cs-CZ" b="1" dirty="0"/>
              <a:t>Usměrňovač</a:t>
            </a:r>
            <a:r>
              <a:rPr lang="cs-CZ" dirty="0"/>
              <a:t> ze střídavého napětí transformátoru udělá stejnosměrné napětí.</a:t>
            </a:r>
          </a:p>
          <a:p>
            <a:r>
              <a:rPr lang="cs-CZ" b="1" dirty="0"/>
              <a:t>Filtr</a:t>
            </a:r>
            <a:r>
              <a:rPr lang="cs-CZ" dirty="0"/>
              <a:t> ze zvlněného usměrněného napětí odstraní většinu střídavé složky (zvlnění).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37026"/>
            <a:ext cx="9144000" cy="2383948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179512" y="4797152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Stabilizátor </a:t>
            </a:r>
            <a:r>
              <a:rPr lang="cs-CZ" dirty="0"/>
              <a:t>odstraní zbytky střídavé složky a zajistí stabilitu, tj. nezávislost výstupního napětí na kolísání síťového napětí a na zátěži.</a:t>
            </a:r>
          </a:p>
        </p:txBody>
      </p:sp>
    </p:spTree>
    <p:extLst>
      <p:ext uri="{BB962C8B-B14F-4D97-AF65-F5344CB8AC3E}">
        <p14:creationId xmlns:p14="http://schemas.microsoft.com/office/powerpoint/2010/main" val="11095912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>
        <a:ln w="19050">
          <a:solidFill>
            <a:srgbClr val="0000FF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10047</TotalTime>
  <Words>415</Words>
  <Application>Microsoft Office PowerPoint</Application>
  <PresentationFormat>Předvádění na obrazovce (4:3)</PresentationFormat>
  <Paragraphs>99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 </vt:lpstr>
      <vt:lpstr>Definice</vt:lpstr>
      <vt:lpstr>Požadavky</vt:lpstr>
      <vt:lpstr>Bezpečnost</vt:lpstr>
      <vt:lpstr>Rozdělení zdrojů</vt:lpstr>
      <vt:lpstr>Porovnání zdrojů</vt:lpstr>
      <vt:lpstr>M4A  11/9/24</vt:lpstr>
      <vt:lpstr>Spínané zdroje</vt:lpstr>
      <vt:lpstr>Blokové schéma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499</cp:revision>
  <cp:lastPrinted>2014-11-24T22:35:00Z</cp:lastPrinted>
  <dcterms:created xsi:type="dcterms:W3CDTF">2011-08-12T09:23:29Z</dcterms:created>
  <dcterms:modified xsi:type="dcterms:W3CDTF">2024-09-11T09:17:32Z</dcterms:modified>
</cp:coreProperties>
</file>