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72" r:id="rId1"/>
  </p:sldMasterIdLst>
  <p:notesMasterIdLst>
    <p:notesMasterId r:id="rId37"/>
  </p:notesMasterIdLst>
  <p:handoutMasterIdLst>
    <p:handoutMasterId r:id="rId38"/>
  </p:handoutMasterIdLst>
  <p:sldIdLst>
    <p:sldId id="290" r:id="rId2"/>
    <p:sldId id="291" r:id="rId3"/>
    <p:sldId id="292" r:id="rId4"/>
    <p:sldId id="293" r:id="rId5"/>
    <p:sldId id="295" r:id="rId6"/>
    <p:sldId id="296" r:id="rId7"/>
    <p:sldId id="298" r:id="rId8"/>
    <p:sldId id="299" r:id="rId9"/>
    <p:sldId id="300" r:id="rId10"/>
    <p:sldId id="301" r:id="rId11"/>
    <p:sldId id="302" r:id="rId12"/>
    <p:sldId id="317" r:id="rId13"/>
    <p:sldId id="303" r:id="rId14"/>
    <p:sldId id="304" r:id="rId15"/>
    <p:sldId id="305" r:id="rId16"/>
    <p:sldId id="320" r:id="rId17"/>
    <p:sldId id="321" r:id="rId18"/>
    <p:sldId id="323" r:id="rId19"/>
    <p:sldId id="322" r:id="rId20"/>
    <p:sldId id="309" r:id="rId21"/>
    <p:sldId id="307" r:id="rId22"/>
    <p:sldId id="308" r:id="rId23"/>
    <p:sldId id="324" r:id="rId24"/>
    <p:sldId id="326" r:id="rId25"/>
    <p:sldId id="327" r:id="rId26"/>
    <p:sldId id="318" r:id="rId27"/>
    <p:sldId id="313" r:id="rId28"/>
    <p:sldId id="329" r:id="rId29"/>
    <p:sldId id="330" r:id="rId30"/>
    <p:sldId id="314" r:id="rId31"/>
    <p:sldId id="315" r:id="rId32"/>
    <p:sldId id="294" r:id="rId33"/>
    <p:sldId id="331" r:id="rId34"/>
    <p:sldId id="333" r:id="rId35"/>
    <p:sldId id="334" r:id="rId36"/>
  </p:sldIdLst>
  <p:sldSz cx="9144000" cy="6858000" type="screen4x3"/>
  <p:notesSz cx="6864350" cy="999648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49">
          <p15:clr>
            <a:srgbClr val="A4A3A4"/>
          </p15:clr>
        </p15:guide>
        <p15:guide id="4" pos="216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D296F"/>
    <a:srgbClr val="FF8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6" autoAdjust="0"/>
    <p:restoredTop sz="94620" autoAdjust="0"/>
  </p:normalViewPr>
  <p:slideViewPr>
    <p:cSldViewPr>
      <p:cViewPr varScale="1">
        <p:scale>
          <a:sx n="146" d="100"/>
          <a:sy n="146" d="100"/>
        </p:scale>
        <p:origin x="342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  <p:guide orient="horz" pos="3149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793E0C44-E92D-455E-801C-5B4D42EC9B3B}" type="datetimeFigureOut">
              <a:rPr lang="cs-CZ"/>
              <a:pPr>
                <a:defRPr/>
              </a:pPr>
              <a:t>19.12.2024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821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705CF9A7-801B-44C2-A50C-CB4E51C968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0514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pPr>
              <a:defRPr/>
            </a:pPr>
            <a:fld id="{712093FC-2938-41D2-8F01-DCBF2880F693}" type="datetimeFigureOut">
              <a:rPr lang="cs-CZ"/>
              <a:pPr>
                <a:defRPr/>
              </a:pPr>
              <a:t>19.12.2024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9300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6435" y="4748332"/>
            <a:ext cx="5491480" cy="4498420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pPr>
              <a:defRPr/>
            </a:pPr>
            <a:fld id="{4F3230FE-313A-41FA-A992-D38CA729D3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052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úhlý trojúhelník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Skupina 11"/>
          <p:cNvGrpSpPr>
            <a:grpSpLocks/>
          </p:cNvGrpSpPr>
          <p:nvPr/>
        </p:nvGrpSpPr>
        <p:grpSpPr bwMode="auto">
          <a:xfrm>
            <a:off x="-9525" y="4935538"/>
            <a:ext cx="9159875" cy="1997075"/>
            <a:chOff x="-33596" y="4907042"/>
            <a:chExt cx="9060466" cy="2122941"/>
          </a:xfrm>
        </p:grpSpPr>
        <p:sp>
          <p:nvSpPr>
            <p:cNvPr id="6" name="Volný tvar 14"/>
            <p:cNvSpPr>
              <a:spLocks/>
            </p:cNvSpPr>
            <p:nvPr/>
          </p:nvSpPr>
          <p:spPr bwMode="auto">
            <a:xfrm>
              <a:off x="57480" y="4907042"/>
              <a:ext cx="8969390" cy="997343"/>
            </a:xfrm>
            <a:custGeom>
              <a:avLst/>
              <a:gdLst>
                <a:gd name="T0" fmla="*/ 8969390 w 4697"/>
                <a:gd name="T1" fmla="*/ 0 h 367"/>
                <a:gd name="T2" fmla="*/ 8969390 w 4697"/>
                <a:gd name="T3" fmla="*/ 997343 h 367"/>
                <a:gd name="T4" fmla="*/ 0 w 4697"/>
                <a:gd name="T5" fmla="*/ 592427 h 367"/>
                <a:gd name="T6" fmla="*/ 8969390 w 4697"/>
                <a:gd name="T7" fmla="*/ 0 h 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97"/>
                <a:gd name="T13" fmla="*/ 0 h 367"/>
                <a:gd name="T14" fmla="*/ 4697 w 4697"/>
                <a:gd name="T15" fmla="*/ 367 h 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FF8C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-33596" y="5048783"/>
              <a:ext cx="9060466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 dirty="0"/>
              <a:t>Klepnutím lze upravit styl předlohy podnadpisů.</a:t>
            </a:r>
            <a:endParaRPr lang="en-US" dirty="0"/>
          </a:p>
        </p:txBody>
      </p:sp>
      <p:sp>
        <p:nvSpPr>
          <p:cNvPr id="8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cs-CZ"/>
              <a:t>Spínané zdroje</a:t>
            </a:r>
          </a:p>
        </p:txBody>
      </p:sp>
      <p:sp>
        <p:nvSpPr>
          <p:cNvPr id="10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cs-CZ"/>
              <a:t>Elektronika</a:t>
            </a:r>
          </a:p>
        </p:txBody>
      </p:sp>
      <p:sp>
        <p:nvSpPr>
          <p:cNvPr id="11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A392F0C-8E69-458F-8B3D-4FC8E4A0E7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70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7"/>
          <p:cNvSpPr>
            <a:spLocks noGrp="1"/>
          </p:cNvSpPr>
          <p:nvPr>
            <p:ph type="dt" sz="half" idx="12"/>
          </p:nvPr>
        </p:nvSpPr>
        <p:spPr>
          <a:xfrm>
            <a:off x="0" y="0"/>
            <a:ext cx="9144000" cy="36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anchor="ctr" anchorCtr="1"/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5" name="Zástupný symbol pro zápatí 8"/>
          <p:cNvSpPr>
            <a:spLocks noGrp="1"/>
          </p:cNvSpPr>
          <p:nvPr>
            <p:ph type="ftr" sz="quarter" idx="13"/>
          </p:nvPr>
        </p:nvSpPr>
        <p:spPr>
          <a:xfrm>
            <a:off x="0" y="6496092"/>
            <a:ext cx="9144000" cy="365125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6" name="Zástupný symbol pro číslo snímku 9"/>
          <p:cNvSpPr>
            <a:spLocks noGrp="1"/>
          </p:cNvSpPr>
          <p:nvPr>
            <p:ph type="sldNum" sz="quarter" idx="14"/>
          </p:nvPr>
        </p:nvSpPr>
        <p:spPr>
          <a:xfrm>
            <a:off x="8532440" y="6486227"/>
            <a:ext cx="510728" cy="365125"/>
          </a:xfrm>
        </p:spPr>
        <p:txBody>
          <a:bodyPr/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16" name="Nadpis 15"/>
          <p:cNvSpPr>
            <a:spLocks noGrp="1"/>
          </p:cNvSpPr>
          <p:nvPr>
            <p:ph type="title" hasCustomPrompt="1"/>
          </p:nvPr>
        </p:nvSpPr>
        <p:spPr>
          <a:xfrm>
            <a:off x="467544" y="400018"/>
            <a:ext cx="8229600" cy="369332"/>
          </a:xfrm>
          <a:effectLst>
            <a:glow rad="127000">
              <a:schemeClr val="bg1"/>
            </a:glo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prstMaterial="metal">
              <a:bevelT w="0" h="0"/>
            </a:sp3d>
          </a:bodyPr>
          <a:lstStyle>
            <a:lvl1pPr algn="ctr">
              <a:defRPr sz="1800" kern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eaLnBrk="1" hangingPunct="1"/>
            <a:r>
              <a:rPr lang="en-US" b="1" dirty="0"/>
              <a:t>Voltage Gain</a:t>
            </a:r>
          </a:p>
        </p:txBody>
      </p:sp>
    </p:spTree>
    <p:extLst>
      <p:ext uri="{BB962C8B-B14F-4D97-AF65-F5344CB8AC3E}">
        <p14:creationId xmlns:p14="http://schemas.microsoft.com/office/powerpoint/2010/main" val="83103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lumMod val="65000"/>
                <a:alpha val="12000"/>
              </a:schemeClr>
            </a:gs>
            <a:gs pos="8000">
              <a:schemeClr val="accent1">
                <a:tint val="44500"/>
                <a:satMod val="160000"/>
                <a:alpha val="33000"/>
              </a:schemeClr>
            </a:gs>
            <a:gs pos="60000">
              <a:schemeClr val="accent1">
                <a:tint val="23500"/>
                <a:satMod val="160000"/>
                <a:alpha val="7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Volný tvar 12"/>
          <p:cNvSpPr>
            <a:spLocks/>
          </p:cNvSpPr>
          <p:nvPr/>
        </p:nvSpPr>
        <p:spPr bwMode="auto">
          <a:xfrm>
            <a:off x="65088" y="4627563"/>
            <a:ext cx="3600450" cy="1728787"/>
          </a:xfrm>
          <a:custGeom>
            <a:avLst/>
            <a:gdLst>
              <a:gd name="T0" fmla="*/ 0 w 5760"/>
              <a:gd name="T1" fmla="*/ 0 h 528"/>
              <a:gd name="T2" fmla="*/ 3600450 w 5760"/>
              <a:gd name="T3" fmla="*/ 0 h 528"/>
              <a:gd name="T4" fmla="*/ 3600450 w 5760"/>
              <a:gd name="T5" fmla="*/ 1728787 h 528"/>
              <a:gd name="T6" fmla="*/ 30004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FF8C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31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cs-CZ"/>
              <a:t>Spínané zdroje</a:t>
            </a:r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cs-CZ"/>
              <a:t>Elektronika</a:t>
            </a: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65E059B-0B95-4146-A791-BA354DFE51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digikey.com/en/schemeit/project/zdroj-spin-buck-418d9e2d53a54cc6969b08c787053b3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digikey.com/en/schemeit/project/zdroj-spin-inv-3436ffc6d18c4e0cab0dcf4353dc265b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digikey.com/en/schemeit/project/zdroj-spin-inv-3436ffc6d18c4e0cab0dcf4353dc265b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digikey.com/schemeit/project/zdroj-spin-trafo-blok-f06f46fcc2c641d1a48480f47ac40806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digikey.com/schemeit/project/zdroj-spin-trafo-blok-f06f46fcc2c641d1a48480f47ac40806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digikey.com/schemeit/project/zdroj-spin-trafo-blok-f06f46fcc2c641d1a48480f47ac40806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digikey.com/schemeit/project/zdroj-spin-trafo-blok-f06f46fcc2c641d1a48480f47ac40806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digikey.com/schemeit/project/zdroj-spin-trafo-blok-f06f46fcc2c641d1a48480f47ac40806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digikey.com/schemeit/project/zdroj-spin-trafo-blok-f06f46fcc2c641d1a48480f47ac40806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digikey.com/schemeit/project/zdroj-spin-trafo-prop-4a8fddc07c4a420fbe05bc45ae640716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digikey.com/schemeit/project/zdroj-spin-trafo-prop-4a8fddc07c4a420fbe05bc45ae64071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digikey.com/schemeit/project/zdroj-spin-trafo-prop-4a8fddc07c4a420fbe05bc45ae640716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digikey.com/schemeit/project/zdroj-spin-trafo-prop-4a8fddc07c4a420fbe05bc45ae640716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digikey.com/schemeit/project/zdroj-spin-trafo-prop-4a8fddc07c4a420fbe05bc45ae640716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vyvoj.hw.cz/teorie-a-praxe/spinane-zdroje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digikey.com/en/schemeit/project/zdroj-spin-buck-418d9e2d53a54cc6969b08c787053b3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digikey.com/en/schemeit/project/zdroj-spin-buck-418d9e2d53a54cc6969b08c787053b3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74315" y="2708920"/>
            <a:ext cx="8496944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Spínané zdroje</a:t>
            </a:r>
          </a:p>
          <a:p>
            <a:pPr algn="ctr"/>
            <a:endParaRPr lang="cs-CZ" sz="4400" b="1" dirty="0"/>
          </a:p>
          <a:p>
            <a:pPr algn="ctr"/>
            <a:r>
              <a:rPr lang="cs-CZ" sz="2800" b="1" dirty="0"/>
              <a:t>Ing. Jaroslav Bernkopf</a:t>
            </a:r>
          </a:p>
        </p:txBody>
      </p:sp>
    </p:spTree>
    <p:extLst>
      <p:ext uri="{BB962C8B-B14F-4D97-AF65-F5344CB8AC3E}">
        <p14:creationId xmlns:p14="http://schemas.microsoft.com/office/powerpoint/2010/main" val="3899768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bez transformátoru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Zvyšující: </a:t>
            </a:r>
            <a:r>
              <a:rPr lang="cs-CZ" sz="2400" b="1" dirty="0" err="1"/>
              <a:t>Boost</a:t>
            </a:r>
            <a:r>
              <a:rPr lang="cs-CZ" sz="2400" b="1" dirty="0"/>
              <a:t> regulátor (step-up)</a:t>
            </a:r>
          </a:p>
          <a:p>
            <a:pPr marL="0" lvl="1"/>
            <a:endParaRPr lang="en-US" sz="2400" b="1" dirty="0"/>
          </a:p>
          <a:p>
            <a:pPr marL="0" lvl="1"/>
            <a:endParaRPr lang="en-US" sz="2400" b="1" dirty="0"/>
          </a:p>
          <a:p>
            <a:pPr marL="0" lvl="1"/>
            <a:endParaRPr lang="en-US" sz="2400" b="1" dirty="0"/>
          </a:p>
          <a:p>
            <a:pPr marL="0" lvl="1"/>
            <a:endParaRPr lang="en-US" sz="2400" b="1" dirty="0"/>
          </a:p>
          <a:p>
            <a:pPr marL="0" lvl="1"/>
            <a:endParaRPr lang="en-US" sz="2400" b="1" dirty="0"/>
          </a:p>
          <a:p>
            <a:pPr marL="0" lvl="1"/>
            <a:endParaRPr lang="cs-CZ" sz="2400" b="1" dirty="0"/>
          </a:p>
        </p:txBody>
      </p:sp>
      <p:pic>
        <p:nvPicPr>
          <p:cNvPr id="7" name="Obrázek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412776"/>
            <a:ext cx="6768752" cy="300256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5496" y="4509120"/>
            <a:ext cx="90730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err="1"/>
              <a:t>Výstupní</a:t>
            </a:r>
            <a:r>
              <a:rPr lang="en-US" dirty="0"/>
              <a:t> </a:t>
            </a:r>
            <a:r>
              <a:rPr lang="en-US" dirty="0" err="1"/>
              <a:t>napětí</a:t>
            </a:r>
            <a:r>
              <a:rPr lang="en-US" dirty="0"/>
              <a:t> je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.</a:t>
            </a:r>
          </a:p>
          <a:p>
            <a:pPr marL="0" lvl="1"/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sepnutém</a:t>
            </a:r>
            <a:r>
              <a:rPr lang="en-US" dirty="0"/>
              <a:t> </a:t>
            </a:r>
            <a:r>
              <a:rPr lang="en-US" dirty="0" err="1"/>
              <a:t>spínači</a:t>
            </a:r>
            <a:r>
              <a:rPr lang="en-US" dirty="0"/>
              <a:t> </a:t>
            </a:r>
            <a:r>
              <a:rPr lang="en-US" dirty="0" err="1"/>
              <a:t>cívka</a:t>
            </a:r>
            <a:r>
              <a:rPr lang="en-US" dirty="0"/>
              <a:t> </a:t>
            </a:r>
            <a:r>
              <a:rPr lang="en-US" dirty="0" err="1"/>
              <a:t>přijímá</a:t>
            </a:r>
            <a:r>
              <a:rPr lang="en-US" dirty="0"/>
              <a:t> proud, </a:t>
            </a:r>
            <a:r>
              <a:rPr lang="en-US" dirty="0" err="1"/>
              <a:t>akumuluje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.</a:t>
            </a:r>
          </a:p>
          <a:p>
            <a:pPr marL="0" lvl="1"/>
            <a:r>
              <a:rPr lang="cs-CZ" dirty="0"/>
              <a:t>Po rozepnutí spínače S se cívka L snaží zachovat svůj proud (cívka nerada mění proud).</a:t>
            </a:r>
          </a:p>
          <a:p>
            <a:pPr marL="0" lvl="1"/>
            <a:r>
              <a:rPr lang="cs-CZ" dirty="0"/>
              <a:t>Proto se cívka L svým levým koncem opře o napětí zdroje vlevo, pravým koncem se snaží stále dodávat ten proud, který do ní předtím vnutil sepnutý spínač S.</a:t>
            </a:r>
          </a:p>
          <a:p>
            <a:pPr marL="0" lvl="1"/>
            <a:r>
              <a:rPr lang="cs-CZ" dirty="0"/>
              <a:t>Proto na výstupu bude to napětí vlevo (zdroj) plus to, co k němu cívka L přidala.</a:t>
            </a:r>
          </a:p>
        </p:txBody>
      </p:sp>
    </p:spTree>
    <p:extLst>
      <p:ext uri="{BB962C8B-B14F-4D97-AF65-F5344CB8AC3E}">
        <p14:creationId xmlns:p14="http://schemas.microsoft.com/office/powerpoint/2010/main" val="1754538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9EE754D5-2C5F-E5E0-1479-6D3ECD603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412777"/>
            <a:ext cx="6350318" cy="3272182"/>
          </a:xfrm>
          <a:prstGeom prst="rect">
            <a:avLst/>
          </a:prstGeom>
        </p:spPr>
      </p:pic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bez transformátoru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Invertující: Buck-</a:t>
            </a:r>
            <a:r>
              <a:rPr lang="cs-CZ" sz="2400" b="1" dirty="0" err="1"/>
              <a:t>Boost</a:t>
            </a:r>
            <a:endParaRPr lang="cs-CZ" sz="2400" b="1" dirty="0"/>
          </a:p>
          <a:p>
            <a:pPr marL="0" lvl="1"/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7829" y="4964975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err="1"/>
              <a:t>Výstupní</a:t>
            </a:r>
            <a:r>
              <a:rPr lang="en-US" dirty="0"/>
              <a:t> </a:t>
            </a:r>
            <a:r>
              <a:rPr lang="en-US" dirty="0" err="1"/>
              <a:t>napětí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vstupnímu</a:t>
            </a:r>
            <a:r>
              <a:rPr lang="en-US" dirty="0"/>
              <a:t> </a:t>
            </a:r>
            <a:r>
              <a:rPr lang="en-US" dirty="0" err="1"/>
              <a:t>obrácenou</a:t>
            </a:r>
            <a:r>
              <a:rPr lang="en-US" dirty="0"/>
              <a:t> </a:t>
            </a:r>
            <a:r>
              <a:rPr lang="en-US" dirty="0" err="1"/>
              <a:t>polaritu</a:t>
            </a:r>
            <a:r>
              <a:rPr lang="en-US" dirty="0"/>
              <a:t>.</a:t>
            </a:r>
          </a:p>
          <a:p>
            <a:pPr marL="0" lvl="1"/>
            <a:r>
              <a:rPr lang="cs-CZ" dirty="0"/>
              <a:t>Cívce L jsme sepnutím spínače S vnutili kladný proud shora dolů.</a:t>
            </a:r>
          </a:p>
          <a:p>
            <a:pPr marL="0" lvl="1"/>
            <a:r>
              <a:rPr lang="cs-CZ" dirty="0"/>
              <a:t>Po rozepnutí spínače S se cívka L snaží tento proud zachovat.</a:t>
            </a:r>
          </a:p>
          <a:p>
            <a:pPr marL="0" lvl="1"/>
            <a:r>
              <a:rPr lang="cs-CZ" dirty="0"/>
              <a:t>Tlačí tedy tento kladný proud spodem do zátěže </a:t>
            </a:r>
            <a:r>
              <a:rPr lang="cs-CZ" dirty="0" err="1"/>
              <a:t>R</a:t>
            </a:r>
            <a:r>
              <a:rPr lang="cs-CZ" baseline="-25000" dirty="0" err="1"/>
              <a:t>z</a:t>
            </a:r>
            <a:r>
              <a:rPr lang="cs-CZ" dirty="0"/>
              <a:t> a kondenzátoru C. </a:t>
            </a:r>
          </a:p>
        </p:txBody>
      </p:sp>
    </p:spTree>
    <p:extLst>
      <p:ext uri="{BB962C8B-B14F-4D97-AF65-F5344CB8AC3E}">
        <p14:creationId xmlns:p14="http://schemas.microsoft.com/office/powerpoint/2010/main" val="364376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7437A228-D4F6-B8BB-26D7-EB7BCEE54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412777"/>
            <a:ext cx="6350318" cy="3272182"/>
          </a:xfrm>
          <a:prstGeom prst="rect">
            <a:avLst/>
          </a:prstGeom>
        </p:spPr>
      </p:pic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bez transformátoru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Invertující: Buck-</a:t>
            </a:r>
            <a:r>
              <a:rPr lang="cs-CZ" sz="2400" b="1" dirty="0" err="1"/>
              <a:t>Boost</a:t>
            </a:r>
            <a:endParaRPr lang="cs-CZ" sz="2400" b="1" dirty="0"/>
          </a:p>
          <a:p>
            <a:pPr marL="0" lvl="1"/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7504" y="4771018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dirty="0"/>
              <a:t>Na </a:t>
            </a:r>
            <a:r>
              <a:rPr lang="en-US" dirty="0"/>
              <a:t>kondenzátoru</a:t>
            </a:r>
            <a:r>
              <a:rPr lang="cs-CZ" dirty="0"/>
              <a:t> proto dole vznikne kladnější napětí, nahoře zápornější. </a:t>
            </a:r>
            <a:endParaRPr lang="en-US" dirty="0"/>
          </a:p>
          <a:p>
            <a:pPr marL="0" lvl="1"/>
            <a:r>
              <a:rPr lang="cs-CZ" dirty="0"/>
              <a:t>Dioda D ten kladný proud, tlačící se do ní zprava doleva přes </a:t>
            </a:r>
            <a:r>
              <a:rPr lang="cs-CZ" dirty="0" err="1"/>
              <a:t>R</a:t>
            </a:r>
            <a:r>
              <a:rPr lang="cs-CZ" baseline="-25000" dirty="0" err="1"/>
              <a:t>z</a:t>
            </a:r>
            <a:r>
              <a:rPr lang="cs-CZ" dirty="0"/>
              <a:t> a C, klidně propustí – je to ve směru její šipky.</a:t>
            </a:r>
          </a:p>
          <a:p>
            <a:pPr marL="0" lvl="1"/>
            <a:r>
              <a:rPr lang="cs-CZ" dirty="0"/>
              <a:t>Na svorce vpravo nahoře je záporné napětí, zatímco vlevo nahoře jsme začínali s kladným.</a:t>
            </a:r>
          </a:p>
          <a:p>
            <a:pPr marL="0" lvl="1"/>
            <a:r>
              <a:rPr lang="cs-CZ" dirty="0"/>
              <a:t>Proto invertující.</a:t>
            </a:r>
          </a:p>
        </p:txBody>
      </p:sp>
    </p:spTree>
    <p:extLst>
      <p:ext uri="{BB962C8B-B14F-4D97-AF65-F5344CB8AC3E}">
        <p14:creationId xmlns:p14="http://schemas.microsoft.com/office/powerpoint/2010/main" val="1352195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s transformátorem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dirty="0"/>
              <a:t>Ve většině aplikací (zdroje v PC, nabíječky pro mobily, zdroje v domácí elektronice, ...) je zapotřebí snížit síťové napětí 230V, a to </a:t>
            </a:r>
            <a:r>
              <a:rPr lang="cs-CZ" sz="2400" b="1" dirty="0"/>
              <a:t>bezpečně</a:t>
            </a:r>
            <a:r>
              <a:rPr lang="cs-CZ" sz="2400" dirty="0"/>
              <a:t>.</a:t>
            </a:r>
          </a:p>
          <a:p>
            <a:pPr marL="0" lvl="1"/>
            <a:endParaRPr lang="cs-CZ" sz="2400" dirty="0"/>
          </a:p>
          <a:p>
            <a:pPr marL="0" lvl="1"/>
            <a:r>
              <a:rPr lang="cs-CZ" sz="2400" b="1" dirty="0"/>
              <a:t>Kvůli bezpečnosti se musí oddělit výstup zdroje od sítě.</a:t>
            </a:r>
          </a:p>
          <a:p>
            <a:pPr marL="0" lvl="1"/>
            <a:endParaRPr lang="cs-CZ" sz="2400" dirty="0"/>
          </a:p>
          <a:p>
            <a:pPr marL="0" lvl="1"/>
            <a:r>
              <a:rPr lang="cs-CZ" sz="2400" i="1" dirty="0"/>
              <a:t>Kdyby to chtěl někdo obejít tak, že na kostře bude vždy </a:t>
            </a:r>
            <a:r>
              <a:rPr lang="cs-CZ" sz="2400" i="1" dirty="0" err="1"/>
              <a:t>nulák</a:t>
            </a:r>
            <a:r>
              <a:rPr lang="cs-CZ" sz="2400" i="1" dirty="0"/>
              <a:t>, bude to funkční, dokud někdo nezasune zástrčku obráceně. Pak to v lepším případě vypálí vstupní obvody napojených přístrojů, v horším případě </a:t>
            </a:r>
            <a:r>
              <a:rPr lang="en-US" sz="2400" i="1" dirty="0"/>
              <a:t>to </a:t>
            </a:r>
            <a:r>
              <a:rPr lang="cs-CZ" sz="2400" i="1" dirty="0"/>
              <a:t>někoho zabije.</a:t>
            </a:r>
          </a:p>
        </p:txBody>
      </p:sp>
    </p:spTree>
    <p:extLst>
      <p:ext uri="{BB962C8B-B14F-4D97-AF65-F5344CB8AC3E}">
        <p14:creationId xmlns:p14="http://schemas.microsoft.com/office/powerpoint/2010/main" val="2365014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s transformátorem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Kvůli bezpečnosti se musí oddělit výstup zdroje od sítě.</a:t>
            </a:r>
          </a:p>
          <a:p>
            <a:pPr marL="0" lvl="1"/>
            <a:endParaRPr lang="cs-CZ" sz="2400" b="1" dirty="0"/>
          </a:p>
          <a:p>
            <a:pPr marL="0" lvl="1"/>
            <a:r>
              <a:rPr lang="cs-CZ" sz="2400" b="1" dirty="0"/>
              <a:t>Bezpečné oddělení zajistí jen transformátor.</a:t>
            </a:r>
          </a:p>
          <a:p>
            <a:pPr marL="0" lvl="1"/>
            <a:endParaRPr lang="cs-CZ" sz="2400" b="1" dirty="0"/>
          </a:p>
          <a:p>
            <a:pPr marL="0" lvl="1"/>
            <a:r>
              <a:rPr lang="cs-CZ" sz="2400" b="1" i="1" dirty="0"/>
              <a:t>Pověra: </a:t>
            </a:r>
          </a:p>
          <a:p>
            <a:pPr marL="0" lvl="1"/>
            <a:r>
              <a:rPr lang="cs-CZ" sz="2400" i="1" dirty="0"/>
              <a:t>Spínané zdroje jsou tak lehké, protože nemají transformátor.</a:t>
            </a:r>
          </a:p>
          <a:p>
            <a:pPr marL="0" lvl="1"/>
            <a:r>
              <a:rPr lang="cs-CZ" sz="2400" i="1" dirty="0"/>
              <a:t> </a:t>
            </a:r>
          </a:p>
          <a:p>
            <a:pPr marL="0" lvl="1" algn="ctr"/>
            <a:r>
              <a:rPr lang="cs-CZ" sz="2400" b="1" i="1" dirty="0">
                <a:solidFill>
                  <a:srgbClr val="FF0000"/>
                </a:solidFill>
              </a:rPr>
              <a:t>Chyba, chyba, chyba !!!</a:t>
            </a:r>
          </a:p>
          <a:p>
            <a:pPr marL="0" lvl="1" algn="ctr"/>
            <a:endParaRPr lang="cs-CZ" sz="2400" b="1" i="1" dirty="0"/>
          </a:p>
          <a:p>
            <a:pPr marL="0" lvl="1"/>
            <a:r>
              <a:rPr lang="cs-CZ" sz="2400" i="1" dirty="0"/>
              <a:t>Drtivá většina spínaných zdrojů </a:t>
            </a:r>
            <a:r>
              <a:rPr lang="cs-CZ" sz="2400" b="1" i="1" u="sng" dirty="0"/>
              <a:t>má</a:t>
            </a:r>
            <a:r>
              <a:rPr lang="cs-CZ" sz="2400" i="1" dirty="0"/>
              <a:t> transformátor.</a:t>
            </a:r>
          </a:p>
          <a:p>
            <a:pPr marL="0" lvl="1"/>
            <a:r>
              <a:rPr lang="cs-CZ" sz="2400" i="1" dirty="0"/>
              <a:t>Ale transformátor je maličký, protože pracuje na vysokém kmitočtu.</a:t>
            </a:r>
          </a:p>
        </p:txBody>
      </p:sp>
    </p:spTree>
    <p:extLst>
      <p:ext uri="{BB962C8B-B14F-4D97-AF65-F5344CB8AC3E}">
        <p14:creationId xmlns:p14="http://schemas.microsoft.com/office/powerpoint/2010/main" val="2286324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s transformátorem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Blokující měnič s transformátorem</a:t>
            </a:r>
          </a:p>
        </p:txBody>
      </p:sp>
      <p:pic>
        <p:nvPicPr>
          <p:cNvPr id="9" name="Obrázek 8">
            <a:hlinkClick r:id="rId2"/>
            <a:extLst>
              <a:ext uri="{FF2B5EF4-FFF2-40B4-BE49-F238E27FC236}">
                <a16:creationId xmlns:a16="http://schemas.microsoft.com/office/drawing/2014/main" id="{4207DD59-E640-4331-AAFD-C5E9EEC35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09755"/>
            <a:ext cx="3831266" cy="29573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8D39249-39D2-476D-989C-E4BCB266E1EB}"/>
              </a:ext>
            </a:extLst>
          </p:cNvPr>
          <p:cNvSpPr txBox="1"/>
          <p:nvPr/>
        </p:nvSpPr>
        <p:spPr>
          <a:xfrm>
            <a:off x="4330719" y="1509755"/>
            <a:ext cx="4615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dirty="0"/>
              <a:t>U cívek transformátorů teď budeme tečkou označovat jejich "začátky".</a:t>
            </a:r>
            <a:endParaRPr lang="en-US" dirty="0"/>
          </a:p>
          <a:p>
            <a:pPr marL="0" lvl="1"/>
            <a:endParaRPr lang="cs-CZ" dirty="0"/>
          </a:p>
          <a:p>
            <a:pPr marL="0" lvl="1"/>
            <a:r>
              <a:rPr lang="cs-CZ" dirty="0"/>
              <a:t>Tečky říkají: Když se v cívkách indukují napětí, tak tato napětí mají u všech teček stejnou polaritu.</a:t>
            </a:r>
          </a:p>
        </p:txBody>
      </p:sp>
    </p:spTree>
    <p:extLst>
      <p:ext uri="{BB962C8B-B14F-4D97-AF65-F5344CB8AC3E}">
        <p14:creationId xmlns:p14="http://schemas.microsoft.com/office/powerpoint/2010/main" val="2472159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s transformátorem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Blokující měnič s transformátorem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057EBB-5EAD-4392-9C15-2C92F4C5C929}"/>
              </a:ext>
            </a:extLst>
          </p:cNvPr>
          <p:cNvSpPr txBox="1"/>
          <p:nvPr/>
        </p:nvSpPr>
        <p:spPr>
          <a:xfrm>
            <a:off x="4283968" y="1025095"/>
            <a:ext cx="475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endParaRPr lang="cs-CZ" b="1" dirty="0"/>
          </a:p>
          <a:p>
            <a:pPr marL="0" lvl="1"/>
            <a:r>
              <a:rPr lang="cs-CZ" b="1" dirty="0"/>
              <a:t>Při sepnutém spínači S </a:t>
            </a:r>
            <a:r>
              <a:rPr lang="cs-CZ" dirty="0"/>
              <a:t>má primární cívka </a:t>
            </a:r>
            <a:r>
              <a:rPr lang="cs-CZ" dirty="0" err="1"/>
              <a:t>L</a:t>
            </a:r>
            <a:r>
              <a:rPr lang="cs-CZ" baseline="-25000" dirty="0" err="1"/>
              <a:t>p</a:t>
            </a:r>
            <a:r>
              <a:rPr lang="cs-CZ" dirty="0"/>
              <a:t> nahoře kladné napětí, dole, u tečky, záporné napětí.</a:t>
            </a:r>
            <a:endParaRPr lang="en-US" dirty="0"/>
          </a:p>
          <a:p>
            <a:pPr marL="0" lvl="1"/>
            <a:endParaRPr lang="cs-CZ" dirty="0"/>
          </a:p>
          <a:p>
            <a:pPr marL="0" lvl="1"/>
            <a:r>
              <a:rPr lang="cs-CZ" dirty="0"/>
              <a:t>Do sekundární cívky </a:t>
            </a:r>
            <a:r>
              <a:rPr lang="cs-CZ" dirty="0" err="1"/>
              <a:t>L</a:t>
            </a:r>
            <a:r>
              <a:rPr lang="cs-CZ" baseline="-25000" dirty="0" err="1"/>
              <a:t>s</a:t>
            </a:r>
            <a:r>
              <a:rPr lang="cs-CZ" dirty="0"/>
              <a:t> se indukuje napětí ve stejném smyslu. Proto u tečky, nahoře, je na </a:t>
            </a:r>
            <a:r>
              <a:rPr lang="cs-CZ" dirty="0" err="1"/>
              <a:t>L</a:t>
            </a:r>
            <a:r>
              <a:rPr lang="cs-CZ" baseline="-25000" dirty="0" err="1"/>
              <a:t>s</a:t>
            </a:r>
            <a:r>
              <a:rPr lang="cs-CZ" dirty="0"/>
              <a:t> záporné napětí.</a:t>
            </a:r>
            <a:endParaRPr lang="en-US" dirty="0"/>
          </a:p>
          <a:p>
            <a:pPr marL="0" lvl="1"/>
            <a:endParaRPr lang="cs-CZ" dirty="0"/>
          </a:p>
          <a:p>
            <a:pPr marL="0" lvl="1"/>
            <a:r>
              <a:rPr lang="cs-CZ" dirty="0"/>
              <a:t>Proto dioda D nevede.</a:t>
            </a:r>
          </a:p>
        </p:txBody>
      </p:sp>
      <p:pic>
        <p:nvPicPr>
          <p:cNvPr id="8" name="Obrázek 7">
            <a:hlinkClick r:id="rId2"/>
            <a:extLst>
              <a:ext uri="{FF2B5EF4-FFF2-40B4-BE49-F238E27FC236}">
                <a16:creationId xmlns:a16="http://schemas.microsoft.com/office/drawing/2014/main" id="{1C12F489-E466-4317-86E0-4F1B6C089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09755"/>
            <a:ext cx="3831266" cy="29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71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s transformátorem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Blokující měnič s transformátorem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F1C97B1-DDE7-4A6E-9683-CD6F06462D56}"/>
              </a:ext>
            </a:extLst>
          </p:cNvPr>
          <p:cNvSpPr txBox="1"/>
          <p:nvPr/>
        </p:nvSpPr>
        <p:spPr>
          <a:xfrm>
            <a:off x="4211960" y="1362248"/>
            <a:ext cx="4896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b="1" dirty="0"/>
              <a:t>Po rozepnutí spínače S </a:t>
            </a:r>
            <a:r>
              <a:rPr lang="cs-CZ" dirty="0"/>
              <a:t>by se primární cívka </a:t>
            </a:r>
            <a:r>
              <a:rPr lang="cs-CZ" dirty="0" err="1"/>
              <a:t>L</a:t>
            </a:r>
            <a:r>
              <a:rPr lang="cs-CZ" baseline="-25000" dirty="0" err="1"/>
              <a:t>p</a:t>
            </a:r>
            <a:r>
              <a:rPr lang="cs-CZ" dirty="0"/>
              <a:t> normálně snažila prorazit spínač S tím, že přes něj vybije svoji energii, </a:t>
            </a:r>
            <a:r>
              <a:rPr lang="en-US" dirty="0" err="1"/>
              <a:t>protože</a:t>
            </a:r>
            <a:r>
              <a:rPr lang="en-US" dirty="0"/>
              <a:t> se </a:t>
            </a:r>
            <a:r>
              <a:rPr lang="en-US" dirty="0" err="1"/>
              <a:t>snaží</a:t>
            </a:r>
            <a:r>
              <a:rPr lang="en-US" dirty="0"/>
              <a:t> </a:t>
            </a:r>
            <a:r>
              <a:rPr lang="cs-CZ" dirty="0"/>
              <a:t>zachovat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svůj</a:t>
            </a:r>
            <a:r>
              <a:rPr lang="cs-CZ" dirty="0"/>
              <a:t> proud.</a:t>
            </a:r>
            <a:endParaRPr lang="en-US" dirty="0"/>
          </a:p>
          <a:p>
            <a:pPr marL="0" lvl="1"/>
            <a:endParaRPr lang="cs-CZ" dirty="0"/>
          </a:p>
          <a:p>
            <a:pPr marL="0" lvl="1"/>
            <a:r>
              <a:rPr lang="cs-CZ" dirty="0"/>
              <a:t>Jenže </a:t>
            </a:r>
            <a:r>
              <a:rPr lang="en-US" dirty="0" err="1"/>
              <a:t>cívka</a:t>
            </a:r>
            <a:r>
              <a:rPr lang="en-US" dirty="0"/>
              <a:t> </a:t>
            </a:r>
            <a:r>
              <a:rPr lang="cs-CZ" dirty="0" err="1"/>
              <a:t>L</a:t>
            </a:r>
            <a:r>
              <a:rPr lang="cs-CZ" baseline="-25000" dirty="0" err="1"/>
              <a:t>p</a:t>
            </a:r>
            <a:r>
              <a:rPr lang="cs-CZ" dirty="0"/>
              <a:t> je přes jádro transformátoru těsně svázaná s </a:t>
            </a:r>
            <a:r>
              <a:rPr lang="en-US" dirty="0" err="1"/>
              <a:t>cívkou</a:t>
            </a:r>
            <a:r>
              <a:rPr lang="en-US" dirty="0"/>
              <a:t> </a:t>
            </a:r>
            <a:r>
              <a:rPr lang="cs-CZ" dirty="0" err="1"/>
              <a:t>L</a:t>
            </a:r>
            <a:r>
              <a:rPr lang="cs-CZ" baseline="-25000" dirty="0" err="1"/>
              <a:t>s</a:t>
            </a:r>
            <a:r>
              <a:rPr lang="cs-CZ" dirty="0"/>
              <a:t>. Proto </a:t>
            </a:r>
            <a:r>
              <a:rPr lang="cs-CZ" dirty="0" err="1"/>
              <a:t>L</a:t>
            </a:r>
            <a:r>
              <a:rPr lang="cs-CZ" baseline="-25000" dirty="0" err="1"/>
              <a:t>p</a:t>
            </a:r>
            <a:r>
              <a:rPr lang="cs-CZ" dirty="0"/>
              <a:t> svoji energii předá přes jádro a </a:t>
            </a:r>
            <a:r>
              <a:rPr lang="en-US" dirty="0" err="1"/>
              <a:t>cívku</a:t>
            </a:r>
            <a:r>
              <a:rPr lang="en-US" dirty="0"/>
              <a:t> </a:t>
            </a:r>
            <a:r>
              <a:rPr lang="cs-CZ" dirty="0" err="1"/>
              <a:t>L</a:t>
            </a:r>
            <a:r>
              <a:rPr lang="cs-CZ" baseline="-25000" dirty="0" err="1"/>
              <a:t>s</a:t>
            </a:r>
            <a:r>
              <a:rPr lang="cs-CZ" dirty="0"/>
              <a:t> do kondenzátoru C a zátěže </a:t>
            </a:r>
            <a:r>
              <a:rPr lang="cs-CZ" dirty="0" err="1"/>
              <a:t>R</a:t>
            </a:r>
            <a:r>
              <a:rPr lang="cs-CZ" baseline="-25000" dirty="0" err="1"/>
              <a:t>z</a:t>
            </a:r>
            <a:r>
              <a:rPr lang="cs-CZ" dirty="0"/>
              <a:t>.</a:t>
            </a:r>
          </a:p>
        </p:txBody>
      </p:sp>
      <p:pic>
        <p:nvPicPr>
          <p:cNvPr id="8" name="Obrázek 7">
            <a:hlinkClick r:id="rId2"/>
            <a:extLst>
              <a:ext uri="{FF2B5EF4-FFF2-40B4-BE49-F238E27FC236}">
                <a16:creationId xmlns:a16="http://schemas.microsoft.com/office/drawing/2014/main" id="{854EA589-7E79-4404-B720-E53D2474A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09755"/>
            <a:ext cx="3831266" cy="29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97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s transformátorem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Blokující měnič s transformátorem</a:t>
            </a:r>
          </a:p>
        </p:txBody>
      </p:sp>
      <p:pic>
        <p:nvPicPr>
          <p:cNvPr id="8" name="Obrázek 7">
            <a:hlinkClick r:id="rId2"/>
            <a:extLst>
              <a:ext uri="{FF2B5EF4-FFF2-40B4-BE49-F238E27FC236}">
                <a16:creationId xmlns:a16="http://schemas.microsoft.com/office/drawing/2014/main" id="{854EA589-7E79-4404-B720-E53D2474A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09755"/>
            <a:ext cx="3831266" cy="29573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EE5C991-0783-424B-987F-F43BD64F31B8}"/>
              </a:ext>
            </a:extLst>
          </p:cNvPr>
          <p:cNvSpPr txBox="1"/>
          <p:nvPr/>
        </p:nvSpPr>
        <p:spPr>
          <a:xfrm>
            <a:off x="4162935" y="1484784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dirty="0"/>
              <a:t>Vychází to na znaménka,</a:t>
            </a:r>
            <a:endParaRPr lang="en-US" dirty="0"/>
          </a:p>
          <a:p>
            <a:pPr marL="0" lvl="1"/>
            <a:r>
              <a:rPr lang="cs-CZ" dirty="0"/>
              <a:t>je </a:t>
            </a:r>
            <a:r>
              <a:rPr lang="en-US" dirty="0" err="1"/>
              <a:t>teď</a:t>
            </a:r>
            <a:r>
              <a:rPr lang="en-US" dirty="0"/>
              <a:t> </a:t>
            </a:r>
            <a:r>
              <a:rPr lang="cs-CZ" dirty="0"/>
              <a:t>dioda D vodivá?</a:t>
            </a:r>
          </a:p>
          <a:p>
            <a:pPr marL="0" lvl="1"/>
            <a:r>
              <a:rPr lang="cs-CZ" dirty="0"/>
              <a:t>Při sepnutém spínači S jsme cívce </a:t>
            </a:r>
            <a:r>
              <a:rPr lang="cs-CZ" dirty="0" err="1"/>
              <a:t>L</a:t>
            </a:r>
            <a:r>
              <a:rPr lang="cs-CZ" baseline="-25000" dirty="0" err="1"/>
              <a:t>p</a:t>
            </a:r>
            <a:r>
              <a:rPr lang="cs-CZ" dirty="0"/>
              <a:t> vnutili kladný proud shora dolů. Při tom měla </a:t>
            </a:r>
            <a:r>
              <a:rPr lang="cs-CZ" dirty="0" err="1"/>
              <a:t>L</a:t>
            </a:r>
            <a:r>
              <a:rPr lang="cs-CZ" baseline="-25000" dirty="0" err="1"/>
              <a:t>p</a:t>
            </a:r>
            <a:r>
              <a:rPr lang="cs-CZ" dirty="0"/>
              <a:t> nahoře kladné, dole záporné napětí.</a:t>
            </a:r>
          </a:p>
          <a:p>
            <a:pPr marL="0" lvl="1"/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7A3D765-D5A0-4760-9897-8008643D6C83}"/>
              </a:ext>
            </a:extLst>
          </p:cNvPr>
          <p:cNvSpPr txBox="1"/>
          <p:nvPr/>
        </p:nvSpPr>
        <p:spPr>
          <a:xfrm>
            <a:off x="251519" y="4606425"/>
            <a:ext cx="88079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cs-CZ" dirty="0"/>
              <a:t>Když spínač S přerušíme, cívka </a:t>
            </a:r>
            <a:r>
              <a:rPr lang="cs-CZ" dirty="0" err="1"/>
              <a:t>L</a:t>
            </a:r>
            <a:r>
              <a:rPr lang="cs-CZ" baseline="-25000" dirty="0" err="1"/>
              <a:t>p</a:t>
            </a:r>
            <a:r>
              <a:rPr lang="cs-CZ" dirty="0"/>
              <a:t> dále tlačí svůj kladný proud dolů, a její dolní konec (s tečkou) je najednou kladný!</a:t>
            </a:r>
          </a:p>
          <a:p>
            <a:pPr marL="0" lvl="1"/>
            <a:r>
              <a:rPr lang="cs-CZ" dirty="0"/>
              <a:t>Do sekundární cívky </a:t>
            </a:r>
            <a:r>
              <a:rPr lang="cs-CZ" dirty="0" err="1"/>
              <a:t>L</a:t>
            </a:r>
            <a:r>
              <a:rPr lang="cs-CZ" baseline="-25000" dirty="0" err="1"/>
              <a:t>s</a:t>
            </a:r>
            <a:r>
              <a:rPr lang="cs-CZ" dirty="0"/>
              <a:t> se indukuje napětí ve stejném smyslu. Proto u tečky, nahoře, je na </a:t>
            </a:r>
            <a:r>
              <a:rPr lang="cs-CZ" dirty="0" err="1"/>
              <a:t>L</a:t>
            </a:r>
            <a:r>
              <a:rPr lang="cs-CZ" baseline="-25000" dirty="0" err="1"/>
              <a:t>s</a:t>
            </a:r>
            <a:r>
              <a:rPr lang="cs-CZ" dirty="0"/>
              <a:t> také kladné napětí.</a:t>
            </a:r>
            <a:endParaRPr lang="en-US" dirty="0"/>
          </a:p>
          <a:p>
            <a:pPr marL="0" lvl="1"/>
            <a:endParaRPr lang="cs-CZ" dirty="0"/>
          </a:p>
          <a:p>
            <a:pPr marL="0" lvl="1"/>
            <a:r>
              <a:rPr lang="cs-CZ" dirty="0"/>
              <a:t>Proto dioda D vede.</a:t>
            </a:r>
          </a:p>
        </p:txBody>
      </p:sp>
    </p:spTree>
    <p:extLst>
      <p:ext uri="{BB962C8B-B14F-4D97-AF65-F5344CB8AC3E}">
        <p14:creationId xmlns:p14="http://schemas.microsoft.com/office/powerpoint/2010/main" val="3796777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s transformátorem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Blokující měnič s transformátorem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F1C97B1-DDE7-4A6E-9683-CD6F06462D56}"/>
              </a:ext>
            </a:extLst>
          </p:cNvPr>
          <p:cNvSpPr txBox="1"/>
          <p:nvPr/>
        </p:nvSpPr>
        <p:spPr>
          <a:xfrm>
            <a:off x="4427984" y="1362248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zdroje</a:t>
            </a:r>
            <a:r>
              <a:rPr lang="en-US" dirty="0"/>
              <a:t> </a:t>
            </a:r>
            <a:r>
              <a:rPr lang="en-US" dirty="0" err="1"/>
              <a:t>vlevo</a:t>
            </a:r>
            <a:r>
              <a:rPr lang="en-US" dirty="0"/>
              <a:t> </a:t>
            </a:r>
            <a:r>
              <a:rPr lang="en-US" dirty="0" err="1"/>
              <a:t>přechází</a:t>
            </a:r>
            <a:r>
              <a:rPr lang="en-US" dirty="0"/>
              <a:t> do </a:t>
            </a:r>
            <a:r>
              <a:rPr lang="en-US" dirty="0" err="1"/>
              <a:t>zátěže</a:t>
            </a:r>
            <a:r>
              <a:rPr lang="en-US" dirty="0"/>
              <a:t> </a:t>
            </a:r>
            <a:r>
              <a:rPr lang="en-US" dirty="0" err="1"/>
              <a:t>vpravo</a:t>
            </a:r>
            <a:r>
              <a:rPr lang="en-US" dirty="0"/>
              <a:t> na </a:t>
            </a: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doby</a:t>
            </a:r>
            <a:r>
              <a:rPr lang="en-US" dirty="0"/>
              <a:t>:</a:t>
            </a:r>
          </a:p>
          <a:p>
            <a:pPr marL="0" lvl="1"/>
            <a:endParaRPr lang="en-US" dirty="0"/>
          </a:p>
          <a:p>
            <a:pPr lvl="1" indent="-457200">
              <a:buFont typeface="+mj-lt"/>
              <a:buAutoNum type="arabicParenR"/>
            </a:pP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sepnutém</a:t>
            </a:r>
            <a:r>
              <a:rPr lang="en-US" dirty="0"/>
              <a:t> </a:t>
            </a:r>
            <a:r>
              <a:rPr lang="en-US" dirty="0" err="1"/>
              <a:t>spínači</a:t>
            </a:r>
            <a:r>
              <a:rPr lang="en-US" dirty="0"/>
              <a:t> S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přejde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zdroje</a:t>
            </a:r>
            <a:r>
              <a:rPr lang="en-US" dirty="0"/>
              <a:t> do </a:t>
            </a:r>
            <a:r>
              <a:rPr lang="en-US" dirty="0" err="1"/>
              <a:t>cívky</a:t>
            </a:r>
            <a:r>
              <a:rPr lang="en-US" dirty="0"/>
              <a:t> L</a:t>
            </a:r>
            <a:r>
              <a:rPr lang="en-US" baseline="-25000" dirty="0"/>
              <a:t>P</a:t>
            </a:r>
            <a:r>
              <a:rPr lang="en-US" dirty="0"/>
              <a:t>.</a:t>
            </a:r>
          </a:p>
          <a:p>
            <a:pPr lvl="1" indent="-457200">
              <a:buFont typeface="+mj-lt"/>
              <a:buAutoNum type="arabicParenR"/>
            </a:pPr>
            <a:r>
              <a:rPr lang="en-US" dirty="0"/>
              <a:t>Po </a:t>
            </a:r>
            <a:r>
              <a:rPr lang="en-US" dirty="0" err="1"/>
              <a:t>rozepnutí</a:t>
            </a:r>
            <a:r>
              <a:rPr lang="en-US" dirty="0"/>
              <a:t> </a:t>
            </a:r>
            <a:r>
              <a:rPr lang="en-US" dirty="0" err="1"/>
              <a:t>spínače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přejde</a:t>
            </a:r>
            <a:r>
              <a:rPr lang="en-US" dirty="0"/>
              <a:t> z </a:t>
            </a:r>
            <a:r>
              <a:rPr lang="en-US" dirty="0" err="1"/>
              <a:t>cívky</a:t>
            </a:r>
            <a:r>
              <a:rPr lang="en-US" dirty="0"/>
              <a:t> </a:t>
            </a:r>
            <a:r>
              <a:rPr lang="en-US" dirty="0" err="1"/>
              <a:t>L</a:t>
            </a:r>
            <a:r>
              <a:rPr lang="en-US" baseline="-25000" dirty="0" err="1"/>
              <a:t>p</a:t>
            </a:r>
            <a:r>
              <a:rPr lang="en-US" dirty="0"/>
              <a:t> </a:t>
            </a:r>
            <a:r>
              <a:rPr lang="en-US" dirty="0" err="1"/>
              <a:t>přes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 </a:t>
            </a:r>
            <a:r>
              <a:rPr lang="en-US" dirty="0" err="1"/>
              <a:t>transformátoru</a:t>
            </a:r>
            <a:r>
              <a:rPr lang="en-US" dirty="0"/>
              <a:t> a </a:t>
            </a:r>
            <a:r>
              <a:rPr lang="en-US" dirty="0" err="1"/>
              <a:t>cívku</a:t>
            </a:r>
            <a:r>
              <a:rPr lang="en-US" dirty="0"/>
              <a:t> L</a:t>
            </a:r>
            <a:r>
              <a:rPr lang="en-US" baseline="-25000" dirty="0"/>
              <a:t>s</a:t>
            </a:r>
            <a:r>
              <a:rPr lang="en-US" dirty="0"/>
              <a:t> do </a:t>
            </a:r>
            <a:r>
              <a:rPr lang="en-US" dirty="0" err="1"/>
              <a:t>zátěže</a:t>
            </a:r>
            <a:r>
              <a:rPr lang="en-US" dirty="0"/>
              <a:t>.</a:t>
            </a:r>
            <a:endParaRPr lang="cs-CZ" dirty="0"/>
          </a:p>
        </p:txBody>
      </p:sp>
      <p:pic>
        <p:nvPicPr>
          <p:cNvPr id="8" name="Obrázek 7">
            <a:hlinkClick r:id="rId2"/>
            <a:extLst>
              <a:ext uri="{FF2B5EF4-FFF2-40B4-BE49-F238E27FC236}">
                <a16:creationId xmlns:a16="http://schemas.microsoft.com/office/drawing/2014/main" id="{854EA589-7E79-4404-B720-E53D2474A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09755"/>
            <a:ext cx="3831266" cy="29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36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cs-CZ" sz="3200" dirty="0"/>
              <a:t>Definice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200" dirty="0"/>
              <a:t>Princip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200" dirty="0"/>
              <a:t>Výhody - nevýhody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200" dirty="0"/>
              <a:t>Rozdělení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200" dirty="0"/>
              <a:t>Zdroje bez transformátoru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200" dirty="0"/>
              <a:t>Zdroje s transformátorem</a:t>
            </a:r>
          </a:p>
        </p:txBody>
      </p:sp>
    </p:spTree>
    <p:extLst>
      <p:ext uri="{BB962C8B-B14F-4D97-AF65-F5344CB8AC3E}">
        <p14:creationId xmlns:p14="http://schemas.microsoft.com/office/powerpoint/2010/main" val="2945661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s transformátorem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Blokující měnič s transformátorem</a:t>
            </a:r>
          </a:p>
        </p:txBody>
      </p:sp>
      <p:pic>
        <p:nvPicPr>
          <p:cNvPr id="9" name="Obrázek 8">
            <a:hlinkClick r:id="rId2"/>
            <a:extLst>
              <a:ext uri="{FF2B5EF4-FFF2-40B4-BE49-F238E27FC236}">
                <a16:creationId xmlns:a16="http://schemas.microsoft.com/office/drawing/2014/main" id="{B5815636-2E4F-45EE-8661-CAD326355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09755"/>
            <a:ext cx="3831266" cy="29573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C4012A2-D00D-4C81-88AE-EE8725C3B619}"/>
              </a:ext>
            </a:extLst>
          </p:cNvPr>
          <p:cNvSpPr txBox="1"/>
          <p:nvPr/>
        </p:nvSpPr>
        <p:spPr>
          <a:xfrm>
            <a:off x="4248472" y="1418744"/>
            <a:ext cx="479469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cs-CZ" dirty="0"/>
              <a:t>Transformátory nemají rády tzv. „stejnosměrné sycení“.</a:t>
            </a:r>
            <a:endParaRPr lang="en-US" dirty="0"/>
          </a:p>
          <a:p>
            <a:pPr marL="0" lvl="1"/>
            <a:endParaRPr lang="en-US" dirty="0"/>
          </a:p>
          <a:p>
            <a:pPr marL="0" lvl="1"/>
            <a:r>
              <a:rPr lang="en-US" dirty="0" err="1"/>
              <a:t>Jak</a:t>
            </a:r>
            <a:r>
              <a:rPr lang="en-US" dirty="0"/>
              <a:t> je to </a:t>
            </a:r>
            <a:r>
              <a:rPr lang="en-US" dirty="0" err="1"/>
              <a:t>tady</a:t>
            </a:r>
            <a:r>
              <a:rPr lang="en-US" dirty="0"/>
              <a:t>?</a:t>
            </a:r>
            <a:endParaRPr lang="cs-CZ" dirty="0"/>
          </a:p>
          <a:p>
            <a:pPr marL="0" lvl="1"/>
            <a:endParaRPr lang="en-US" dirty="0"/>
          </a:p>
          <a:p>
            <a:pPr marL="0" lvl="1"/>
            <a:r>
              <a:rPr lang="cs-CZ" dirty="0"/>
              <a:t>Při sepnutém spínači je v jádru transformátoru magnetické pole jednoho směru, při rozepnutém spínači druhého směru.</a:t>
            </a:r>
          </a:p>
          <a:p>
            <a:pPr marL="0" lvl="1"/>
            <a:endParaRPr lang="cs-CZ" dirty="0"/>
          </a:p>
          <a:p>
            <a:pPr marL="0" lvl="1"/>
            <a:r>
              <a:rPr lang="cs-CZ" dirty="0"/>
              <a:t>Magnetické pole v jádru transformátoru je tedy střídavé, i když je to napájené ze stejnosměrného zdroje.</a:t>
            </a:r>
          </a:p>
          <a:p>
            <a:pPr marL="0"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5575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03ABF17A-91FB-4A00-A6DB-02C3E6F2E115}"/>
              </a:ext>
            </a:extLst>
          </p:cNvPr>
          <p:cNvSpPr txBox="1"/>
          <p:nvPr/>
        </p:nvSpPr>
        <p:spPr>
          <a:xfrm>
            <a:off x="4427984" y="1425550"/>
            <a:ext cx="4600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b="1" dirty="0"/>
              <a:t>Při sepnutém spínači S </a:t>
            </a:r>
            <a:r>
              <a:rPr lang="cs-CZ" dirty="0"/>
              <a:t>má primární cívka </a:t>
            </a:r>
            <a:r>
              <a:rPr lang="cs-CZ" dirty="0" err="1"/>
              <a:t>L</a:t>
            </a:r>
            <a:r>
              <a:rPr lang="cs-CZ" baseline="-25000" dirty="0" err="1"/>
              <a:t>p</a:t>
            </a:r>
            <a:r>
              <a:rPr lang="cs-CZ" dirty="0"/>
              <a:t> nahoře u tečky kladné napětí, </a:t>
            </a:r>
            <a:endParaRPr lang="en-US" dirty="0"/>
          </a:p>
          <a:p>
            <a:pPr marL="0" lvl="1"/>
            <a:r>
              <a:rPr lang="cs-CZ" dirty="0"/>
              <a:t>dole záporné napětí.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s transformátorem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18845" y="3866272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dirty="0"/>
              <a:t>Do sekundární cívky </a:t>
            </a:r>
            <a:r>
              <a:rPr lang="cs-CZ" dirty="0" err="1"/>
              <a:t>L</a:t>
            </a:r>
            <a:r>
              <a:rPr lang="cs-CZ" baseline="-25000" dirty="0" err="1"/>
              <a:t>s</a:t>
            </a:r>
            <a:r>
              <a:rPr lang="cs-CZ" dirty="0"/>
              <a:t> se indukuje napětí ve stejném smyslu. </a:t>
            </a:r>
            <a:endParaRPr lang="en-US" dirty="0"/>
          </a:p>
          <a:p>
            <a:pPr marL="0" lvl="1"/>
            <a:r>
              <a:rPr lang="cs-CZ" dirty="0"/>
              <a:t>Proto u tečky, nahoře, je na </a:t>
            </a:r>
            <a:r>
              <a:rPr lang="cs-CZ" dirty="0" err="1"/>
              <a:t>L</a:t>
            </a:r>
            <a:r>
              <a:rPr lang="cs-CZ" baseline="-25000" dirty="0" err="1"/>
              <a:t>s</a:t>
            </a:r>
            <a:r>
              <a:rPr lang="cs-CZ" dirty="0"/>
              <a:t> kladné napětí.</a:t>
            </a:r>
          </a:p>
          <a:p>
            <a:pPr marL="0" lvl="1"/>
            <a:r>
              <a:rPr lang="cs-CZ" dirty="0"/>
              <a:t>Proto dioda D</a:t>
            </a:r>
            <a:r>
              <a:rPr lang="en-US" baseline="-25000" dirty="0"/>
              <a:t>1</a:t>
            </a:r>
            <a:r>
              <a:rPr lang="cs-CZ" dirty="0"/>
              <a:t> vede.</a:t>
            </a:r>
          </a:p>
          <a:p>
            <a:pPr marL="0" lvl="1"/>
            <a:r>
              <a:rPr lang="cs-CZ" dirty="0"/>
              <a:t>Energie z primární cívky </a:t>
            </a:r>
            <a:r>
              <a:rPr lang="cs-CZ" dirty="0" err="1"/>
              <a:t>L</a:t>
            </a:r>
            <a:r>
              <a:rPr lang="cs-CZ" baseline="-25000" dirty="0" err="1"/>
              <a:t>p</a:t>
            </a:r>
            <a:r>
              <a:rPr lang="cs-CZ" dirty="0"/>
              <a:t> se předává do sekundární cívky </a:t>
            </a:r>
            <a:r>
              <a:rPr lang="cs-CZ" dirty="0" err="1"/>
              <a:t>L</a:t>
            </a:r>
            <a:r>
              <a:rPr lang="cs-CZ" baseline="-25000" dirty="0" err="1"/>
              <a:t>s</a:t>
            </a:r>
            <a:r>
              <a:rPr lang="cs-CZ" dirty="0"/>
              <a:t> už při sepnutí spínače.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D5F33F1-3528-4DED-9B4F-EDD229D5CAA7}"/>
              </a:ext>
            </a:extLst>
          </p:cNvPr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b="1" dirty="0" err="1"/>
              <a:t>Propustný</a:t>
            </a:r>
            <a:r>
              <a:rPr lang="cs-CZ" sz="2400" b="1" dirty="0"/>
              <a:t> měnič s transformátorem</a:t>
            </a:r>
          </a:p>
        </p:txBody>
      </p:sp>
      <p:pic>
        <p:nvPicPr>
          <p:cNvPr id="10" name="Obrázek 9">
            <a:hlinkClick r:id="rId2"/>
            <a:extLst>
              <a:ext uri="{FF2B5EF4-FFF2-40B4-BE49-F238E27FC236}">
                <a16:creationId xmlns:a16="http://schemas.microsoft.com/office/drawing/2014/main" id="{F1ADF26E-9245-4F47-BE94-671F79180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9" y="1410479"/>
            <a:ext cx="3964269" cy="23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06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s transformátorem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860032" y="1364575"/>
            <a:ext cx="4025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b="1" dirty="0"/>
              <a:t>Po rozepnutí spínače S </a:t>
            </a:r>
            <a:r>
              <a:rPr lang="cs-CZ" dirty="0"/>
              <a:t>by se primární cívka </a:t>
            </a:r>
            <a:r>
              <a:rPr lang="cs-CZ" dirty="0" err="1"/>
              <a:t>L</a:t>
            </a:r>
            <a:r>
              <a:rPr lang="cs-CZ" baseline="-25000" dirty="0" err="1"/>
              <a:t>p</a:t>
            </a:r>
            <a:r>
              <a:rPr lang="cs-CZ" dirty="0"/>
              <a:t> normálně snažila prorazit spínač S tím, že přes něj vybije svoji energii, která ji nutí zachovat její proud.</a:t>
            </a:r>
          </a:p>
        </p:txBody>
      </p:sp>
      <p:pic>
        <p:nvPicPr>
          <p:cNvPr id="8" name="Obrázek 7">
            <a:hlinkClick r:id="rId2"/>
            <a:extLst>
              <a:ext uri="{FF2B5EF4-FFF2-40B4-BE49-F238E27FC236}">
                <a16:creationId xmlns:a16="http://schemas.microsoft.com/office/drawing/2014/main" id="{BDF93629-7626-493B-981C-C02368893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9" y="1410479"/>
            <a:ext cx="3964269" cy="237856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809DD54-EAA6-491E-9C66-4867C4B97CF6}"/>
              </a:ext>
            </a:extLst>
          </p:cNvPr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b="1" dirty="0" err="1"/>
              <a:t>Propustný</a:t>
            </a:r>
            <a:r>
              <a:rPr lang="cs-CZ" sz="2400" b="1" dirty="0"/>
              <a:t> měnič s transformátorem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E0660FD-78CC-457B-B71B-A1B4B25BBEAD}"/>
              </a:ext>
            </a:extLst>
          </p:cNvPr>
          <p:cNvSpPr txBox="1"/>
          <p:nvPr/>
        </p:nvSpPr>
        <p:spPr>
          <a:xfrm>
            <a:off x="221494" y="3933056"/>
            <a:ext cx="882167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cs-CZ" dirty="0"/>
              <a:t>Jenže </a:t>
            </a:r>
            <a:r>
              <a:rPr lang="cs-CZ" dirty="0" err="1"/>
              <a:t>L</a:t>
            </a:r>
            <a:r>
              <a:rPr lang="cs-CZ" baseline="-25000" dirty="0" err="1"/>
              <a:t>p</a:t>
            </a:r>
            <a:r>
              <a:rPr lang="cs-CZ" dirty="0"/>
              <a:t> už předtím svoji energii předala</a:t>
            </a:r>
            <a:r>
              <a:rPr lang="en-US" dirty="0"/>
              <a:t> do</a:t>
            </a:r>
            <a:r>
              <a:rPr lang="cs-CZ" dirty="0"/>
              <a:t> </a:t>
            </a:r>
            <a:r>
              <a:rPr lang="cs-CZ" dirty="0" err="1"/>
              <a:t>L</a:t>
            </a:r>
            <a:r>
              <a:rPr lang="cs-CZ" baseline="-25000" dirty="0" err="1"/>
              <a:t>s</a:t>
            </a:r>
            <a:r>
              <a:rPr lang="cs-CZ" dirty="0"/>
              <a:t> a dále do kondenzátoru C </a:t>
            </a:r>
            <a:endParaRPr lang="en-US" dirty="0"/>
          </a:p>
          <a:p>
            <a:pPr marL="0" lvl="1"/>
            <a:r>
              <a:rPr lang="cs-CZ" dirty="0"/>
              <a:t>a zátěže </a:t>
            </a:r>
            <a:r>
              <a:rPr lang="cs-CZ" dirty="0" err="1"/>
              <a:t>R</a:t>
            </a:r>
            <a:r>
              <a:rPr lang="cs-CZ" baseline="-25000" dirty="0" err="1"/>
              <a:t>z</a:t>
            </a:r>
            <a:r>
              <a:rPr lang="cs-CZ" dirty="0"/>
              <a:t>.</a:t>
            </a:r>
          </a:p>
          <a:p>
            <a:pPr marL="0" lvl="1"/>
            <a:r>
              <a:rPr lang="cs-CZ" dirty="0"/>
              <a:t>Proto cívka </a:t>
            </a:r>
            <a:r>
              <a:rPr lang="cs-CZ" dirty="0" err="1"/>
              <a:t>L</a:t>
            </a:r>
            <a:r>
              <a:rPr lang="cs-CZ" baseline="-25000" dirty="0" err="1"/>
              <a:t>p</a:t>
            </a:r>
            <a:r>
              <a:rPr lang="cs-CZ" dirty="0"/>
              <a:t> té energie už moc nemá.</a:t>
            </a:r>
          </a:p>
          <a:p>
            <a:pPr marL="0" lvl="1"/>
            <a:r>
              <a:rPr lang="cs-CZ" dirty="0"/>
              <a:t>Přesto ale, co zbylo, odevzdá </a:t>
            </a:r>
            <a:r>
              <a:rPr lang="cs-CZ" dirty="0" err="1"/>
              <a:t>L</a:t>
            </a:r>
            <a:r>
              <a:rPr lang="cs-CZ" baseline="-25000" dirty="0" err="1"/>
              <a:t>p</a:t>
            </a:r>
            <a:r>
              <a:rPr lang="cs-CZ" dirty="0"/>
              <a:t> přes cívku </a:t>
            </a:r>
            <a:r>
              <a:rPr lang="cs-CZ" dirty="0" err="1"/>
              <a:t>L</a:t>
            </a:r>
            <a:r>
              <a:rPr lang="cs-CZ" baseline="-25000" dirty="0" err="1"/>
              <a:t>d</a:t>
            </a:r>
            <a:r>
              <a:rPr lang="cs-CZ" dirty="0"/>
              <a:t> a diodu </a:t>
            </a:r>
            <a:r>
              <a:rPr lang="cs-CZ" dirty="0" err="1"/>
              <a:t>D</a:t>
            </a:r>
            <a:r>
              <a:rPr lang="cs-CZ" baseline="-25000" dirty="0" err="1"/>
              <a:t>d</a:t>
            </a:r>
            <a:r>
              <a:rPr lang="cs-CZ" dirty="0"/>
              <a:t> zpět do zdroje, do kondenzátoru </a:t>
            </a:r>
            <a:r>
              <a:rPr lang="cs-CZ" dirty="0" err="1"/>
              <a:t>C</a:t>
            </a:r>
            <a:r>
              <a:rPr lang="cs-CZ" baseline="-25000" dirty="0" err="1"/>
              <a:t>n</a:t>
            </a:r>
            <a:r>
              <a:rPr lang="cs-CZ" dirty="0"/>
              <a:t>.</a:t>
            </a:r>
          </a:p>
          <a:p>
            <a:pPr marL="0" lvl="1"/>
            <a:r>
              <a:rPr lang="cs-CZ" dirty="0"/>
              <a:t>Sledujte napětí, proudy, tečky.</a:t>
            </a:r>
          </a:p>
          <a:p>
            <a:pPr marL="0" lvl="1"/>
            <a:r>
              <a:rPr lang="cs-CZ" dirty="0"/>
              <a:t>Cívka </a:t>
            </a:r>
            <a:r>
              <a:rPr lang="cs-CZ" dirty="0" err="1"/>
              <a:t>L</a:t>
            </a:r>
            <a:r>
              <a:rPr lang="cs-CZ" baseline="-25000" dirty="0" err="1"/>
              <a:t>d</a:t>
            </a:r>
            <a:r>
              <a:rPr lang="cs-CZ" dirty="0"/>
              <a:t> a dioda </a:t>
            </a:r>
            <a:r>
              <a:rPr lang="cs-CZ" dirty="0" err="1"/>
              <a:t>D</a:t>
            </a:r>
            <a:r>
              <a:rPr lang="cs-CZ" baseline="-25000" dirty="0" err="1"/>
              <a:t>d</a:t>
            </a:r>
            <a:r>
              <a:rPr lang="cs-CZ" dirty="0"/>
              <a:t> se teď zachovají podobně jako </a:t>
            </a:r>
            <a:r>
              <a:rPr lang="cs-CZ" dirty="0" err="1"/>
              <a:t>L</a:t>
            </a:r>
            <a:r>
              <a:rPr lang="cs-CZ" baseline="-25000" dirty="0" err="1"/>
              <a:t>s</a:t>
            </a:r>
            <a:r>
              <a:rPr lang="cs-CZ" dirty="0"/>
              <a:t> a D v předešlém blokujícím zapojení.</a:t>
            </a:r>
          </a:p>
          <a:p>
            <a:pPr marL="0" lvl="1"/>
            <a:endParaRPr lang="cs-CZ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BF3D4B-B447-34A3-970D-99001E089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63" y="1400165"/>
            <a:ext cx="4299245" cy="24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67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s transformátorem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283968" y="1358766"/>
            <a:ext cx="46018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dirty="0"/>
              <a:t>Když cívka </a:t>
            </a:r>
            <a:r>
              <a:rPr lang="cs-CZ" dirty="0" err="1"/>
              <a:t>L</a:t>
            </a:r>
            <a:r>
              <a:rPr lang="cs-CZ" baseline="-25000" dirty="0" err="1"/>
              <a:t>s</a:t>
            </a:r>
            <a:r>
              <a:rPr lang="cs-CZ" dirty="0"/>
              <a:t> začíná tlačit proud přes diodu D</a:t>
            </a:r>
            <a:r>
              <a:rPr lang="cs-CZ" baseline="-25000" dirty="0"/>
              <a:t>1</a:t>
            </a:r>
            <a:r>
              <a:rPr lang="cs-CZ" dirty="0"/>
              <a:t>, tlumivka L brání nárůstu proudu, ale neubrání se a přece jen proud propustí.</a:t>
            </a:r>
            <a:endParaRPr lang="en-US" dirty="0"/>
          </a:p>
          <a:p>
            <a:pPr marL="0" lvl="1"/>
            <a:endParaRPr lang="cs-CZ" dirty="0"/>
          </a:p>
          <a:p>
            <a:pPr marL="0" lvl="1"/>
            <a:r>
              <a:rPr lang="cs-CZ" dirty="0"/>
              <a:t>Když ale proud z cívky </a:t>
            </a:r>
            <a:r>
              <a:rPr lang="cs-CZ" dirty="0" err="1"/>
              <a:t>L</a:t>
            </a:r>
            <a:r>
              <a:rPr lang="cs-CZ" baseline="-25000" dirty="0" err="1"/>
              <a:t>s</a:t>
            </a:r>
            <a:r>
              <a:rPr lang="cs-CZ" dirty="0"/>
              <a:t> zanikne, tlumivka L se snaží proud zachovat a dál jej tlačí do kondenzátoru C a zátěže </a:t>
            </a:r>
            <a:r>
              <a:rPr lang="cs-CZ" dirty="0" err="1"/>
              <a:t>R</a:t>
            </a:r>
            <a:r>
              <a:rPr lang="cs-CZ" baseline="-25000" dirty="0" err="1"/>
              <a:t>z</a:t>
            </a:r>
            <a:r>
              <a:rPr lang="cs-CZ" dirty="0"/>
              <a:t>. </a:t>
            </a:r>
            <a:r>
              <a:rPr lang="en-US" dirty="0" err="1"/>
              <a:t>Tento</a:t>
            </a:r>
            <a:r>
              <a:rPr lang="en-US" dirty="0"/>
              <a:t> proud </a:t>
            </a:r>
            <a:r>
              <a:rPr lang="en-US" dirty="0" err="1"/>
              <a:t>teď</a:t>
            </a:r>
            <a:r>
              <a:rPr lang="en-US" dirty="0"/>
              <a:t> </a:t>
            </a:r>
            <a:r>
              <a:rPr lang="en-US" dirty="0" err="1"/>
              <a:t>teče</a:t>
            </a:r>
            <a:r>
              <a:rPr lang="en-US" dirty="0"/>
              <a:t> </a:t>
            </a:r>
            <a:r>
              <a:rPr lang="en-US" dirty="0" err="1"/>
              <a:t>přes</a:t>
            </a:r>
            <a:r>
              <a:rPr lang="en-US" dirty="0"/>
              <a:t> </a:t>
            </a:r>
            <a:r>
              <a:rPr lang="en-US" dirty="0" err="1"/>
              <a:t>diodu</a:t>
            </a:r>
            <a:r>
              <a:rPr lang="en-US" dirty="0"/>
              <a:t> D</a:t>
            </a:r>
            <a:r>
              <a:rPr lang="en-US" baseline="-25000" dirty="0"/>
              <a:t>2</a:t>
            </a:r>
            <a:r>
              <a:rPr lang="en-US" dirty="0"/>
              <a:t> – </a:t>
            </a:r>
            <a:r>
              <a:rPr lang="en-US" dirty="0" err="1"/>
              <a:t>podobně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u </a:t>
            </a:r>
            <a:r>
              <a:rPr lang="en-US" dirty="0" err="1"/>
              <a:t>snižujícího</a:t>
            </a:r>
            <a:r>
              <a:rPr lang="en-US" dirty="0"/>
              <a:t> </a:t>
            </a:r>
            <a:r>
              <a:rPr lang="en-US" dirty="0" err="1"/>
              <a:t>regulátoru</a:t>
            </a:r>
            <a:r>
              <a:rPr lang="en-US" dirty="0"/>
              <a:t>.</a:t>
            </a:r>
          </a:p>
          <a:p>
            <a:pPr marL="0" lvl="1"/>
            <a:endParaRPr lang="cs-CZ" dirty="0"/>
          </a:p>
          <a:p>
            <a:pPr marL="0" lvl="1"/>
            <a:r>
              <a:rPr lang="cs-CZ" dirty="0"/>
              <a:t>Díky </a:t>
            </a:r>
            <a:r>
              <a:rPr lang="en-US" dirty="0" err="1"/>
              <a:t>tlumivce</a:t>
            </a:r>
            <a:r>
              <a:rPr lang="en-US" dirty="0"/>
              <a:t> L a </a:t>
            </a:r>
            <a:r>
              <a:rPr lang="en-US" dirty="0" err="1"/>
              <a:t>diodě</a:t>
            </a:r>
            <a:r>
              <a:rPr lang="en-US" dirty="0"/>
              <a:t> D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cs-CZ" dirty="0"/>
              <a:t>je výstupní proud rovnoměrnější a výstupní napětí méně zvlněné.</a:t>
            </a:r>
          </a:p>
        </p:txBody>
      </p:sp>
      <p:pic>
        <p:nvPicPr>
          <p:cNvPr id="8" name="Obrázek 7">
            <a:hlinkClick r:id="rId2"/>
            <a:extLst>
              <a:ext uri="{FF2B5EF4-FFF2-40B4-BE49-F238E27FC236}">
                <a16:creationId xmlns:a16="http://schemas.microsoft.com/office/drawing/2014/main" id="{BDF93629-7626-493B-981C-C02368893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9" y="1410479"/>
            <a:ext cx="3964269" cy="237856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809DD54-EAA6-491E-9C66-4867C4B97CF6}"/>
              </a:ext>
            </a:extLst>
          </p:cNvPr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b="1" dirty="0" err="1"/>
              <a:t>Propustný</a:t>
            </a:r>
            <a:r>
              <a:rPr lang="cs-CZ" sz="2400" b="1" dirty="0"/>
              <a:t> měnič s transformátorem</a:t>
            </a:r>
          </a:p>
        </p:txBody>
      </p:sp>
    </p:spTree>
    <p:extLst>
      <p:ext uri="{BB962C8B-B14F-4D97-AF65-F5344CB8AC3E}">
        <p14:creationId xmlns:p14="http://schemas.microsoft.com/office/powerpoint/2010/main" val="2764916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/>
              <a:t>Zdroje s transformátorem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283968" y="1336700"/>
            <a:ext cx="4759200" cy="501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dirty="0"/>
              <a:t>Energie ze zdroje je rozdělována takto: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kern="1200" dirty="0">
              <a:solidFill>
                <a:srgbClr val="000000"/>
              </a:solidFill>
              <a:effectLst/>
              <a:latin typeface="Lucida Sans Unicode" panose="020B060203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 sepnutém spínači S energie přejde ze zdroje přes transformátor (tj. přes  cívky L</a:t>
            </a:r>
            <a:r>
              <a:rPr lang="cs-CZ" sz="1800" kern="1200" baseline="-250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cs-CZ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sz="1800" kern="1200" baseline="-250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feromagnetické jádro)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diodu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1800" kern="1200" baseline="-250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tlumivku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 do kondenzátoru C a do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zátěže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sz="1800" kern="1200" baseline="-250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Část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této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energie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zatím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zůstává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tlumivce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rozepnutí spínače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zbytek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energie cívky </a:t>
            </a:r>
            <a:r>
              <a:rPr lang="cs-CZ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sz="1800" kern="1200" baseline="-250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vrátí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přes cívku L</a:t>
            </a:r>
            <a:r>
              <a:rPr lang="en-US" sz="1800" kern="1200" baseline="-250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diodu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1800" kern="1200" baseline="-250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  <a:r>
              <a:rPr lang="cs-CZ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Zároveň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zbytek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energie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tlumivky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přejde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přes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1800" kern="1200" baseline="-250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zátěže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/>
            <a:endParaRPr lang="cs-CZ" dirty="0"/>
          </a:p>
        </p:txBody>
      </p:sp>
      <p:pic>
        <p:nvPicPr>
          <p:cNvPr id="8" name="Obrázek 7">
            <a:hlinkClick r:id="rId2"/>
            <a:extLst>
              <a:ext uri="{FF2B5EF4-FFF2-40B4-BE49-F238E27FC236}">
                <a16:creationId xmlns:a16="http://schemas.microsoft.com/office/drawing/2014/main" id="{BDF93629-7626-493B-981C-C02368893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9" y="1410479"/>
            <a:ext cx="3964269" cy="237856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809DD54-EAA6-491E-9C66-4867C4B97CF6}"/>
              </a:ext>
            </a:extLst>
          </p:cNvPr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/>
              <a:t>Propustný měnič s transformátorem</a:t>
            </a:r>
          </a:p>
        </p:txBody>
      </p:sp>
    </p:spTree>
    <p:extLst>
      <p:ext uri="{BB962C8B-B14F-4D97-AF65-F5344CB8AC3E}">
        <p14:creationId xmlns:p14="http://schemas.microsoft.com/office/powerpoint/2010/main" val="3347041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/>
              <a:t>Zdroje s transformátorem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283968" y="1336700"/>
            <a:ext cx="475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1800"/>
              <a:t>Magnetické pole v jádru transformátoru je opět střídavé:</a:t>
            </a:r>
          </a:p>
          <a:p>
            <a:pPr marL="0" lvl="1"/>
            <a:endParaRPr lang="cs-CZ"/>
          </a:p>
          <a:p>
            <a:pPr marL="0" lvl="1"/>
            <a:r>
              <a:rPr lang="cs-CZ"/>
              <a:t>Při sepnutém spínači je jádro magnetizováno cívkou L</a:t>
            </a:r>
            <a:r>
              <a:rPr lang="cs-CZ" baseline="-25000"/>
              <a:t>p</a:t>
            </a:r>
            <a:r>
              <a:rPr lang="cs-CZ"/>
              <a:t> v jednom směru, při rozepnutém spínači je cívkou L</a:t>
            </a:r>
            <a:r>
              <a:rPr lang="cs-CZ" baseline="-25000"/>
              <a:t>d</a:t>
            </a:r>
            <a:r>
              <a:rPr lang="cs-CZ"/>
              <a:t> magnetizováno ve druhém směru.</a:t>
            </a:r>
            <a:endParaRPr lang="cs-CZ" sz="1800"/>
          </a:p>
          <a:p>
            <a:pPr marL="0" lvl="1"/>
            <a:endParaRPr lang="cs-CZ"/>
          </a:p>
        </p:txBody>
      </p:sp>
      <p:pic>
        <p:nvPicPr>
          <p:cNvPr id="8" name="Obrázek 7">
            <a:hlinkClick r:id="rId2"/>
            <a:extLst>
              <a:ext uri="{FF2B5EF4-FFF2-40B4-BE49-F238E27FC236}">
                <a16:creationId xmlns:a16="http://schemas.microsoft.com/office/drawing/2014/main" id="{BDF93629-7626-493B-981C-C02368893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9" y="1410479"/>
            <a:ext cx="3964269" cy="237856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809DD54-EAA6-491E-9C66-4867C4B97CF6}"/>
              </a:ext>
            </a:extLst>
          </p:cNvPr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/>
              <a:t>Propustný měnič s transformátorem</a:t>
            </a:r>
          </a:p>
        </p:txBody>
      </p:sp>
    </p:spTree>
    <p:extLst>
      <p:ext uri="{BB962C8B-B14F-4D97-AF65-F5344CB8AC3E}">
        <p14:creationId xmlns:p14="http://schemas.microsoft.com/office/powerpoint/2010/main" val="1828924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Video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89856" y="700585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dirty="0" err="1"/>
              <a:t>Fly</a:t>
            </a:r>
            <a:r>
              <a:rPr lang="cs-CZ" sz="2400" dirty="0"/>
              <a:t>-Buck DC/DC </a:t>
            </a:r>
            <a:r>
              <a:rPr lang="cs-CZ" sz="2400" dirty="0" err="1"/>
              <a:t>converter</a:t>
            </a:r>
            <a:r>
              <a:rPr lang="en-US" sz="2400" dirty="0"/>
              <a:t> (</a:t>
            </a:r>
            <a:r>
              <a:rPr lang="en-US" sz="2400" dirty="0" err="1"/>
              <a:t>klikni</a:t>
            </a:r>
            <a:r>
              <a:rPr lang="en-US" sz="2400" dirty="0"/>
              <a:t> do </a:t>
            </a:r>
            <a:r>
              <a:rPr lang="en-US" sz="2400" dirty="0" err="1"/>
              <a:t>černého</a:t>
            </a:r>
            <a:r>
              <a:rPr lang="en-US" sz="2400" dirty="0"/>
              <a:t> </a:t>
            </a:r>
            <a:r>
              <a:rPr lang="en-US" sz="2400" dirty="0" err="1"/>
              <a:t>okna</a:t>
            </a:r>
            <a:r>
              <a:rPr lang="en-US" sz="2400" dirty="0"/>
              <a:t>)</a:t>
            </a:r>
            <a:endParaRPr lang="cs-CZ" sz="2400" dirty="0"/>
          </a:p>
        </p:txBody>
      </p:sp>
      <p:pic>
        <p:nvPicPr>
          <p:cNvPr id="6" name="zdroj_spinany_t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503" y="1124744"/>
            <a:ext cx="9141055" cy="51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7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Video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dirty="0" err="1"/>
              <a:t>Fly</a:t>
            </a:r>
            <a:r>
              <a:rPr lang="cs-CZ" sz="2400" dirty="0"/>
              <a:t>-Buck DC/DC </a:t>
            </a:r>
            <a:r>
              <a:rPr lang="cs-CZ" sz="2400" dirty="0" err="1"/>
              <a:t>converter</a:t>
            </a:r>
            <a:endParaRPr lang="cs-CZ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63" y="1381716"/>
            <a:ext cx="8792025" cy="506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399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28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Video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dirty="0" err="1"/>
              <a:t>Fly</a:t>
            </a:r>
            <a:r>
              <a:rPr lang="cs-CZ" sz="2400" dirty="0"/>
              <a:t>-Buck DC/DC </a:t>
            </a:r>
            <a:r>
              <a:rPr lang="cs-CZ" sz="2400" dirty="0" err="1"/>
              <a:t>converter</a:t>
            </a: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279"/>
            <a:ext cx="9144000" cy="45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98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Video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9512" y="90872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dirty="0" err="1"/>
              <a:t>Fly</a:t>
            </a:r>
            <a:r>
              <a:rPr lang="cs-CZ" sz="2400" dirty="0"/>
              <a:t>-Buck DC/DC </a:t>
            </a:r>
            <a:r>
              <a:rPr lang="cs-CZ" sz="2400" dirty="0" err="1"/>
              <a:t>converter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279"/>
            <a:ext cx="9144000" cy="45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60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Spínaný zdroj je obvod, který jedno napětí mění na jiné napětí, přičemž pro regulaci výstupního napětí používá dávkování energie pomocí spínání – rozpínání obvodu.</a:t>
            </a:r>
          </a:p>
          <a:p>
            <a:endParaRPr lang="cs-CZ" sz="3200" i="1" dirty="0"/>
          </a:p>
          <a:p>
            <a:r>
              <a:rPr lang="cs-CZ" i="1" dirty="0"/>
              <a:t>Na rozdíl od lineárních zdrojů, které používají „hladkou“ regulaci a přebytečnou energii nechávají zmarnit na sériovém proměnném odporu. </a:t>
            </a:r>
          </a:p>
        </p:txBody>
      </p:sp>
    </p:spTree>
    <p:extLst>
      <p:ext uri="{BB962C8B-B14F-4D97-AF65-F5344CB8AC3E}">
        <p14:creationId xmlns:p14="http://schemas.microsoft.com/office/powerpoint/2010/main" val="2855619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30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Video – </a:t>
            </a:r>
            <a:r>
              <a:rPr lang="cs-CZ" dirty="0" err="1"/>
              <a:t>Vocabulary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79512" y="908720"/>
            <a:ext cx="87849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dirty="0" err="1"/>
              <a:t>Fly</a:t>
            </a:r>
            <a:r>
              <a:rPr lang="cs-CZ" sz="2400" dirty="0"/>
              <a:t>-Buck DC/DC </a:t>
            </a:r>
            <a:r>
              <a:rPr lang="cs-CZ" sz="2400" dirty="0" err="1"/>
              <a:t>converter</a:t>
            </a:r>
            <a:endParaRPr lang="cs-CZ" sz="2400" dirty="0"/>
          </a:p>
          <a:p>
            <a:pPr marL="0" lvl="1"/>
            <a:r>
              <a:rPr lang="cs-CZ" sz="2400" dirty="0" err="1"/>
              <a:t>primary</a:t>
            </a:r>
            <a:endParaRPr lang="cs-CZ" sz="2400" dirty="0"/>
          </a:p>
          <a:p>
            <a:pPr marL="0" lvl="1"/>
            <a:r>
              <a:rPr lang="cs-CZ" sz="2400" dirty="0" err="1"/>
              <a:t>secondary</a:t>
            </a:r>
            <a:endParaRPr lang="cs-CZ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coil</a:t>
            </a:r>
            <a:endParaRPr lang="cs-CZ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winding</a:t>
            </a:r>
            <a:endParaRPr lang="cs-CZ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circuit</a:t>
            </a:r>
            <a:endParaRPr lang="cs-CZ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inductor</a:t>
            </a:r>
            <a:endParaRPr lang="cs-CZ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voltage</a:t>
            </a:r>
            <a:endParaRPr lang="cs-CZ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capacitor</a:t>
            </a:r>
            <a:endParaRPr lang="cs-CZ" sz="2400" dirty="0"/>
          </a:p>
          <a:p>
            <a:pPr marL="0" lvl="1"/>
            <a:r>
              <a:rPr lang="cs-CZ" sz="2400" dirty="0" err="1"/>
              <a:t>diode</a:t>
            </a:r>
            <a:r>
              <a:rPr lang="cs-CZ" sz="2400" dirty="0"/>
              <a:t> drop</a:t>
            </a:r>
          </a:p>
          <a:p>
            <a:pPr marL="0" lvl="1"/>
            <a:r>
              <a:rPr lang="cs-CZ" sz="2400" dirty="0"/>
              <a:t>V</a:t>
            </a:r>
            <a:r>
              <a:rPr lang="cs-CZ" sz="2400" baseline="-25000" dirty="0"/>
              <a:t>F</a:t>
            </a:r>
            <a:r>
              <a:rPr lang="cs-CZ" sz="2400" dirty="0"/>
              <a:t> – forward </a:t>
            </a:r>
            <a:r>
              <a:rPr lang="cs-CZ" sz="2400" dirty="0" err="1"/>
              <a:t>voltage</a:t>
            </a:r>
            <a:endParaRPr lang="cs-CZ" sz="2400" dirty="0"/>
          </a:p>
          <a:p>
            <a:pPr marL="0" lvl="1"/>
            <a:r>
              <a:rPr lang="cs-CZ" sz="2400" dirty="0" err="1"/>
              <a:t>isolated</a:t>
            </a:r>
            <a:endParaRPr lang="cs-CZ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voltage</a:t>
            </a:r>
            <a:endParaRPr lang="cs-CZ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circuit</a:t>
            </a:r>
            <a:endParaRPr lang="cs-CZ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ground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11916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Video – </a:t>
            </a:r>
            <a:r>
              <a:rPr lang="cs-CZ" dirty="0" err="1"/>
              <a:t>Vocabulary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79512" y="908720"/>
            <a:ext cx="8784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dirty="0"/>
              <a:t>T</a:t>
            </a:r>
            <a:r>
              <a:rPr lang="cs-CZ" sz="2400" baseline="-25000" dirty="0"/>
              <a:t>ON</a:t>
            </a:r>
            <a:r>
              <a:rPr lang="cs-CZ" sz="2400" dirty="0"/>
              <a:t> – </a:t>
            </a:r>
            <a:r>
              <a:rPr lang="cs-CZ" sz="2400" dirty="0" err="1"/>
              <a:t>time</a:t>
            </a:r>
            <a:r>
              <a:rPr lang="cs-CZ" sz="2400" dirty="0"/>
              <a:t> on</a:t>
            </a:r>
          </a:p>
          <a:p>
            <a:pPr marL="0" lvl="1"/>
            <a:r>
              <a:rPr lang="cs-CZ" sz="2400" dirty="0"/>
              <a:t>T</a:t>
            </a:r>
            <a:r>
              <a:rPr lang="cs-CZ" sz="2400" baseline="-25000" dirty="0"/>
              <a:t>OFF</a:t>
            </a:r>
            <a:r>
              <a:rPr lang="cs-CZ" sz="2400" dirty="0"/>
              <a:t> – </a:t>
            </a:r>
            <a:r>
              <a:rPr lang="cs-CZ" sz="2400" dirty="0" err="1"/>
              <a:t>time</a:t>
            </a:r>
            <a:r>
              <a:rPr lang="cs-CZ" sz="2400" dirty="0"/>
              <a:t> </a:t>
            </a:r>
            <a:r>
              <a:rPr lang="cs-CZ" sz="2400" dirty="0" err="1"/>
              <a:t>off</a:t>
            </a:r>
            <a:endParaRPr lang="cs-CZ" sz="2400" dirty="0"/>
          </a:p>
          <a:p>
            <a:pPr marL="0" lvl="1"/>
            <a:r>
              <a:rPr lang="cs-CZ" sz="2400" dirty="0" err="1"/>
              <a:t>advantages</a:t>
            </a:r>
            <a:endParaRPr lang="cs-CZ" sz="2400" dirty="0"/>
          </a:p>
          <a:p>
            <a:pPr marL="0" lvl="1"/>
            <a:r>
              <a:rPr lang="cs-CZ" sz="2400" dirty="0" err="1"/>
              <a:t>disadvantages</a:t>
            </a:r>
            <a:endParaRPr lang="cs-CZ" sz="2400" dirty="0"/>
          </a:p>
          <a:p>
            <a:pPr marL="0" lvl="1"/>
            <a:r>
              <a:rPr lang="cs-CZ" sz="2400" dirty="0" err="1"/>
              <a:t>leakage</a:t>
            </a:r>
            <a:endParaRPr lang="cs-CZ" sz="2400" dirty="0"/>
          </a:p>
          <a:p>
            <a:pPr marL="0" lvl="1"/>
            <a:r>
              <a:rPr lang="cs-CZ" sz="2400" dirty="0" err="1"/>
              <a:t>leak</a:t>
            </a:r>
            <a:endParaRPr lang="cs-CZ" sz="2400" dirty="0"/>
          </a:p>
          <a:p>
            <a:pPr marL="0" lvl="1"/>
            <a:r>
              <a:rPr lang="cs-CZ" sz="2400" dirty="0" err="1"/>
              <a:t>suppress</a:t>
            </a:r>
            <a:r>
              <a:rPr lang="cs-CZ" sz="2400" dirty="0"/>
              <a:t> </a:t>
            </a:r>
            <a:r>
              <a:rPr lang="cs-CZ" sz="2400" dirty="0" err="1"/>
              <a:t>spikes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16572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32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Použité materiály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BABČANÍK, Jan. </a:t>
            </a:r>
            <a:r>
              <a:rPr lang="cs-CZ" i="1" dirty="0"/>
              <a:t>hw.cz</a:t>
            </a:r>
            <a:r>
              <a:rPr lang="cs-CZ" dirty="0"/>
              <a:t> [online]. [cit. 9.2.2014]. Dostupný na WWW: </a:t>
            </a:r>
            <a:r>
              <a:rPr lang="cs-CZ" dirty="0">
                <a:hlinkClick r:id="rId2"/>
              </a:rPr>
              <a:t>https://vyvoj.hw.cz/teorie-a-praxe/spinane-zdroje.html</a:t>
            </a:r>
            <a:endParaRPr lang="cs-CZ" dirty="0"/>
          </a:p>
          <a:p>
            <a:endParaRPr lang="cs-CZ" dirty="0"/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805465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0CDB1-EDEC-F273-A190-BE0364BAFB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9D0A9B-F29E-DE60-5280-BABE21187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cs-CZ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5BA67-24CC-E39B-0930-DC34BB852220}"/>
              </a:ext>
            </a:extLst>
          </p:cNvPr>
          <p:cNvSpPr txBox="1"/>
          <p:nvPr/>
        </p:nvSpPr>
        <p:spPr>
          <a:xfrm>
            <a:off x="-6722" y="400018"/>
            <a:ext cx="7747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1000"/>
              </a:spcBef>
              <a:spcAft>
                <a:spcPts val="600"/>
              </a:spcAft>
            </a:pPr>
            <a:r>
              <a:rPr lang="cs-CZ" sz="1800" b="1" kern="150" dirty="0">
                <a:effectLst/>
                <a:latin typeface="Liberation Sans"/>
                <a:ea typeface="Microsoft YaHei" panose="020B0503020204020204" pitchFamily="34" charset="-122"/>
              </a:rPr>
              <a:t>„4-Switch-Buck-boost“ zapojení s použitím jedné cívky</a:t>
            </a:r>
          </a:p>
        </p:txBody>
      </p:sp>
      <p:pic>
        <p:nvPicPr>
          <p:cNvPr id="18" name="Obrázek6">
            <a:extLst>
              <a:ext uri="{FF2B5EF4-FFF2-40B4-BE49-F238E27FC236}">
                <a16:creationId xmlns:a16="http://schemas.microsoft.com/office/drawing/2014/main" id="{A08F2126-3C4A-7960-15CF-C7DB42B0E98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85174" y="1412776"/>
            <a:ext cx="8573651" cy="3806854"/>
          </a:xfrm>
          <a:prstGeom prst="rect">
            <a:avLst/>
          </a:prstGeom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728790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0CDB1-EDEC-F273-A190-BE0364BAFB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34</a:t>
            </a:fld>
            <a:endParaRPr lang="cs-CZ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9D0A9B-F29E-DE60-5280-BABE21187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cs-CZ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5BA67-24CC-E39B-0930-DC34BB852220}"/>
              </a:ext>
            </a:extLst>
          </p:cNvPr>
          <p:cNvSpPr txBox="1"/>
          <p:nvPr/>
        </p:nvSpPr>
        <p:spPr>
          <a:xfrm>
            <a:off x="-6722" y="400018"/>
            <a:ext cx="7747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1000"/>
              </a:spcBef>
              <a:spcAft>
                <a:spcPts val="600"/>
              </a:spcAft>
            </a:pPr>
            <a:r>
              <a:rPr lang="cs-CZ" sz="1800" b="1" kern="150" dirty="0">
                <a:effectLst/>
                <a:latin typeface="Liberation Sans"/>
                <a:ea typeface="Microsoft YaHei" panose="020B0503020204020204" pitchFamily="34" charset="-122"/>
              </a:rPr>
              <a:t>„4-Switch-Buck-boost“ ve funkci „snižující“ (</a:t>
            </a:r>
            <a:r>
              <a:rPr lang="cs-CZ" sz="1800" b="1" kern="150" dirty="0" err="1">
                <a:effectLst/>
                <a:latin typeface="Liberation Sans"/>
                <a:ea typeface="Microsoft YaHei" panose="020B0503020204020204" pitchFamily="34" charset="-122"/>
              </a:rPr>
              <a:t>buck</a:t>
            </a:r>
            <a:r>
              <a:rPr lang="cs-CZ" sz="1800" b="1" kern="150" dirty="0">
                <a:effectLst/>
                <a:latin typeface="Liberation Sans"/>
                <a:ea typeface="Microsoft YaHei" panose="020B0503020204020204" pitchFamily="34" charset="-122"/>
              </a:rPr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1D306E5-E791-DB8E-BD5F-CD064C8EA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74" y="4726250"/>
            <a:ext cx="3907836" cy="1942539"/>
          </a:xfrm>
          <a:prstGeom prst="rect">
            <a:avLst/>
          </a:prstGeom>
        </p:spPr>
      </p:pic>
      <p:pic>
        <p:nvPicPr>
          <p:cNvPr id="7" name="Obrázek6">
            <a:extLst>
              <a:ext uri="{FF2B5EF4-FFF2-40B4-BE49-F238E27FC236}">
                <a16:creationId xmlns:a16="http://schemas.microsoft.com/office/drawing/2014/main" id="{8AB314A5-B10D-AEA9-7BD0-1AC6FF31F11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5174" y="764704"/>
            <a:ext cx="8573651" cy="3806854"/>
          </a:xfrm>
          <a:prstGeom prst="rect">
            <a:avLst/>
          </a:prstGeom>
          <a:ln>
            <a:noFill/>
            <a:prstDash/>
          </a:ln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302ED582-DA29-0343-388A-482410132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743526"/>
              </p:ext>
            </p:extLst>
          </p:nvPr>
        </p:nvGraphicFramePr>
        <p:xfrm>
          <a:off x="4713070" y="4743152"/>
          <a:ext cx="4179410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283084753"/>
                    </a:ext>
                  </a:extLst>
                </a:gridCol>
                <a:gridCol w="2667242">
                  <a:extLst>
                    <a:ext uri="{9D8B030D-6E8A-4147-A177-3AD203B41FA5}">
                      <a16:colId xmlns:a16="http://schemas.microsoft.com/office/drawing/2014/main" val="40300116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Tranzistor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Funkce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719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Jako 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790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Jako 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022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Trvale sepnutý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607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Trvale rozepnutý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113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966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hlinkClick r:id="rId2"/>
            <a:extLst>
              <a:ext uri="{FF2B5EF4-FFF2-40B4-BE49-F238E27FC236}">
                <a16:creationId xmlns:a16="http://schemas.microsoft.com/office/drawing/2014/main" id="{4C0DD107-E430-B975-B0DA-34549963B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25144"/>
            <a:ext cx="4179966" cy="1854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0CDB1-EDEC-F273-A190-BE0364BAFB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35</a:t>
            </a:fld>
            <a:endParaRPr lang="cs-CZ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9D0A9B-F29E-DE60-5280-BABE21187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cs-CZ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5BA67-24CC-E39B-0930-DC34BB852220}"/>
              </a:ext>
            </a:extLst>
          </p:cNvPr>
          <p:cNvSpPr txBox="1"/>
          <p:nvPr/>
        </p:nvSpPr>
        <p:spPr>
          <a:xfrm>
            <a:off x="-6722" y="400018"/>
            <a:ext cx="7747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1000"/>
              </a:spcBef>
              <a:spcAft>
                <a:spcPts val="600"/>
              </a:spcAft>
            </a:pPr>
            <a:r>
              <a:rPr lang="cs-CZ" sz="1800" b="1" kern="150" dirty="0">
                <a:effectLst/>
                <a:latin typeface="Liberation Sans"/>
                <a:ea typeface="Microsoft YaHei" panose="020B0503020204020204" pitchFamily="34" charset="-122"/>
              </a:rPr>
              <a:t>„4-Switch-Buck-boost“ ve funkci „zvyšující“ (</a:t>
            </a:r>
            <a:r>
              <a:rPr lang="cs-CZ" sz="1800" b="1" kern="150" dirty="0" err="1">
                <a:effectLst/>
                <a:latin typeface="Liberation Sans"/>
                <a:ea typeface="Microsoft YaHei" panose="020B0503020204020204" pitchFamily="34" charset="-122"/>
              </a:rPr>
              <a:t>boost</a:t>
            </a:r>
            <a:r>
              <a:rPr lang="cs-CZ" sz="1800" b="1" kern="150" dirty="0">
                <a:effectLst/>
                <a:latin typeface="Liberation Sans"/>
                <a:ea typeface="Microsoft YaHei" panose="020B0503020204020204" pitchFamily="34" charset="-122"/>
              </a:rPr>
              <a:t>)</a:t>
            </a:r>
          </a:p>
        </p:txBody>
      </p:sp>
      <p:pic>
        <p:nvPicPr>
          <p:cNvPr id="7" name="Obrázek6">
            <a:extLst>
              <a:ext uri="{FF2B5EF4-FFF2-40B4-BE49-F238E27FC236}">
                <a16:creationId xmlns:a16="http://schemas.microsoft.com/office/drawing/2014/main" id="{8AB314A5-B10D-AEA9-7BD0-1AC6FF31F11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5174" y="764704"/>
            <a:ext cx="8573651" cy="3806854"/>
          </a:xfrm>
          <a:prstGeom prst="rect">
            <a:avLst/>
          </a:prstGeom>
          <a:ln>
            <a:noFill/>
            <a:prstDash/>
          </a:ln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302ED582-DA29-0343-388A-482410132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070661"/>
              </p:ext>
            </p:extLst>
          </p:nvPr>
        </p:nvGraphicFramePr>
        <p:xfrm>
          <a:off x="4713070" y="4743152"/>
          <a:ext cx="4179410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283084753"/>
                    </a:ext>
                  </a:extLst>
                </a:gridCol>
                <a:gridCol w="2667242">
                  <a:extLst>
                    <a:ext uri="{9D8B030D-6E8A-4147-A177-3AD203B41FA5}">
                      <a16:colId xmlns:a16="http://schemas.microsoft.com/office/drawing/2014/main" val="40300116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Tranzistor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Funkce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719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Trvale sepnutý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790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Trvale rozepnutý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022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Jako 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607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Q4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Jako 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113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006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Vlevo je velké stejnosměrné napětí. Z něj se má vpravo udělat malé napětí.</a:t>
            </a:r>
            <a:endParaRPr lang="cs-CZ" i="1" dirty="0"/>
          </a:p>
        </p:txBody>
      </p:sp>
      <p:pic>
        <p:nvPicPr>
          <p:cNvPr id="8" name="obrázek 3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3"/>
            <a:ext cx="5544616" cy="407890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TextovéPole 8"/>
          <p:cNvSpPr txBox="1"/>
          <p:nvPr/>
        </p:nvSpPr>
        <p:spPr>
          <a:xfrm>
            <a:off x="5652120" y="1316371"/>
            <a:ext cx="3491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Když je výstupní napětí malé, „Řízení“ sepne spínač S.</a:t>
            </a:r>
          </a:p>
          <a:p>
            <a:r>
              <a:rPr lang="cs-CZ" dirty="0"/>
              <a:t>Proud cívkou L stoupá jen pomalu, protože cívka nerada mění svůj proud.</a:t>
            </a:r>
          </a:p>
          <a:p>
            <a:r>
              <a:rPr lang="cs-CZ" dirty="0"/>
              <a:t>Proud teče do kondenzátoru C</a:t>
            </a:r>
            <a:r>
              <a:rPr lang="cs-CZ" baseline="-25000" dirty="0"/>
              <a:t>2</a:t>
            </a:r>
            <a:r>
              <a:rPr lang="cs-CZ" dirty="0"/>
              <a:t>, výstupní napětí stoupá.</a:t>
            </a:r>
          </a:p>
          <a:p>
            <a:r>
              <a:rPr lang="cs-CZ" dirty="0"/>
              <a:t>Když je výstupní napětí dostatečné, „Řízení“ rozepne spínač S.</a:t>
            </a:r>
          </a:p>
          <a:p>
            <a:r>
              <a:rPr lang="cs-CZ" dirty="0"/>
              <a:t>Cívka se nechce vzdát svého proudu, táhne jej dál. Bez diody D</a:t>
            </a:r>
            <a:r>
              <a:rPr lang="cs-CZ" baseline="-25000" dirty="0"/>
              <a:t>2</a:t>
            </a:r>
            <a:r>
              <a:rPr lang="cs-CZ" dirty="0"/>
              <a:t> by cívka tento proud násilím vytáhla přes spínač S a zničila by jej.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79512" y="5590981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Ale dioda D</a:t>
            </a:r>
            <a:r>
              <a:rPr lang="cs-CZ" baseline="-25000" dirty="0"/>
              <a:t>2</a:t>
            </a:r>
            <a:r>
              <a:rPr lang="cs-CZ" dirty="0"/>
              <a:t> proud cívky převezme a cívka v klidu vybije svoji energii do C</a:t>
            </a:r>
            <a:r>
              <a:rPr lang="cs-CZ" baseline="-25000" dirty="0"/>
              <a:t>2</a:t>
            </a:r>
            <a:r>
              <a:rPr lang="cs-CZ" dirty="0"/>
              <a:t>. Tím jej nabije ještě trochu navíc.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435377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Princip spínaných zdrojů: </a:t>
            </a:r>
            <a:r>
              <a:rPr lang="cs-CZ" dirty="0"/>
              <a:t>Energie se do výstupu dávkuje přes součástky, </a:t>
            </a:r>
            <a:endParaRPr lang="cs-CZ" i="1" dirty="0"/>
          </a:p>
        </p:txBody>
      </p:sp>
      <p:pic>
        <p:nvPicPr>
          <p:cNvPr id="8" name="obrázek 3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3"/>
            <a:ext cx="5544616" cy="407890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TextovéPole 8"/>
          <p:cNvSpPr txBox="1"/>
          <p:nvPr/>
        </p:nvSpPr>
        <p:spPr>
          <a:xfrm>
            <a:off x="5652120" y="1316371"/>
            <a:ext cx="3491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 kterých jsou nulové ztráty výkonu.</a:t>
            </a:r>
          </a:p>
          <a:p>
            <a:pPr algn="ctr"/>
            <a:r>
              <a:rPr lang="cs-CZ" b="1" dirty="0"/>
              <a:t>P = U * I</a:t>
            </a:r>
          </a:p>
          <a:p>
            <a:r>
              <a:rPr lang="cs-CZ" dirty="0"/>
              <a:t>Spínač S je buď sepnutý, jeho odpor je nulový, napětí na něm je nulové, ztrátový výkon na něm je nulový.</a:t>
            </a:r>
          </a:p>
          <a:p>
            <a:r>
              <a:rPr lang="cs-CZ" dirty="0"/>
              <a:t>Nebo je spínač S rozepnutý, jeho proud je nulový, ztrátový výkon na něm je nulový.</a:t>
            </a:r>
          </a:p>
          <a:p>
            <a:r>
              <a:rPr lang="cs-CZ" dirty="0"/>
              <a:t>Cívka má nulový ohmický odpor. Proto je</a:t>
            </a:r>
            <a:r>
              <a:rPr lang="en-US" dirty="0"/>
              <a:t> </a:t>
            </a:r>
            <a:r>
              <a:rPr lang="cs-CZ" dirty="0"/>
              <a:t>na ní jen výkon jalový (nehřeje), žádný výkon činný. Proto se cívka nezahřeje, nejsou na ní žádné ztráty.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79512" y="5590981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Proto se veškerá energie dostane zleva doprava beze ztrát.</a:t>
            </a:r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109591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Skutečnost</a:t>
            </a:r>
            <a:r>
              <a:rPr lang="cs-CZ" dirty="0"/>
              <a:t>: Spínač S má v sepnutém stavu trochu odpor, </a:t>
            </a:r>
            <a:endParaRPr lang="cs-CZ" i="1" dirty="0"/>
          </a:p>
        </p:txBody>
      </p:sp>
      <p:pic>
        <p:nvPicPr>
          <p:cNvPr id="8" name="obrázek 3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3"/>
            <a:ext cx="5544616" cy="407890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TextovéPole 8"/>
          <p:cNvSpPr txBox="1"/>
          <p:nvPr/>
        </p:nvSpPr>
        <p:spPr>
          <a:xfrm>
            <a:off x="5652120" y="1316371"/>
            <a:ext cx="34918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rozepnutém stavu trochu prosakuje.</a:t>
            </a:r>
          </a:p>
          <a:p>
            <a:r>
              <a:rPr lang="cs-CZ" dirty="0"/>
              <a:t>Cívka má ohmický odpor.</a:t>
            </a:r>
          </a:p>
          <a:p>
            <a:r>
              <a:rPr lang="cs-CZ" dirty="0"/>
              <a:t>Diody mají ve vodivém stavu úbytek napětí 0,7V (obyčejné), nebo 0,3V (Schottkyho).</a:t>
            </a:r>
          </a:p>
          <a:p>
            <a:r>
              <a:rPr lang="cs-CZ" dirty="0"/>
              <a:t>Kondenzátory se na vysokých kmitočtech trochu zahřívají.</a:t>
            </a:r>
          </a:p>
          <a:p>
            <a:r>
              <a:rPr lang="cs-CZ" dirty="0"/>
              <a:t>Jádra cívek na vysokých kmitočtech nestíhají přemagnetovat se, zahřívají se.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79512" y="5590981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Výsledek</a:t>
            </a:r>
            <a:r>
              <a:rPr lang="cs-CZ" dirty="0"/>
              <a:t>: Účinnost spínaných zdrojů není 100%, ale „jen“ 80-95%.</a:t>
            </a:r>
          </a:p>
          <a:p>
            <a:r>
              <a:rPr lang="cs-CZ" dirty="0"/>
              <a:t> </a:t>
            </a:r>
          </a:p>
          <a:p>
            <a:r>
              <a:rPr lang="cs-CZ" dirty="0"/>
              <a:t>V porovnání s klasickými zdroji je to úžasný úspěch.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868975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Výhody, nevýhody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200" b="1" dirty="0" err="1"/>
              <a:t>Výhody</a:t>
            </a:r>
            <a:endParaRPr lang="en-US" sz="3200" b="1" dirty="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velká</a:t>
            </a:r>
            <a:r>
              <a:rPr lang="en-US" sz="3200" dirty="0"/>
              <a:t> </a:t>
            </a:r>
            <a:r>
              <a:rPr lang="en-US" sz="3200" dirty="0" err="1"/>
              <a:t>účinnost</a:t>
            </a:r>
            <a:endParaRPr lang="en-US" sz="3200" dirty="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malé</a:t>
            </a:r>
            <a:r>
              <a:rPr lang="en-US" sz="3200" dirty="0"/>
              <a:t> </a:t>
            </a:r>
            <a:r>
              <a:rPr lang="en-US" sz="3200" dirty="0" err="1"/>
              <a:t>rozměry</a:t>
            </a:r>
            <a:endParaRPr lang="en-US" sz="3200" dirty="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malá</a:t>
            </a:r>
            <a:r>
              <a:rPr lang="en-US" sz="3200" dirty="0"/>
              <a:t> </a:t>
            </a:r>
            <a:r>
              <a:rPr lang="en-US" sz="3200" dirty="0" err="1"/>
              <a:t>hmotnost</a:t>
            </a:r>
            <a:endParaRPr lang="en-US" sz="3200" dirty="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levnější</a:t>
            </a:r>
            <a:endParaRPr lang="en-US" sz="3200" dirty="0"/>
          </a:p>
          <a:p>
            <a:pPr marL="0" lvl="1"/>
            <a:endParaRPr lang="en-US" sz="3200" dirty="0"/>
          </a:p>
          <a:p>
            <a:pPr marL="0" lvl="1"/>
            <a:r>
              <a:rPr lang="en-US" sz="3200" b="1" dirty="0" err="1"/>
              <a:t>Nevýhody</a:t>
            </a:r>
            <a:endParaRPr lang="en-US" sz="3200" b="1" dirty="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složitější</a:t>
            </a:r>
            <a:endParaRPr lang="en-US" sz="3200" dirty="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výstupní</a:t>
            </a:r>
            <a:r>
              <a:rPr lang="en-US" sz="3200" dirty="0"/>
              <a:t> </a:t>
            </a:r>
            <a:r>
              <a:rPr lang="en-US" sz="3200" dirty="0" err="1"/>
              <a:t>napětí</a:t>
            </a:r>
            <a:r>
              <a:rPr lang="en-US" sz="3200" dirty="0"/>
              <a:t> je </a:t>
            </a:r>
            <a:r>
              <a:rPr lang="en-US" sz="3200" dirty="0" err="1"/>
              <a:t>vždy</a:t>
            </a:r>
            <a:r>
              <a:rPr lang="en-US" sz="3200" dirty="0"/>
              <a:t> </a:t>
            </a:r>
            <a:r>
              <a:rPr lang="en-US" sz="3200" dirty="0" err="1"/>
              <a:t>trochu</a:t>
            </a:r>
            <a:r>
              <a:rPr lang="en-US" sz="3200" dirty="0"/>
              <a:t> </a:t>
            </a:r>
            <a:r>
              <a:rPr lang="en-US" sz="3200" dirty="0" err="1"/>
              <a:t>zvlněné</a:t>
            </a:r>
            <a:endParaRPr lang="en-US" sz="3200" dirty="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spínání</a:t>
            </a:r>
            <a:r>
              <a:rPr lang="en-US" sz="3200" dirty="0"/>
              <a:t> </a:t>
            </a:r>
            <a:r>
              <a:rPr lang="en-US" sz="3200" dirty="0" err="1"/>
              <a:t>generuje</a:t>
            </a:r>
            <a:r>
              <a:rPr lang="en-US" sz="3200" dirty="0"/>
              <a:t> </a:t>
            </a:r>
            <a:r>
              <a:rPr lang="en-US" sz="3200" dirty="0" err="1"/>
              <a:t>rušení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08315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spínaných zdrojů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Spínané zdroje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400" b="1" dirty="0"/>
              <a:t>bez transformátoru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cs-CZ" sz="2400" dirty="0"/>
              <a:t>snižující (</a:t>
            </a:r>
            <a:r>
              <a:rPr lang="cs-CZ" sz="2400" dirty="0" err="1"/>
              <a:t>buck</a:t>
            </a:r>
            <a:r>
              <a:rPr lang="cs-CZ" sz="2400" dirty="0"/>
              <a:t>, step-</a:t>
            </a:r>
            <a:r>
              <a:rPr lang="cs-CZ" sz="2400" dirty="0" err="1"/>
              <a:t>down</a:t>
            </a:r>
            <a:r>
              <a:rPr lang="cs-CZ" sz="2400" dirty="0"/>
              <a:t>)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cs-CZ" sz="2400" dirty="0"/>
              <a:t>zvyšující (</a:t>
            </a:r>
            <a:r>
              <a:rPr lang="cs-CZ" sz="2400" dirty="0" err="1"/>
              <a:t>boost</a:t>
            </a:r>
            <a:r>
              <a:rPr lang="cs-CZ" sz="2400" dirty="0"/>
              <a:t>, step-up)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cs-CZ" sz="2400" dirty="0"/>
              <a:t>invertující (</a:t>
            </a:r>
            <a:r>
              <a:rPr lang="cs-CZ" sz="2400" dirty="0" err="1"/>
              <a:t>buck-boost</a:t>
            </a:r>
            <a:r>
              <a:rPr lang="cs-CZ" sz="2400" dirty="0"/>
              <a:t>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cs-CZ" sz="2400" b="1" dirty="0"/>
              <a:t>s transformátorem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cs-CZ" sz="2400" dirty="0"/>
              <a:t>blokující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cs-CZ" sz="2400" dirty="0"/>
              <a:t>propustný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0" lvl="2"/>
            <a:r>
              <a:rPr lang="cs-CZ" sz="2400" i="1" dirty="0"/>
              <a:t>Zdroje s transformátorem se nemusí zabývat tím, zda je zapotřebí napětí snížit, zvýšit, nebo invertovat.</a:t>
            </a:r>
          </a:p>
          <a:p>
            <a:pPr marL="0" lvl="2"/>
            <a:r>
              <a:rPr lang="cs-CZ" sz="2400" i="1" dirty="0"/>
              <a:t>Je to jen</a:t>
            </a:r>
            <a:r>
              <a:rPr lang="en-US" sz="2400" i="1" dirty="0"/>
              <a:t> </a:t>
            </a:r>
            <a:r>
              <a:rPr lang="cs-CZ" sz="2400" i="1" dirty="0"/>
              <a:t>věc počtu závitů na sekundáru (snížení – zvýšení), nebo zapojení usměrňovacích diod na sekundáru (inverze).</a:t>
            </a:r>
          </a:p>
        </p:txBody>
      </p:sp>
    </p:spTree>
    <p:extLst>
      <p:ext uri="{BB962C8B-B14F-4D97-AF65-F5344CB8AC3E}">
        <p14:creationId xmlns:p14="http://schemas.microsoft.com/office/powerpoint/2010/main" val="2907621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Spínané zdroje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>
              <a:defRPr/>
            </a:pPr>
            <a:r>
              <a:rPr lang="cs-CZ"/>
              <a:t>Elektronika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465E059B-0B95-4146-A791-BA354DFE510F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400018"/>
            <a:ext cx="8229600" cy="369332"/>
          </a:xfrm>
        </p:spPr>
        <p:txBody>
          <a:bodyPr/>
          <a:lstStyle/>
          <a:p>
            <a:pPr marL="571500" indent="-571500"/>
            <a:r>
              <a:rPr lang="cs-CZ" dirty="0"/>
              <a:t>Zdroje bez transformátoru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908720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Snižující: Buck regulátor (step-</a:t>
            </a:r>
            <a:r>
              <a:rPr lang="cs-CZ" sz="2400" b="1" dirty="0" err="1"/>
              <a:t>down</a:t>
            </a:r>
            <a:r>
              <a:rPr lang="cs-CZ" sz="2400" b="1" dirty="0"/>
              <a:t>)</a:t>
            </a:r>
          </a:p>
          <a:p>
            <a:pPr marL="0" lvl="1"/>
            <a:r>
              <a:rPr lang="en-US" dirty="0" err="1"/>
              <a:t>Výstupní</a:t>
            </a:r>
            <a:r>
              <a:rPr lang="en-US" dirty="0"/>
              <a:t> </a:t>
            </a:r>
            <a:r>
              <a:rPr lang="en-US" dirty="0" err="1"/>
              <a:t>napětí</a:t>
            </a:r>
            <a:r>
              <a:rPr lang="en-US" dirty="0"/>
              <a:t> je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.</a:t>
            </a:r>
          </a:p>
          <a:p>
            <a:pPr marL="0" lvl="1"/>
            <a:r>
              <a:rPr lang="cs-CZ" dirty="0"/>
              <a:t>Viz předchozí popis principu. </a:t>
            </a:r>
            <a:endParaRPr lang="en-US" dirty="0"/>
          </a:p>
          <a:p>
            <a:pPr marL="0" lvl="1"/>
            <a:endParaRPr lang="cs-CZ" sz="2400" i="1" dirty="0"/>
          </a:p>
        </p:txBody>
      </p:sp>
      <p:pic>
        <p:nvPicPr>
          <p:cNvPr id="7" name="Obrázek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420888"/>
            <a:ext cx="666354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893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Vlastní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lnDef>
      <a:spPr>
        <a:ln w="19050">
          <a:solidFill>
            <a:srgbClr val="0000FF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11168</TotalTime>
  <Words>1899</Words>
  <Application>Microsoft Office PowerPoint</Application>
  <PresentationFormat>Předvádění na obrazovce (4:3)</PresentationFormat>
  <Paragraphs>347</Paragraphs>
  <Slides>35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3" baseType="lpstr">
      <vt:lpstr>Arial</vt:lpstr>
      <vt:lpstr>Calibri</vt:lpstr>
      <vt:lpstr>Liberation Sans</vt:lpstr>
      <vt:lpstr>Lucida Sans Unicode</vt:lpstr>
      <vt:lpstr>Verdana</vt:lpstr>
      <vt:lpstr>Wingdings 2</vt:lpstr>
      <vt:lpstr>Wingdings 3</vt:lpstr>
      <vt:lpstr>Shluk</vt:lpstr>
      <vt:lpstr> </vt:lpstr>
      <vt:lpstr>Osnova</vt:lpstr>
      <vt:lpstr>Definice</vt:lpstr>
      <vt:lpstr>Princip</vt:lpstr>
      <vt:lpstr>Princip</vt:lpstr>
      <vt:lpstr>Princip</vt:lpstr>
      <vt:lpstr>Výhody, nevýhody</vt:lpstr>
      <vt:lpstr>Rozdělení spínaných zdrojů</vt:lpstr>
      <vt:lpstr>Zdroje bez transformátoru</vt:lpstr>
      <vt:lpstr>Zdroje bez transformátoru</vt:lpstr>
      <vt:lpstr>Zdroje bez transformátoru</vt:lpstr>
      <vt:lpstr>Zdroje bez transformátoru</vt:lpstr>
      <vt:lpstr>Zdroje s transformátorem</vt:lpstr>
      <vt:lpstr>Zdroje s transformátorem</vt:lpstr>
      <vt:lpstr>Zdroje s transformátorem</vt:lpstr>
      <vt:lpstr>Zdroje s transformátorem</vt:lpstr>
      <vt:lpstr>Zdroje s transformátorem</vt:lpstr>
      <vt:lpstr>Zdroje s transformátorem</vt:lpstr>
      <vt:lpstr>Zdroje s transformátorem</vt:lpstr>
      <vt:lpstr>Zdroje s transformátorem</vt:lpstr>
      <vt:lpstr>Zdroje s transformátorem</vt:lpstr>
      <vt:lpstr>Zdroje s transformátorem</vt:lpstr>
      <vt:lpstr>Zdroje s transformátorem</vt:lpstr>
      <vt:lpstr>Zdroje s transformátorem</vt:lpstr>
      <vt:lpstr>Zdroje s transformátorem</vt:lpstr>
      <vt:lpstr>Video</vt:lpstr>
      <vt:lpstr>Video</vt:lpstr>
      <vt:lpstr>Video</vt:lpstr>
      <vt:lpstr>Video</vt:lpstr>
      <vt:lpstr>Video – Vocabulary</vt:lpstr>
      <vt:lpstr>Video – Vocabulary</vt:lpstr>
      <vt:lpstr>Použité materiály</vt:lpstr>
      <vt:lpstr> </vt:lpstr>
      <vt:lpstr> </vt:lpstr>
      <vt:lpstr> </vt:lpstr>
    </vt:vector>
  </TitlesOfParts>
  <Company>SPS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SPS</dc:creator>
  <cp:lastModifiedBy>Jaroslav Bernkopf</cp:lastModifiedBy>
  <cp:revision>506</cp:revision>
  <cp:lastPrinted>2014-11-24T22:35:00Z</cp:lastPrinted>
  <dcterms:created xsi:type="dcterms:W3CDTF">2011-08-12T09:23:29Z</dcterms:created>
  <dcterms:modified xsi:type="dcterms:W3CDTF">2024-12-19T13:13:44Z</dcterms:modified>
</cp:coreProperties>
</file>