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90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302" r:id="rId10"/>
    <p:sldId id="300" r:id="rId11"/>
    <p:sldId id="301" r:id="rId12"/>
    <p:sldId id="307" r:id="rId13"/>
    <p:sldId id="308" r:id="rId14"/>
    <p:sldId id="309" r:id="rId15"/>
    <p:sldId id="310" r:id="rId16"/>
    <p:sldId id="311" r:id="rId17"/>
    <p:sldId id="303" r:id="rId18"/>
    <p:sldId id="306" r:id="rId19"/>
    <p:sldId id="304" r:id="rId20"/>
    <p:sldId id="305" r:id="rId21"/>
    <p:sldId id="312" r:id="rId22"/>
  </p:sldIdLst>
  <p:sldSz cx="9144000" cy="6858000" type="screen4x3"/>
  <p:notesSz cx="6864350" cy="9996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49">
          <p15:clr>
            <a:srgbClr val="A4A3A4"/>
          </p15:clr>
        </p15:guide>
        <p15:guide id="4" pos="216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E6F6FE"/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6" autoAdjust="0"/>
    <p:restoredTop sz="94620" autoAdjust="0"/>
  </p:normalViewPr>
  <p:slideViewPr>
    <p:cSldViewPr>
      <p:cViewPr varScale="1">
        <p:scale>
          <a:sx n="59" d="100"/>
          <a:sy n="59" d="100"/>
        </p:scale>
        <p:origin x="84" y="19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  <p:guide orient="horz" pos="3149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7. 12. 2021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7. 12. 2021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6435" y="4748332"/>
            <a:ext cx="5491480" cy="4498420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Spínané zdroje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Spínané zdroje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Spínané zdroje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electronics.stackexchange.com/questions/922/how-does-an-lm7805-voltage-regulator-wor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www.eleccircuit.com/7805-5v-voltage-regulator-datasheet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z="1400" b="1" dirty="0"/>
              <a:t>Stabilizátory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74315" y="2708920"/>
            <a:ext cx="8496944" cy="187743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Stabilizátory</a:t>
            </a:r>
          </a:p>
          <a:p>
            <a:pPr algn="ctr"/>
            <a:endParaRPr lang="cs-CZ" sz="4400" b="1" dirty="0"/>
          </a:p>
          <a:p>
            <a:pPr algn="ctr"/>
            <a:r>
              <a:rPr lang="cs-CZ" sz="2800" b="1" dirty="0"/>
              <a:t>Ing. Jaroslav Bernkopf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A2D6A957-468B-4CD7-8236-8EBAFA9E2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17" y="1484784"/>
            <a:ext cx="4297583" cy="3346763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Stabilizátory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Zpětnovazební</a:t>
            </a:r>
            <a:r>
              <a:rPr lang="en-US" sz="2800" b="1" dirty="0"/>
              <a:t> </a:t>
            </a:r>
            <a:r>
              <a:rPr lang="en-US" sz="2800" b="1" dirty="0" err="1"/>
              <a:t>stabilizátor</a:t>
            </a:r>
            <a:endParaRPr lang="en-US" sz="2800" b="1" dirty="0"/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en-US" sz="1400" b="1" dirty="0" err="1"/>
              <a:t>Stabilizátory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699792" y="388470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↓I</a:t>
            </a:r>
            <a:r>
              <a:rPr lang="en-US" b="1" baseline="-25000" dirty="0"/>
              <a:t>ZD</a:t>
            </a:r>
            <a:endParaRPr lang="cs-CZ" b="1" baseline="-25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C1DDEBAD-DA6E-438B-9237-DACC8B36E05B}"/>
              </a:ext>
            </a:extLst>
          </p:cNvPr>
          <p:cNvSpPr txBox="1"/>
          <p:nvPr/>
        </p:nvSpPr>
        <p:spPr>
          <a:xfrm>
            <a:off x="4860032" y="1503360"/>
            <a:ext cx="4071717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Tranzistor</a:t>
            </a:r>
            <a:r>
              <a:rPr lang="en-US" sz="2000" dirty="0"/>
              <a:t> T </a:t>
            </a:r>
            <a:r>
              <a:rPr lang="en-US" sz="2000" dirty="0" err="1"/>
              <a:t>porovnává</a:t>
            </a:r>
            <a:r>
              <a:rPr lang="en-US" sz="2000" dirty="0"/>
              <a:t> </a:t>
            </a:r>
            <a:r>
              <a:rPr lang="en-US" sz="2000" dirty="0" err="1"/>
              <a:t>výstupní</a:t>
            </a:r>
            <a:r>
              <a:rPr lang="en-US" sz="2000" dirty="0"/>
              <a:t> </a:t>
            </a:r>
            <a:r>
              <a:rPr lang="en-US" sz="2000" dirty="0" err="1"/>
              <a:t>napětí</a:t>
            </a:r>
            <a:r>
              <a:rPr lang="en-US" sz="2000" dirty="0"/>
              <a:t> U</a:t>
            </a:r>
            <a:r>
              <a:rPr lang="en-US" sz="2000" baseline="-25000" dirty="0"/>
              <a:t>2</a:t>
            </a:r>
            <a:r>
              <a:rPr lang="en-US" sz="2000" dirty="0"/>
              <a:t> s </a:t>
            </a:r>
            <a:r>
              <a:rPr lang="en-US" sz="2000" dirty="0" err="1"/>
              <a:t>napětím</a:t>
            </a:r>
            <a:r>
              <a:rPr lang="en-US" sz="2000" dirty="0"/>
              <a:t> na </a:t>
            </a:r>
            <a:r>
              <a:rPr lang="en-US" sz="2000" dirty="0" err="1"/>
              <a:t>Zenerově</a:t>
            </a:r>
            <a:r>
              <a:rPr lang="en-US" sz="2000" dirty="0"/>
              <a:t> </a:t>
            </a:r>
            <a:r>
              <a:rPr lang="en-US" sz="2000" dirty="0" err="1"/>
              <a:t>diodě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r>
              <a:rPr lang="en-US" sz="2000" dirty="0" err="1"/>
              <a:t>Když</a:t>
            </a:r>
            <a:r>
              <a:rPr lang="en-US" sz="2000" dirty="0"/>
              <a:t> </a:t>
            </a:r>
            <a:r>
              <a:rPr lang="en-US" sz="2000" dirty="0" err="1"/>
              <a:t>výstupní</a:t>
            </a:r>
            <a:r>
              <a:rPr lang="en-US" sz="2000" dirty="0"/>
              <a:t> </a:t>
            </a:r>
            <a:r>
              <a:rPr lang="en-US" sz="2000" dirty="0" err="1"/>
              <a:t>napětí</a:t>
            </a:r>
            <a:r>
              <a:rPr lang="en-US" sz="2000" dirty="0"/>
              <a:t> </a:t>
            </a:r>
            <a:r>
              <a:rPr lang="en-US" sz="2000" dirty="0" err="1"/>
              <a:t>poklesne</a:t>
            </a:r>
            <a:r>
              <a:rPr lang="en-US" sz="2000" dirty="0"/>
              <a:t>, </a:t>
            </a:r>
            <a:r>
              <a:rPr lang="en-US" sz="2000" dirty="0" err="1"/>
              <a:t>tranzistor</a:t>
            </a:r>
            <a:r>
              <a:rPr lang="en-US" sz="2000" dirty="0"/>
              <a:t> </a:t>
            </a:r>
            <a:r>
              <a:rPr lang="en-US" sz="2000" dirty="0" err="1"/>
              <a:t>zmenší</a:t>
            </a:r>
            <a:r>
              <a:rPr lang="en-US" sz="2000" dirty="0"/>
              <a:t> </a:t>
            </a:r>
            <a:r>
              <a:rPr lang="en-US" sz="2000" dirty="0" err="1"/>
              <a:t>svůj</a:t>
            </a:r>
            <a:r>
              <a:rPr lang="en-US" sz="2000" dirty="0"/>
              <a:t> </a:t>
            </a:r>
            <a:r>
              <a:rPr lang="en-US" sz="2000" dirty="0" err="1"/>
              <a:t>odpor</a:t>
            </a:r>
            <a:r>
              <a:rPr lang="en-US" sz="2000" dirty="0"/>
              <a:t> </a:t>
            </a:r>
            <a:r>
              <a:rPr lang="en-US" sz="2000" dirty="0" err="1"/>
              <a:t>mezi</a:t>
            </a:r>
            <a:r>
              <a:rPr lang="en-US" sz="2000" dirty="0"/>
              <a:t> </a:t>
            </a:r>
            <a:r>
              <a:rPr lang="en-US" sz="2000" dirty="0" err="1"/>
              <a:t>kolektorem</a:t>
            </a:r>
            <a:r>
              <a:rPr lang="en-US" sz="2000" dirty="0"/>
              <a:t> a emitorem, a </a:t>
            </a:r>
            <a:r>
              <a:rPr lang="en-US" sz="2000" dirty="0" err="1"/>
              <a:t>tím</a:t>
            </a:r>
            <a:r>
              <a:rPr lang="en-US" sz="2000" dirty="0"/>
              <a:t> </a:t>
            </a:r>
            <a:r>
              <a:rPr lang="en-US" sz="2000" dirty="0" err="1"/>
              <a:t>výstupnímu</a:t>
            </a:r>
            <a:r>
              <a:rPr lang="en-US" sz="2000" dirty="0"/>
              <a:t> </a:t>
            </a:r>
            <a:r>
              <a:rPr lang="en-US" sz="2000" dirty="0" err="1"/>
              <a:t>napětí</a:t>
            </a:r>
            <a:r>
              <a:rPr lang="en-US" sz="2000" dirty="0"/>
              <a:t> "</a:t>
            </a:r>
            <a:r>
              <a:rPr lang="en-US" sz="2000" dirty="0" err="1"/>
              <a:t>přidá</a:t>
            </a:r>
            <a:r>
              <a:rPr lang="en-US" sz="2000" dirty="0"/>
              <a:t>".</a:t>
            </a:r>
          </a:p>
          <a:p>
            <a:endParaRPr lang="en-US" sz="2000" dirty="0"/>
          </a:p>
          <a:p>
            <a:r>
              <a:rPr lang="en-US" sz="2000" dirty="0" err="1"/>
              <a:t>Tranzistor</a:t>
            </a:r>
            <a:r>
              <a:rPr lang="en-US" sz="2000" dirty="0"/>
              <a:t> </a:t>
            </a:r>
            <a:r>
              <a:rPr lang="en-US" sz="2000" dirty="0" err="1"/>
              <a:t>takto</a:t>
            </a:r>
            <a:r>
              <a:rPr lang="en-US" sz="2000" dirty="0"/>
              <a:t> </a:t>
            </a:r>
            <a:r>
              <a:rPr lang="en-US" sz="2000" dirty="0" err="1"/>
              <a:t>zavádí</a:t>
            </a:r>
            <a:r>
              <a:rPr lang="en-US" sz="2000" dirty="0"/>
              <a:t> </a:t>
            </a:r>
            <a:r>
              <a:rPr lang="en-US" sz="2000" dirty="0" err="1"/>
              <a:t>zápornou</a:t>
            </a:r>
            <a:r>
              <a:rPr lang="en-US" sz="2000" dirty="0"/>
              <a:t> </a:t>
            </a:r>
            <a:r>
              <a:rPr lang="en-US" sz="2000" dirty="0" err="1"/>
              <a:t>zpětnou</a:t>
            </a:r>
            <a:r>
              <a:rPr lang="en-US" sz="2000" dirty="0"/>
              <a:t> </a:t>
            </a:r>
            <a:r>
              <a:rPr lang="en-US" sz="2000" dirty="0" err="1"/>
              <a:t>vazbu</a:t>
            </a:r>
            <a:r>
              <a:rPr lang="en-US" sz="2000" dirty="0"/>
              <a:t>, </a:t>
            </a:r>
            <a:r>
              <a:rPr lang="en-US" sz="2000" dirty="0" err="1"/>
              <a:t>která</a:t>
            </a:r>
            <a:r>
              <a:rPr lang="en-US" sz="2000" dirty="0"/>
              <a:t> </a:t>
            </a:r>
            <a:r>
              <a:rPr lang="en-US" sz="2000" dirty="0" err="1"/>
              <a:t>udržuje</a:t>
            </a:r>
            <a:r>
              <a:rPr lang="en-US" sz="2000" dirty="0"/>
              <a:t> </a:t>
            </a:r>
            <a:r>
              <a:rPr lang="en-US" sz="2000" dirty="0" err="1"/>
              <a:t>výstupní</a:t>
            </a:r>
            <a:r>
              <a:rPr lang="en-US" sz="2000" dirty="0"/>
              <a:t> </a:t>
            </a:r>
            <a:r>
              <a:rPr lang="en-US" sz="2000" dirty="0" err="1"/>
              <a:t>napětí</a:t>
            </a:r>
            <a:r>
              <a:rPr lang="en-US" sz="2000" dirty="0"/>
              <a:t> </a:t>
            </a:r>
            <a:r>
              <a:rPr lang="en-US" sz="2000" dirty="0" err="1"/>
              <a:t>stabilní</a:t>
            </a:r>
            <a:r>
              <a:rPr lang="en-US" sz="2000" dirty="0"/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60AFC6D5-7B71-47BF-B36E-D8E7B86A2D4B}"/>
              </a:ext>
            </a:extLst>
          </p:cNvPr>
          <p:cNvSpPr txBox="1"/>
          <p:nvPr/>
        </p:nvSpPr>
        <p:spPr>
          <a:xfrm>
            <a:off x="186614" y="5517232"/>
            <a:ext cx="8705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"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Přebytečné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"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napětí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a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tím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"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přebytečný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"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výkon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se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marní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na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tranzistoru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T.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18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A2D6A957-468B-4CD7-8236-8EBAFA9E2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17" y="1484784"/>
            <a:ext cx="4297583" cy="3346763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5E059B-0B95-4146-A791-BA354DFE510F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Stabilizátory lineární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Zpětnovazební stabilizátor</a:t>
            </a: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Stabilizátory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699792" y="388470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↓I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ZD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5033616" y="1052736"/>
            <a:ext cx="40095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Příklad: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Vstupní napětí 	U</a:t>
            </a:r>
            <a:r>
              <a:rPr kumimoji="0" lang="cs-CZ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1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 = 15 V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Výstupní napětí	U</a:t>
            </a:r>
            <a:r>
              <a:rPr kumimoji="0" lang="cs-CZ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2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 = 5 V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Odpor rezistoru 	R = 100 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Vypočtěte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vstupní proud I</a:t>
            </a:r>
            <a:r>
              <a:rPr kumimoji="0" lang="cs-CZ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proud Zenerovou diodou I</a:t>
            </a:r>
            <a:r>
              <a:rPr kumimoji="0" lang="cs-CZ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ZD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solidFill>
                  <a:srgbClr val="0000FF"/>
                </a:solidFill>
              </a:rPr>
              <a:t>ztracený výkon </a:t>
            </a:r>
            <a:r>
              <a:rPr lang="en-US" sz="1400" dirty="0">
                <a:solidFill>
                  <a:srgbClr val="0000FF"/>
                </a:solidFill>
              </a:rPr>
              <a:t>na </a:t>
            </a:r>
            <a:r>
              <a:rPr lang="en-US" sz="1400" dirty="0" err="1">
                <a:solidFill>
                  <a:srgbClr val="0000FF"/>
                </a:solidFill>
              </a:rPr>
              <a:t>Zenerově</a:t>
            </a:r>
            <a:r>
              <a:rPr lang="en-US" sz="1400" dirty="0">
                <a:solidFill>
                  <a:srgbClr val="0000FF"/>
                </a:solidFill>
              </a:rPr>
              <a:t> </a:t>
            </a:r>
            <a:r>
              <a:rPr lang="en-US" sz="1400" dirty="0" err="1">
                <a:solidFill>
                  <a:srgbClr val="0000FF"/>
                </a:solidFill>
              </a:rPr>
              <a:t>diodě</a:t>
            </a:r>
            <a:r>
              <a:rPr lang="cs-CZ" sz="1400" dirty="0">
                <a:solidFill>
                  <a:srgbClr val="0000FF"/>
                </a:solidFill>
              </a:rPr>
              <a:t> P</a:t>
            </a:r>
            <a:r>
              <a:rPr lang="en-US" sz="1400" baseline="-25000" dirty="0">
                <a:solidFill>
                  <a:srgbClr val="0000FF"/>
                </a:solidFill>
              </a:rPr>
              <a:t>ZD</a:t>
            </a:r>
            <a:endParaRPr lang="cs-CZ" sz="1400" baseline="-25000" dirty="0">
              <a:solidFill>
                <a:srgbClr val="0000FF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ztracený výkon na tranzistoru P</a:t>
            </a:r>
            <a:r>
              <a:rPr kumimoji="0" lang="cs-CZ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T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solidFill>
                  <a:srgbClr val="0000FF"/>
                </a:solidFill>
              </a:rPr>
              <a:t>ztracený výkon na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rezistoru P</a:t>
            </a:r>
            <a:r>
              <a:rPr kumimoji="0" lang="cs-CZ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Z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solidFill>
                  <a:srgbClr val="0000FF"/>
                </a:solidFill>
              </a:rPr>
              <a:t>ztracený výkon celkový P</a:t>
            </a:r>
            <a:r>
              <a:rPr lang="en-US" sz="1400" baseline="-25000" dirty="0">
                <a:solidFill>
                  <a:srgbClr val="0000FF"/>
                </a:solidFill>
              </a:rPr>
              <a:t>C</a:t>
            </a:r>
            <a:endParaRPr lang="cs-CZ" sz="1400" baseline="-25000" dirty="0">
              <a:solidFill>
                <a:srgbClr val="0000FF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endParaRPr kumimoji="0" lang="cs-CZ" sz="14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1400" baseline="-25000" dirty="0">
              <a:solidFill>
                <a:srgbClr val="0000FF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pro následující situace stabilizátoru: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nezatížený, tj. 	I</a:t>
            </a:r>
            <a:r>
              <a:rPr kumimoji="0" lang="cs-CZ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2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 = 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zatížený proudem 	I</a:t>
            </a:r>
            <a:r>
              <a:rPr kumimoji="0" lang="cs-CZ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2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 = 0,5 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zatížený proudem 	I</a:t>
            </a:r>
            <a:r>
              <a:rPr kumimoji="0" lang="cs-CZ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2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 = 1,0 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14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xmlns="" id="{5E974D72-06A6-42B5-821F-F6A888CAD85D}"/>
              </a:ext>
            </a:extLst>
          </p:cNvPr>
          <p:cNvSpPr txBox="1"/>
          <p:nvPr/>
        </p:nvSpPr>
        <p:spPr>
          <a:xfrm>
            <a:off x="194861" y="5138028"/>
            <a:ext cx="4737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Zesilovací činitel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ß je dostatečně velký, proto proud báze je velmi malý a můžete jej zanedbat.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</p:txBody>
      </p:sp>
      <p:graphicFrame>
        <p:nvGraphicFramePr>
          <p:cNvPr id="19" name="Tabulka 18">
            <a:extLst>
              <a:ext uri="{FF2B5EF4-FFF2-40B4-BE49-F238E27FC236}">
                <a16:creationId xmlns:a16="http://schemas.microsoft.com/office/drawing/2014/main" xmlns="" id="{952FE976-4DDD-4832-A157-D2E166864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365627"/>
              </p:ext>
            </p:extLst>
          </p:nvPr>
        </p:nvGraphicFramePr>
        <p:xfrm>
          <a:off x="5148063" y="4676794"/>
          <a:ext cx="3189870" cy="1416504"/>
        </p:xfrm>
        <a:graphic>
          <a:graphicData uri="http://schemas.openxmlformats.org/drawingml/2006/table">
            <a:tbl>
              <a:tblPr/>
              <a:tblGrid>
                <a:gridCol w="531645">
                  <a:extLst>
                    <a:ext uri="{9D8B030D-6E8A-4147-A177-3AD203B41FA5}">
                      <a16:colId xmlns:a16="http://schemas.microsoft.com/office/drawing/2014/main" xmlns="" val="1361453796"/>
                    </a:ext>
                  </a:extLst>
                </a:gridCol>
                <a:gridCol w="531645">
                  <a:extLst>
                    <a:ext uri="{9D8B030D-6E8A-4147-A177-3AD203B41FA5}">
                      <a16:colId xmlns:a16="http://schemas.microsoft.com/office/drawing/2014/main" xmlns="" val="2691375664"/>
                    </a:ext>
                  </a:extLst>
                </a:gridCol>
                <a:gridCol w="531645">
                  <a:extLst>
                    <a:ext uri="{9D8B030D-6E8A-4147-A177-3AD203B41FA5}">
                      <a16:colId xmlns:a16="http://schemas.microsoft.com/office/drawing/2014/main" xmlns="" val="3143072897"/>
                    </a:ext>
                  </a:extLst>
                </a:gridCol>
                <a:gridCol w="5316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16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31645">
                  <a:extLst>
                    <a:ext uri="{9D8B030D-6E8A-4147-A177-3AD203B41FA5}">
                      <a16:colId xmlns:a16="http://schemas.microsoft.com/office/drawing/2014/main" xmlns="" val="4054342587"/>
                    </a:ext>
                  </a:extLst>
                </a:gridCol>
              </a:tblGrid>
              <a:tr h="35412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cs-CZ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cs-CZ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ZD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cs-CZ" sz="14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cs-CZ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ZC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4089607"/>
                  </a:ext>
                </a:extLst>
              </a:tr>
              <a:tr h="35412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,0 A</a:t>
                      </a: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2254466"/>
                  </a:ext>
                </a:extLst>
              </a:tr>
              <a:tr h="35412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3583328"/>
                  </a:ext>
                </a:extLst>
              </a:tr>
              <a:tr h="35412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7079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11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A2D6A957-468B-4CD7-8236-8EBAFA9E2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17" y="1484784"/>
            <a:ext cx="4297583" cy="3346763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5E059B-0B95-4146-A791-BA354DFE510F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Stabilizátory lineární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Zpětnovazební stabilizátor</a:t>
            </a: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Stabilizátory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699792" y="388470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↓I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ulka 18">
                <a:extLst>
                  <a:ext uri="{FF2B5EF4-FFF2-40B4-BE49-F238E27FC236}">
                    <a16:creationId xmlns:a16="http://schemas.microsoft.com/office/drawing/2014/main" xmlns="" id="{952FE976-4DDD-4832-A157-D2E1668648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5997210"/>
                  </p:ext>
                </p:extLst>
              </p:nvPr>
            </p:nvGraphicFramePr>
            <p:xfrm>
              <a:off x="4939586" y="4964824"/>
              <a:ext cx="4204416" cy="1416504"/>
            </p:xfrm>
            <a:graphic>
              <a:graphicData uri="http://schemas.openxmlformats.org/drawingml/2006/table">
                <a:tbl>
                  <a:tblPr/>
                  <a:tblGrid>
                    <a:gridCol w="700736">
                      <a:extLst>
                        <a:ext uri="{9D8B030D-6E8A-4147-A177-3AD203B41FA5}">
                          <a16:colId xmlns:a16="http://schemas.microsoft.com/office/drawing/2014/main" xmlns="" val="1361453796"/>
                        </a:ext>
                      </a:extLst>
                    </a:gridCol>
                    <a:gridCol w="700736">
                      <a:extLst>
                        <a:ext uri="{9D8B030D-6E8A-4147-A177-3AD203B41FA5}">
                          <a16:colId xmlns:a16="http://schemas.microsoft.com/office/drawing/2014/main" xmlns="" val="2691375664"/>
                        </a:ext>
                      </a:extLst>
                    </a:gridCol>
                    <a:gridCol w="700736">
                      <a:extLst>
                        <a:ext uri="{9D8B030D-6E8A-4147-A177-3AD203B41FA5}">
                          <a16:colId xmlns:a16="http://schemas.microsoft.com/office/drawing/2014/main" xmlns="" val="3143072897"/>
                        </a:ext>
                      </a:extLst>
                    </a:gridCol>
                    <a:gridCol w="70073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70073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700736">
                      <a:extLst>
                        <a:ext uri="{9D8B030D-6E8A-4147-A177-3AD203B41FA5}">
                          <a16:colId xmlns:a16="http://schemas.microsoft.com/office/drawing/2014/main" xmlns="" val="4054342587"/>
                        </a:ext>
                      </a:extLst>
                    </a:gridCol>
                  </a:tblGrid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5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baseline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kumimoji="0" lang="cs-CZ" sz="1400" b="1" i="0" u="none" strike="noStrike" kern="1200" cap="none" spc="0" normalizeH="0" baseline="-2500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kumimoji="0" lang="cs-CZ" sz="1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en-US" sz="1400" b="1" baseline="-2500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C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804089607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642254466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053583328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727079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ulka 18">
                <a:extLst>
                  <a:ext uri="{FF2B5EF4-FFF2-40B4-BE49-F238E27FC236}">
                    <a16:creationId xmlns:a16="http://schemas.microsoft.com/office/drawing/2014/main" id="{952FE976-4DDD-4832-A157-D2E1668648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5997210"/>
                  </p:ext>
                </p:extLst>
              </p:nvPr>
            </p:nvGraphicFramePr>
            <p:xfrm>
              <a:off x="4939586" y="4964824"/>
              <a:ext cx="4204416" cy="1416504"/>
            </p:xfrm>
            <a:graphic>
              <a:graphicData uri="http://schemas.openxmlformats.org/drawingml/2006/table">
                <a:tbl>
                  <a:tblPr/>
                  <a:tblGrid>
                    <a:gridCol w="700736">
                      <a:extLst>
                        <a:ext uri="{9D8B030D-6E8A-4147-A177-3AD203B41FA5}">
                          <a16:colId xmlns:a16="http://schemas.microsoft.com/office/drawing/2014/main" val="1361453796"/>
                        </a:ext>
                      </a:extLst>
                    </a:gridCol>
                    <a:gridCol w="700736">
                      <a:extLst>
                        <a:ext uri="{9D8B030D-6E8A-4147-A177-3AD203B41FA5}">
                          <a16:colId xmlns:a16="http://schemas.microsoft.com/office/drawing/2014/main" val="2691375664"/>
                        </a:ext>
                      </a:extLst>
                    </a:gridCol>
                    <a:gridCol w="700736">
                      <a:extLst>
                        <a:ext uri="{9D8B030D-6E8A-4147-A177-3AD203B41FA5}">
                          <a16:colId xmlns:a16="http://schemas.microsoft.com/office/drawing/2014/main" val="3143072897"/>
                        </a:ext>
                      </a:extLst>
                    </a:gridCol>
                    <a:gridCol w="70073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0073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00736">
                      <a:extLst>
                        <a:ext uri="{9D8B030D-6E8A-4147-A177-3AD203B41FA5}">
                          <a16:colId xmlns:a16="http://schemas.microsoft.com/office/drawing/2014/main" val="4054342587"/>
                        </a:ext>
                      </a:extLst>
                    </a:gridCol>
                  </a:tblGrid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5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baseline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kumimoji="0" lang="cs-CZ" sz="1400" b="1" i="0" u="none" strike="noStrike" kern="1200" cap="none" spc="0" normalizeH="0" baseline="-2500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kumimoji="0" lang="cs-CZ" sz="1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en-US" sz="1400" b="1" baseline="-2500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C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04089607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870" t="-100000" r="-402609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42254466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870" t="-203448" r="-402609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3583328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870" t="-303448" r="-402609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707994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xmlns="" id="{9A2EA6E7-50C3-4A10-BD71-5613CE1FE01F}"/>
                  </a:ext>
                </a:extLst>
              </p:cNvPr>
              <p:cNvSpPr txBox="1"/>
              <p:nvPr/>
            </p:nvSpPr>
            <p:spPr>
              <a:xfrm>
                <a:off x="5033616" y="1052736"/>
                <a:ext cx="4009552" cy="3416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Proud Zenerovy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diody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je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dán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rozdílem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napětí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U</a:t>
                </a:r>
                <a:r>
                  <a:rPr kumimoji="0" lang="en-US" sz="140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1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a U</a:t>
                </a:r>
                <a:r>
                  <a:rPr kumimoji="0" lang="en-US" sz="140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ZD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a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odporem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rezistoru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R: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𝑍𝐷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𝑍𝐷</m:t>
                              </m:r>
                            </m:sub>
                          </m:sSub>
                        </m:num>
                        <m:den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𝑍𝐷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15−5,7</m:t>
                          </m:r>
                        </m:num>
                        <m:den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𝑍𝐷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=0,093 </m:t>
                      </m:r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=93 </m:t>
                      </m:r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>
                  <a:defRPr/>
                </a:pPr>
                <a:r>
                  <a:rPr kumimoji="0" lang="cs-CZ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Zesilovací činitel </a:t>
                </a:r>
                <a:r>
                  <a:rPr kumimoji="0" lang="cs-CZ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ß je dostatečně velký, proto proud báze je velmi malý a </a:t>
                </a:r>
                <a:r>
                  <a:rPr kumimoji="0" lang="en-US" sz="1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mohli</a:t>
                </a: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jsme</a:t>
                </a: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cs-CZ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jej zanedbat.</a:t>
                </a:r>
                <a:endParaRPr kumimoji="0" lang="cs-CZ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cs-CZ" sz="1400" i="0" u="none" strike="noStrike" kern="1200" cap="none" spc="0" normalizeH="0" baseline="-2500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9A2EA6E7-50C3-4A10-BD71-5613CE1FE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616" y="1052736"/>
                <a:ext cx="4009552" cy="3416833"/>
              </a:xfrm>
              <a:prstGeom prst="rect">
                <a:avLst/>
              </a:prstGeom>
              <a:blipFill>
                <a:blip r:embed="rId4"/>
                <a:stretch>
                  <a:fillRect l="-457" t="-3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618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A2D6A957-468B-4CD7-8236-8EBAFA9E2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17" y="1484784"/>
            <a:ext cx="4297583" cy="3346763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5E059B-0B95-4146-A791-BA354DFE510F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Stabilizátory lineární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Zpětnovazební stabilizátor</a:t>
            </a: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Stabilizátory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699792" y="388470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↓I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ulka 18">
                <a:extLst>
                  <a:ext uri="{FF2B5EF4-FFF2-40B4-BE49-F238E27FC236}">
                    <a16:creationId xmlns:a16="http://schemas.microsoft.com/office/drawing/2014/main" xmlns="" id="{952FE976-4DDD-4832-A157-D2E1668648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9968719"/>
                  </p:ext>
                </p:extLst>
              </p:nvPr>
            </p:nvGraphicFramePr>
            <p:xfrm>
              <a:off x="4032442" y="5013176"/>
              <a:ext cx="4932046" cy="1416504"/>
            </p:xfrm>
            <a:graphic>
              <a:graphicData uri="http://schemas.openxmlformats.org/drawingml/2006/table">
                <a:tbl>
                  <a:tblPr/>
                  <a:tblGrid>
                    <a:gridCol w="704578">
                      <a:extLst>
                        <a:ext uri="{9D8B030D-6E8A-4147-A177-3AD203B41FA5}">
                          <a16:colId xmlns:a16="http://schemas.microsoft.com/office/drawing/2014/main" xmlns="" val="1361453796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69137566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3143072897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100981341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4054342587"/>
                        </a:ext>
                      </a:extLst>
                    </a:gridCol>
                  </a:tblGrid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5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baseline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kumimoji="0" lang="cs-CZ" sz="1400" b="1" i="0" u="none" strike="noStrike" kern="1200" cap="none" spc="0" normalizeH="0" baseline="-2500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kumimoji="0" lang="cs-CZ" sz="1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en-US" sz="1400" b="1" baseline="-2500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C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804089607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642254466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0,593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053583328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1,093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727079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ulka 18">
                <a:extLst>
                  <a:ext uri="{FF2B5EF4-FFF2-40B4-BE49-F238E27FC236}">
                    <a16:creationId xmlns:a16="http://schemas.microsoft.com/office/drawing/2014/main" id="{952FE976-4DDD-4832-A157-D2E1668648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9968719"/>
                  </p:ext>
                </p:extLst>
              </p:nvPr>
            </p:nvGraphicFramePr>
            <p:xfrm>
              <a:off x="4032442" y="5013176"/>
              <a:ext cx="4932046" cy="1416504"/>
            </p:xfrm>
            <a:graphic>
              <a:graphicData uri="http://schemas.openxmlformats.org/drawingml/2006/table">
                <a:tbl>
                  <a:tblPr/>
                  <a:tblGrid>
                    <a:gridCol w="704578">
                      <a:extLst>
                        <a:ext uri="{9D8B030D-6E8A-4147-A177-3AD203B41FA5}">
                          <a16:colId xmlns:a16="http://schemas.microsoft.com/office/drawing/2014/main" val="1361453796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69137566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3143072897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100981341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4054342587"/>
                        </a:ext>
                      </a:extLst>
                    </a:gridCol>
                  </a:tblGrid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5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baseline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kumimoji="0" lang="cs-CZ" sz="1400" b="1" i="0" u="none" strike="noStrike" kern="1200" cap="none" spc="0" normalizeH="0" baseline="-2500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kumimoji="0" lang="cs-CZ" sz="1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en-US" sz="1400" b="1" baseline="-2500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C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04089607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101695" r="-505217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01695" r="-400862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42254466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205172" r="-505217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205172" r="-400862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3583328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305172" r="-505217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305172" r="-400862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707994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xmlns="" id="{9A2EA6E7-50C3-4A10-BD71-5613CE1FE01F}"/>
                  </a:ext>
                </a:extLst>
              </p:cNvPr>
              <p:cNvSpPr txBox="1"/>
              <p:nvPr/>
            </p:nvSpPr>
            <p:spPr>
              <a:xfrm>
                <a:off x="5033616" y="1052736"/>
                <a:ext cx="4009552" cy="2605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Celkový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vstupní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proud I</a:t>
                </a:r>
                <a:r>
                  <a:rPr kumimoji="0" lang="en-US" sz="140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1</a:t>
                </a:r>
                <a:r>
                  <a:rPr kumimoji="0" lang="en-US" sz="1400" i="0" u="none" strike="noStrike" kern="1200" cap="none" spc="0" normalizeH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je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dán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lang="en-US" sz="1400" dirty="0" err="1">
                    <a:solidFill>
                      <a:srgbClr val="0000FF"/>
                    </a:solidFill>
                  </a:rPr>
                  <a:t>součtem</a:t>
                </a:r>
                <a:r>
                  <a:rPr lang="en-US" sz="1400" dirty="0">
                    <a:solidFill>
                      <a:srgbClr val="0000FF"/>
                    </a:solidFill>
                  </a:rPr>
                  <a:t> </a:t>
                </a:r>
                <a:r>
                  <a:rPr lang="en-US" sz="1400" dirty="0" err="1">
                    <a:solidFill>
                      <a:srgbClr val="0000FF"/>
                    </a:solidFill>
                  </a:rPr>
                  <a:t>výstupního</a:t>
                </a:r>
                <a:r>
                  <a:rPr lang="en-US" sz="1400" dirty="0">
                    <a:solidFill>
                      <a:srgbClr val="0000FF"/>
                    </a:solidFill>
                  </a:rPr>
                  <a:t> </a:t>
                </a:r>
                <a:r>
                  <a:rPr lang="en-US" sz="1400" dirty="0" err="1">
                    <a:solidFill>
                      <a:srgbClr val="0000FF"/>
                    </a:solidFill>
                  </a:rPr>
                  <a:t>proudu</a:t>
                </a:r>
                <a:r>
                  <a:rPr lang="en-US" sz="1400" dirty="0">
                    <a:solidFill>
                      <a:srgbClr val="0000FF"/>
                    </a:solidFill>
                  </a:rPr>
                  <a:t> I</a:t>
                </a:r>
                <a:r>
                  <a:rPr lang="en-US" sz="1400" baseline="-25000" dirty="0">
                    <a:solidFill>
                      <a:srgbClr val="0000FF"/>
                    </a:solidFill>
                  </a:rPr>
                  <a:t>2</a:t>
                </a:r>
                <a:r>
                  <a:rPr lang="en-US" sz="1400" dirty="0">
                    <a:solidFill>
                      <a:srgbClr val="0000FF"/>
                    </a:solidFill>
                  </a:rPr>
                  <a:t> a </a:t>
                </a:r>
                <a:r>
                  <a:rPr lang="en-US" sz="1400" dirty="0" err="1">
                    <a:solidFill>
                      <a:srgbClr val="0000FF"/>
                    </a:solidFill>
                  </a:rPr>
                  <a:t>proudu</a:t>
                </a:r>
                <a:r>
                  <a:rPr lang="en-US" sz="1400" dirty="0">
                    <a:solidFill>
                      <a:srgbClr val="0000FF"/>
                    </a:solidFill>
                  </a:rPr>
                  <a:t> Zenerovy </a:t>
                </a:r>
                <a:r>
                  <a:rPr lang="en-US" sz="1400" dirty="0" err="1">
                    <a:solidFill>
                      <a:srgbClr val="0000FF"/>
                    </a:solidFill>
                  </a:rPr>
                  <a:t>diody</a:t>
                </a:r>
                <a:r>
                  <a:rPr lang="en-US" sz="1400" dirty="0">
                    <a:solidFill>
                      <a:srgbClr val="0000FF"/>
                    </a:solidFill>
                  </a:rPr>
                  <a:t> I</a:t>
                </a:r>
                <a:r>
                  <a:rPr lang="en-US" sz="1400" baseline="-25000" dirty="0">
                    <a:solidFill>
                      <a:srgbClr val="0000FF"/>
                    </a:solidFill>
                  </a:rPr>
                  <a:t>ZD</a:t>
                </a:r>
                <a:r>
                  <a:rPr lang="en-US" sz="1400" dirty="0">
                    <a:solidFill>
                      <a:srgbClr val="0000FF"/>
                    </a:solidFill>
                  </a:rPr>
                  <a:t>. </a:t>
                </a:r>
                <a:r>
                  <a:rPr lang="en-US" sz="1400" dirty="0" err="1">
                    <a:solidFill>
                      <a:srgbClr val="0000FF"/>
                    </a:solidFill>
                  </a:rPr>
                  <a:t>Např</a:t>
                </a:r>
                <a:r>
                  <a:rPr lang="en-US" sz="1400" dirty="0">
                    <a:solidFill>
                      <a:srgbClr val="0000FF"/>
                    </a:solidFill>
                  </a:rPr>
                  <a:t>. pro I</a:t>
                </a:r>
                <a:r>
                  <a:rPr lang="en-US" sz="1400" baseline="-25000" dirty="0">
                    <a:solidFill>
                      <a:srgbClr val="0000FF"/>
                    </a:solidFill>
                  </a:rPr>
                  <a:t>2</a:t>
                </a:r>
                <a:r>
                  <a:rPr lang="en-US" sz="1400" dirty="0">
                    <a:solidFill>
                      <a:srgbClr val="0000FF"/>
                    </a:solidFill>
                  </a:rPr>
                  <a:t> = 0,5 A to je: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i="0" u="none" strike="noStrike" kern="1200" cap="none" spc="0" normalizeH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𝑍𝐷</m:t>
                          </m:r>
                        </m:sub>
                      </m:sSub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=0,5+0,093</m:t>
                      </m:r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=0,593 </m:t>
                      </m:r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cs-CZ" sz="1400" i="0" u="none" strike="noStrike" kern="1200" cap="none" spc="0" normalizeH="0" baseline="-2500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9A2EA6E7-50C3-4A10-BD71-5613CE1FE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616" y="1052736"/>
                <a:ext cx="4009552" cy="2605842"/>
              </a:xfrm>
              <a:prstGeom prst="rect">
                <a:avLst/>
              </a:prstGeom>
              <a:blipFill>
                <a:blip r:embed="rId4"/>
                <a:stretch>
                  <a:fillRect l="-457" t="-4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A2D6A957-468B-4CD7-8236-8EBAFA9E2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17" y="1484784"/>
            <a:ext cx="4297583" cy="3346763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5E059B-0B95-4146-A791-BA354DFE510F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Stabilizátory lineární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Zpětnovazební stabilizátor</a:t>
            </a: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Stabilizátory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699792" y="388470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↓I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ulka 18">
                <a:extLst>
                  <a:ext uri="{FF2B5EF4-FFF2-40B4-BE49-F238E27FC236}">
                    <a16:creationId xmlns:a16="http://schemas.microsoft.com/office/drawing/2014/main" xmlns="" id="{952FE976-4DDD-4832-A157-D2E1668648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1332306"/>
                  </p:ext>
                </p:extLst>
              </p:nvPr>
            </p:nvGraphicFramePr>
            <p:xfrm>
              <a:off x="4032442" y="5013176"/>
              <a:ext cx="4932046" cy="1416504"/>
            </p:xfrm>
            <a:graphic>
              <a:graphicData uri="http://schemas.openxmlformats.org/drawingml/2006/table">
                <a:tbl>
                  <a:tblPr/>
                  <a:tblGrid>
                    <a:gridCol w="704578">
                      <a:extLst>
                        <a:ext uri="{9D8B030D-6E8A-4147-A177-3AD203B41FA5}">
                          <a16:colId xmlns:a16="http://schemas.microsoft.com/office/drawing/2014/main" xmlns="" val="1361453796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69137566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3143072897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100981341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4054342587"/>
                        </a:ext>
                      </a:extLst>
                    </a:gridCol>
                  </a:tblGrid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5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baseline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kumimoji="0" lang="cs-CZ" sz="1400" b="1" i="0" u="none" strike="noStrike" kern="1200" cap="none" spc="0" normalizeH="0" baseline="-2500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kumimoji="0" lang="cs-CZ" sz="1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en-US" sz="1400" b="1" baseline="-2500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C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804089607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642254466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0,593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053583328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1,093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727079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ulka 18">
                <a:extLst>
                  <a:ext uri="{FF2B5EF4-FFF2-40B4-BE49-F238E27FC236}">
                    <a16:creationId xmlns:a16="http://schemas.microsoft.com/office/drawing/2014/main" id="{952FE976-4DDD-4832-A157-D2E1668648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1332306"/>
                  </p:ext>
                </p:extLst>
              </p:nvPr>
            </p:nvGraphicFramePr>
            <p:xfrm>
              <a:off x="4032442" y="5013176"/>
              <a:ext cx="4932046" cy="1416504"/>
            </p:xfrm>
            <a:graphic>
              <a:graphicData uri="http://schemas.openxmlformats.org/drawingml/2006/table">
                <a:tbl>
                  <a:tblPr/>
                  <a:tblGrid>
                    <a:gridCol w="704578">
                      <a:extLst>
                        <a:ext uri="{9D8B030D-6E8A-4147-A177-3AD203B41FA5}">
                          <a16:colId xmlns:a16="http://schemas.microsoft.com/office/drawing/2014/main" val="1361453796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69137566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3143072897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100981341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4054342587"/>
                        </a:ext>
                      </a:extLst>
                    </a:gridCol>
                  </a:tblGrid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5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baseline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kumimoji="0" lang="cs-CZ" sz="1400" b="1" i="0" u="none" strike="noStrike" kern="1200" cap="none" spc="0" normalizeH="0" baseline="-2500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kumimoji="0" lang="cs-CZ" sz="1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en-US" sz="1400" b="1" baseline="-2500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C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04089607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101695" r="-505217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01695" r="-400862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42254466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205172" r="-505217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205172" r="-400862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3583328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305172" r="-505217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305172" r="-400862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707994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xmlns="" id="{9A2EA6E7-50C3-4A10-BD71-5613CE1FE01F}"/>
                  </a:ext>
                </a:extLst>
              </p:cNvPr>
              <p:cNvSpPr txBox="1"/>
              <p:nvPr/>
            </p:nvSpPr>
            <p:spPr>
              <a:xfrm>
                <a:off x="5033616" y="1052736"/>
                <a:ext cx="4009552" cy="2390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Výkon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ztracený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na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Zenerově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diodě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P</a:t>
                </a:r>
                <a:r>
                  <a:rPr kumimoji="0" lang="en-US" sz="140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ZD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je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dán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součinem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napětí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a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proudu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diody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: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i="0" u="none" strike="noStrike" kern="1200" cap="none" spc="0" normalizeH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𝑍𝐷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𝑍𝐷</m:t>
                          </m:r>
                        </m:sub>
                      </m:sSub>
                      <m:sSub>
                        <m:sSub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𝑍𝐷</m:t>
                          </m:r>
                        </m:sub>
                      </m:sSub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𝑍𝐷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=5,7∗0,093</m:t>
                      </m:r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𝑍𝐷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=5,7∗0,093</m:t>
                      </m:r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cs-CZ" sz="1400" i="0" u="none" strike="noStrike" kern="1200" cap="none" spc="0" normalizeH="0" baseline="-2500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9A2EA6E7-50C3-4A10-BD71-5613CE1FE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616" y="1052736"/>
                <a:ext cx="4009552" cy="2390398"/>
              </a:xfrm>
              <a:prstGeom prst="rect">
                <a:avLst/>
              </a:prstGeom>
              <a:blipFill>
                <a:blip r:embed="rId4"/>
                <a:stretch>
                  <a:fillRect l="-457" t="-5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6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A2D6A957-468B-4CD7-8236-8EBAFA9E2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17" y="1484784"/>
            <a:ext cx="4297583" cy="3346763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5E059B-0B95-4146-A791-BA354DFE510F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Stabilizátory lineární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Zpětnovazební stabilizátor</a:t>
            </a: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Stabilizátory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699792" y="388470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↓I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ulka 18">
                <a:extLst>
                  <a:ext uri="{FF2B5EF4-FFF2-40B4-BE49-F238E27FC236}">
                    <a16:creationId xmlns:a16="http://schemas.microsoft.com/office/drawing/2014/main" xmlns="" id="{952FE976-4DDD-4832-A157-D2E1668648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15616438"/>
                  </p:ext>
                </p:extLst>
              </p:nvPr>
            </p:nvGraphicFramePr>
            <p:xfrm>
              <a:off x="4032442" y="5013176"/>
              <a:ext cx="4932046" cy="1416504"/>
            </p:xfrm>
            <a:graphic>
              <a:graphicData uri="http://schemas.openxmlformats.org/drawingml/2006/table">
                <a:tbl>
                  <a:tblPr/>
                  <a:tblGrid>
                    <a:gridCol w="704578">
                      <a:extLst>
                        <a:ext uri="{9D8B030D-6E8A-4147-A177-3AD203B41FA5}">
                          <a16:colId xmlns:a16="http://schemas.microsoft.com/office/drawing/2014/main" xmlns="" val="1361453796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69137566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3143072897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100981341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4054342587"/>
                        </a:ext>
                      </a:extLst>
                    </a:gridCol>
                  </a:tblGrid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5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baseline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kumimoji="0" lang="cs-CZ" sz="1400" b="1" i="0" u="none" strike="noStrike" kern="1200" cap="none" spc="0" normalizeH="0" baseline="-2500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kumimoji="0" lang="cs-CZ" sz="1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en-US" sz="1400" b="1" baseline="-2500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C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804089607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642254466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0,593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053583328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1,093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727079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ulka 18">
                <a:extLst>
                  <a:ext uri="{FF2B5EF4-FFF2-40B4-BE49-F238E27FC236}">
                    <a16:creationId xmlns:a16="http://schemas.microsoft.com/office/drawing/2014/main" id="{952FE976-4DDD-4832-A157-D2E1668648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15616438"/>
                  </p:ext>
                </p:extLst>
              </p:nvPr>
            </p:nvGraphicFramePr>
            <p:xfrm>
              <a:off x="4032442" y="5013176"/>
              <a:ext cx="4932046" cy="1416504"/>
            </p:xfrm>
            <a:graphic>
              <a:graphicData uri="http://schemas.openxmlformats.org/drawingml/2006/table">
                <a:tbl>
                  <a:tblPr/>
                  <a:tblGrid>
                    <a:gridCol w="704578">
                      <a:extLst>
                        <a:ext uri="{9D8B030D-6E8A-4147-A177-3AD203B41FA5}">
                          <a16:colId xmlns:a16="http://schemas.microsoft.com/office/drawing/2014/main" val="1361453796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69137566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3143072897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100981341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4054342587"/>
                        </a:ext>
                      </a:extLst>
                    </a:gridCol>
                  </a:tblGrid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5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baseline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kumimoji="0" lang="cs-CZ" sz="1400" b="1" i="0" u="none" strike="noStrike" kern="1200" cap="none" spc="0" normalizeH="0" baseline="-2500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kumimoji="0" lang="cs-CZ" sz="1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en-US" sz="1400" b="1" baseline="-2500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C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04089607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101695" r="-505217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01695" r="-400862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42254466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205172" r="-505217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205172" r="-400862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3583328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305172" r="-505217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305172" r="-400862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707994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xmlns="" id="{9A2EA6E7-50C3-4A10-BD71-5613CE1FE01F}"/>
                  </a:ext>
                </a:extLst>
              </p:cNvPr>
              <p:cNvSpPr txBox="1"/>
              <p:nvPr/>
            </p:nvSpPr>
            <p:spPr>
              <a:xfrm>
                <a:off x="5033616" y="1052736"/>
                <a:ext cx="4009552" cy="3252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Výkon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ztracený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na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tranzistoru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P</a:t>
                </a:r>
                <a:r>
                  <a:rPr kumimoji="0" lang="en-US" sz="140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T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je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dán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součinem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rozdílu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vstupního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a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výstupního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napětí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a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výstupního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proudu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: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i="0" u="none" strike="noStrike" kern="1200" cap="none" spc="0" normalizeH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kumimoji="0" lang="en-US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>
                  <a:defRPr/>
                </a:pPr>
                <a:endParaRPr lang="en-US" sz="1400" dirty="0">
                  <a:solidFill>
                    <a:srgbClr val="0000FF"/>
                  </a:solidFill>
                </a:endParaRPr>
              </a:p>
              <a:p>
                <a:pPr>
                  <a:defRPr/>
                </a:pPr>
                <a:r>
                  <a:rPr lang="en-US" sz="1400" dirty="0" err="1">
                    <a:solidFill>
                      <a:srgbClr val="0000FF"/>
                    </a:solidFill>
                  </a:rPr>
                  <a:t>Např</a:t>
                </a:r>
                <a:r>
                  <a:rPr lang="en-US" sz="1400" dirty="0">
                    <a:solidFill>
                      <a:srgbClr val="0000FF"/>
                    </a:solidFill>
                  </a:rPr>
                  <a:t>. pro I</a:t>
                </a:r>
                <a:r>
                  <a:rPr lang="en-US" sz="1400" baseline="-25000" dirty="0">
                    <a:solidFill>
                      <a:srgbClr val="0000FF"/>
                    </a:solidFill>
                  </a:rPr>
                  <a:t>2</a:t>
                </a:r>
                <a:r>
                  <a:rPr lang="en-US" sz="1400" dirty="0">
                    <a:solidFill>
                      <a:srgbClr val="0000FF"/>
                    </a:solidFill>
                  </a:rPr>
                  <a:t> = 0,5 A to je: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15−5</m:t>
                          </m:r>
                        </m:e>
                      </m:d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∗0,5</m:t>
                      </m:r>
                    </m:oMath>
                  </m:oMathPara>
                </a14:m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𝑇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=10∗0,5</m:t>
                      </m:r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400" dirty="0">
                  <a:solidFill>
                    <a:srgbClr val="0000FF"/>
                  </a:solidFill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𝑇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=5 </m:t>
                      </m:r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𝑊</m:t>
                      </m:r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cs-CZ" sz="1400" i="0" u="none" strike="noStrike" kern="1200" cap="none" spc="0" normalizeH="0" baseline="-2500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9A2EA6E7-50C3-4A10-BD71-5613CE1FE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616" y="1052736"/>
                <a:ext cx="4009552" cy="3252172"/>
              </a:xfrm>
              <a:prstGeom prst="rect">
                <a:avLst/>
              </a:prstGeom>
              <a:blipFill>
                <a:blip r:embed="rId4"/>
                <a:stretch>
                  <a:fillRect l="-457" t="-3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87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A2D6A957-468B-4CD7-8236-8EBAFA9E2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17" y="1484784"/>
            <a:ext cx="4297583" cy="3346763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5E059B-0B95-4146-A791-BA354DFE510F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Stabilizátory lineární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Zpětnovazební stabilizátor</a:t>
            </a: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Stabilizátory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699792" y="388470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↓I</a:t>
            </a:r>
            <a:r>
              <a:rPr kumimoji="0" lang="cs-CZ" sz="1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ulka 18">
                <a:extLst>
                  <a:ext uri="{FF2B5EF4-FFF2-40B4-BE49-F238E27FC236}">
                    <a16:creationId xmlns:a16="http://schemas.microsoft.com/office/drawing/2014/main" xmlns="" id="{952FE976-4DDD-4832-A157-D2E1668648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3659460"/>
                  </p:ext>
                </p:extLst>
              </p:nvPr>
            </p:nvGraphicFramePr>
            <p:xfrm>
              <a:off x="4032442" y="5013176"/>
              <a:ext cx="4932046" cy="1416504"/>
            </p:xfrm>
            <a:graphic>
              <a:graphicData uri="http://schemas.openxmlformats.org/drawingml/2006/table">
                <a:tbl>
                  <a:tblPr/>
                  <a:tblGrid>
                    <a:gridCol w="704578">
                      <a:extLst>
                        <a:ext uri="{9D8B030D-6E8A-4147-A177-3AD203B41FA5}">
                          <a16:colId xmlns:a16="http://schemas.microsoft.com/office/drawing/2014/main" xmlns="" val="1361453796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69137566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3143072897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100981341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xmlns="" val="4054342587"/>
                        </a:ext>
                      </a:extLst>
                    </a:gridCol>
                  </a:tblGrid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5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baseline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kumimoji="0" lang="cs-CZ" sz="1400" b="1" i="0" u="none" strike="noStrike" kern="1200" cap="none" spc="0" normalizeH="0" baseline="-2500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kumimoji="0" lang="cs-CZ" sz="1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en-US" sz="1400" b="1" baseline="-2500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C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804089607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0,86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1,39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642254466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0,593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0,86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6,39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053583328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1,093</m:t>
                                </m:r>
                              </m:oMath>
                            </m:oMathPara>
                          </a14:m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0,86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11,39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727079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ulka 18">
                <a:extLst>
                  <a:ext uri="{FF2B5EF4-FFF2-40B4-BE49-F238E27FC236}">
                    <a16:creationId xmlns:a16="http://schemas.microsoft.com/office/drawing/2014/main" id="{952FE976-4DDD-4832-A157-D2E1668648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3659460"/>
                  </p:ext>
                </p:extLst>
              </p:nvPr>
            </p:nvGraphicFramePr>
            <p:xfrm>
              <a:off x="4032442" y="5013176"/>
              <a:ext cx="4932046" cy="1416504"/>
            </p:xfrm>
            <a:graphic>
              <a:graphicData uri="http://schemas.openxmlformats.org/drawingml/2006/table">
                <a:tbl>
                  <a:tblPr/>
                  <a:tblGrid>
                    <a:gridCol w="704578">
                      <a:extLst>
                        <a:ext uri="{9D8B030D-6E8A-4147-A177-3AD203B41FA5}">
                          <a16:colId xmlns:a16="http://schemas.microsoft.com/office/drawing/2014/main" val="1361453796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69137566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3143072897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100981341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04578">
                      <a:extLst>
                        <a:ext uri="{9D8B030D-6E8A-4147-A177-3AD203B41FA5}">
                          <a16:colId xmlns:a16="http://schemas.microsoft.com/office/drawing/2014/main" val="4054342587"/>
                        </a:ext>
                      </a:extLst>
                    </a:gridCol>
                  </a:tblGrid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5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baseline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cs-CZ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kumimoji="0" lang="cs-CZ" sz="1400" b="1" i="0" u="none" strike="noStrike" kern="1200" cap="none" spc="0" normalizeH="0" baseline="-25000" noProof="0" dirty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kumimoji="0" lang="cs-CZ" sz="1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ZD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T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en-US" sz="1400" b="1" baseline="-2500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1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en-US" sz="1400" b="1" baseline="-2500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C</a:t>
                          </a:r>
                          <a:r>
                            <a:rPr lang="en-US" sz="1400" b="1" baseline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[W]</a:t>
                          </a:r>
                          <a:endParaRPr lang="cs-CZ" sz="1400" b="1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04089607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101695" r="-505217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01695" r="-400862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0,86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1,39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42254466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205172" r="-505217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205172" r="-400862" b="-1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0,86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6,39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3583328"/>
                      </a:ext>
                    </a:extLst>
                  </a:tr>
                  <a:tr h="354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cs-CZ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</a:t>
                          </a: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739" t="-305172" r="-505217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305172" r="-400862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0,53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10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0,86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200"/>
                            </a:lnSpc>
                            <a:spcBef>
                              <a:spcPts val="6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FF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11,39</a:t>
                          </a:r>
                          <a:endParaRPr lang="cs-CZ" sz="1400" b="0" dirty="0">
                            <a:solidFill>
                              <a:srgbClr val="0000FF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707994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xmlns="" id="{9A2EA6E7-50C3-4A10-BD71-5613CE1FE01F}"/>
                  </a:ext>
                </a:extLst>
              </p:cNvPr>
              <p:cNvSpPr txBox="1"/>
              <p:nvPr/>
            </p:nvSpPr>
            <p:spPr>
              <a:xfrm>
                <a:off x="5033616" y="1052736"/>
                <a:ext cx="4009552" cy="2605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Celkový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ztracený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výkon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P</a:t>
                </a:r>
                <a:r>
                  <a:rPr kumimoji="0" lang="en-US" sz="140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ZC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 je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součtem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všech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dílčích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ztracených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výkonů</a:t>
                </a: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: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i="0" u="none" strike="noStrike" kern="1200" cap="none" spc="0" normalizeH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𝑍𝐶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𝑍𝐷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  <a:p>
                <a:pPr>
                  <a:defRPr/>
                </a:pPr>
                <a:endParaRPr lang="en-US" sz="1400" dirty="0">
                  <a:solidFill>
                    <a:srgbClr val="0000FF"/>
                  </a:solidFill>
                </a:endParaRPr>
              </a:p>
              <a:p>
                <a:pPr>
                  <a:defRPr/>
                </a:pPr>
                <a:r>
                  <a:rPr lang="en-US" sz="1400" dirty="0" err="1">
                    <a:solidFill>
                      <a:srgbClr val="0000FF"/>
                    </a:solidFill>
                  </a:rPr>
                  <a:t>Např</a:t>
                </a:r>
                <a:r>
                  <a:rPr lang="en-US" sz="1400" dirty="0">
                    <a:solidFill>
                      <a:srgbClr val="0000FF"/>
                    </a:solidFill>
                  </a:rPr>
                  <a:t>. pro I</a:t>
                </a:r>
                <a:r>
                  <a:rPr lang="en-US" sz="1400" baseline="-25000" dirty="0">
                    <a:solidFill>
                      <a:srgbClr val="0000FF"/>
                    </a:solidFill>
                  </a:rPr>
                  <a:t>2</a:t>
                </a:r>
                <a:r>
                  <a:rPr lang="en-US" sz="1400" dirty="0">
                    <a:solidFill>
                      <a:srgbClr val="0000FF"/>
                    </a:solidFill>
                  </a:rPr>
                  <a:t> = 0,5 A to je:</a:t>
                </a:r>
              </a:p>
              <a:p>
                <a:pPr>
                  <a:defRPr/>
                </a:pPr>
                <a:endParaRPr lang="en-US" sz="1400" dirty="0">
                  <a:solidFill>
                    <a:srgbClr val="0000FF"/>
                  </a:solidFill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𝑍𝐶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=0,53+5+0,86</m:t>
                      </m:r>
                    </m:oMath>
                  </m:oMathPara>
                </a14:m>
                <a:endParaRPr lang="en-US" sz="1400" dirty="0">
                  <a:solidFill>
                    <a:srgbClr val="0000FF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400" dirty="0">
                  <a:solidFill>
                    <a:srgbClr val="0000FF"/>
                  </a:solidFill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𝑃</m:t>
                          </m:r>
                        </m:e>
                        <m:sub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𝑅</m:t>
                          </m:r>
                        </m:sub>
                      </m:sSub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=6,40 </m:t>
                      </m:r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𝑊</m:t>
                      </m:r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cs-CZ" sz="1400" i="0" u="none" strike="noStrike" kern="1200" cap="none" spc="0" normalizeH="0" baseline="-2500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9A2EA6E7-50C3-4A10-BD71-5613CE1FE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616" y="1052736"/>
                <a:ext cx="4009552" cy="2605842"/>
              </a:xfrm>
              <a:prstGeom prst="rect">
                <a:avLst/>
              </a:prstGeom>
              <a:blipFill>
                <a:blip r:embed="rId4"/>
                <a:stretch>
                  <a:fillRect l="-457" t="-4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546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5E059B-0B95-4146-A791-BA354DFE510F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Stabilizátory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Zpětnovazební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stabilizátor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integrovaný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Stabilizátory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4355976" y="1474326"/>
            <a:ext cx="4687192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Integrovaný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stabilizátor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opět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obsahuje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regulační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výkonový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tranzistor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na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kterém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se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marní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"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přebytečné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"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napětí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a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tím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"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přebytečný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"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výkon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Vodivost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tohoto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tranzistoru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je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řízena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t</a:t>
            </a:r>
            <a:r>
              <a:rPr lang="en-US" sz="2000" dirty="0" err="1">
                <a:solidFill>
                  <a:prstClr val="black"/>
                </a:solidFill>
              </a:rPr>
              <a:t>zv</a:t>
            </a:r>
            <a:r>
              <a:rPr lang="en-US" sz="2000" dirty="0">
                <a:solidFill>
                  <a:prstClr val="black"/>
                </a:solidFill>
              </a:rPr>
              <a:t>. </a:t>
            </a:r>
            <a:r>
              <a:rPr lang="en-US" sz="2000" dirty="0" err="1">
                <a:solidFill>
                  <a:prstClr val="black"/>
                </a:solidFill>
              </a:rPr>
              <a:t>zesilovačem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odchylky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xmlns="" id="{5E974D72-06A6-42B5-821F-F6A888CAD85D}"/>
              </a:ext>
            </a:extLst>
          </p:cNvPr>
          <p:cNvSpPr txBox="1"/>
          <p:nvPr/>
        </p:nvSpPr>
        <p:spPr>
          <a:xfrm>
            <a:off x="251520" y="3970493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Zesilovač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odchylky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porovnává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výstupní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napětí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U</a:t>
            </a:r>
            <a:r>
              <a:rPr kumimoji="0" lang="en-US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s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vnitřním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referenčním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napětím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Řídí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výkon</a:t>
            </a:r>
            <a:r>
              <a:rPr lang="en-US" sz="2000" dirty="0" err="1">
                <a:solidFill>
                  <a:prstClr val="black"/>
                </a:solidFill>
              </a:rPr>
              <a:t>ový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tranzistor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tak</a:t>
            </a:r>
            <a:r>
              <a:rPr lang="en-US" sz="2000" dirty="0">
                <a:solidFill>
                  <a:prstClr val="black"/>
                </a:solidFill>
              </a:rPr>
              <a:t>, aby </a:t>
            </a:r>
            <a:r>
              <a:rPr lang="en-US" sz="2000" dirty="0" err="1">
                <a:solidFill>
                  <a:prstClr val="black"/>
                </a:solidFill>
              </a:rPr>
              <a:t>výstupní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napětí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bylo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stále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stejné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jako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referenční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err="1">
                <a:solidFill>
                  <a:prstClr val="black"/>
                </a:solidFill>
              </a:rPr>
              <a:t>tj</a:t>
            </a:r>
            <a:r>
              <a:rPr lang="en-US" sz="2000" dirty="0">
                <a:solidFill>
                  <a:prstClr val="black"/>
                </a:solidFill>
              </a:rPr>
              <a:t>. aby </a:t>
            </a:r>
            <a:r>
              <a:rPr lang="en-US" sz="2000" dirty="0" err="1">
                <a:solidFill>
                  <a:prstClr val="black"/>
                </a:solidFill>
              </a:rPr>
              <a:t>bylo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stabilní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F4C92CC9-370A-4F3E-A501-73476E40B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67194"/>
            <a:ext cx="3941898" cy="232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6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5E059B-0B95-4146-A791-BA354DFE510F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Stabilizátory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Zpětnovazební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stabilizátor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integrovaný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Stabilizátory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4355976" y="1474326"/>
            <a:ext cx="4687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err="1"/>
              <a:t>Třísvorkový</a:t>
            </a:r>
            <a:r>
              <a:rPr lang="en-US" sz="2000" b="1" dirty="0"/>
              <a:t> </a:t>
            </a:r>
            <a:r>
              <a:rPr lang="en-US" sz="2000" b="1" dirty="0" err="1"/>
              <a:t>stabilizátor</a:t>
            </a:r>
            <a:r>
              <a:rPr lang="en-US" sz="2000" b="1" dirty="0"/>
              <a:t> 78XX</a:t>
            </a:r>
            <a:endParaRPr kumimoji="0" lang="en-US" sz="2000" b="1" i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xmlns="" id="{5E974D72-06A6-42B5-821F-F6A888CAD85D}"/>
              </a:ext>
            </a:extLst>
          </p:cNvPr>
          <p:cNvSpPr txBox="1"/>
          <p:nvPr/>
        </p:nvSpPr>
        <p:spPr>
          <a:xfrm>
            <a:off x="4355976" y="1895098"/>
            <a:ext cx="46085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Poslední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dvě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číslice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udávají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výstupní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napětí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např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 7805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dává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5 V, 7812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dává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12 V.</a:t>
            </a:r>
          </a:p>
          <a:p>
            <a:pPr lvl="0">
              <a:defRPr/>
            </a:pPr>
            <a:endParaRPr lang="en-US" sz="2000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Výstupní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proud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může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být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až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1 A,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vstupní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napětí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až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35 V.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F4C92CC9-370A-4F3E-A501-73476E40B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67194"/>
            <a:ext cx="3941898" cy="2322524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5E974D72-06A6-42B5-821F-F6A888CAD85D}"/>
              </a:ext>
            </a:extLst>
          </p:cNvPr>
          <p:cNvSpPr txBox="1"/>
          <p:nvPr/>
        </p:nvSpPr>
        <p:spPr>
          <a:xfrm>
            <a:off x="323528" y="3995628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Obvod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má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vestavěné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ochrany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</a:p>
          <a:p>
            <a:pPr lvl="0">
              <a:defRPr/>
            </a:pPr>
            <a:r>
              <a:rPr lang="en-US" sz="2000" dirty="0" err="1">
                <a:solidFill>
                  <a:prstClr val="black"/>
                </a:solidFill>
              </a:rPr>
              <a:t>Omezení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výstupního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proudu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err="1">
                <a:solidFill>
                  <a:prstClr val="black"/>
                </a:solidFill>
              </a:rPr>
              <a:t>teplotní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ochrana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</a:p>
          <a:p>
            <a:pPr lvl="0">
              <a:defRPr/>
            </a:pPr>
            <a:endParaRPr kumimoji="0" lang="en-US" sz="20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lvl="0">
              <a:defRPr/>
            </a:pP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Vstupní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napětí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musí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být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nejméně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o 2,5 V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vyšší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než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výstupní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 </a:t>
            </a:r>
          </a:p>
          <a:p>
            <a:pPr lvl="0">
              <a:defRPr/>
            </a:pP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Např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 pro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stabilizaci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5 V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musí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být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vstupní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napětí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nejméně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7,5 V.</a:t>
            </a:r>
          </a:p>
          <a:p>
            <a:pPr lvl="0">
              <a:defRPr/>
            </a:pPr>
            <a:endParaRPr lang="en-US" sz="2000" baseline="0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en-US" sz="2000" dirty="0" err="1">
                <a:solidFill>
                  <a:prstClr val="black"/>
                </a:solidFill>
              </a:rPr>
              <a:t>Klidový</a:t>
            </a:r>
            <a:r>
              <a:rPr lang="en-US" sz="2000" dirty="0">
                <a:solidFill>
                  <a:prstClr val="black"/>
                </a:solidFill>
              </a:rPr>
              <a:t> proud </a:t>
            </a:r>
            <a:r>
              <a:rPr lang="en-US" sz="2000" dirty="0" err="1">
                <a:solidFill>
                  <a:prstClr val="black"/>
                </a:solidFill>
              </a:rPr>
              <a:t>ze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svorky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Gnd</a:t>
            </a:r>
            <a:r>
              <a:rPr lang="en-US" sz="2000" dirty="0">
                <a:solidFill>
                  <a:prstClr val="black"/>
                </a:solidFill>
              </a:rPr>
              <a:t> je </a:t>
            </a:r>
            <a:r>
              <a:rPr lang="en-US" sz="2000" dirty="0" err="1">
                <a:solidFill>
                  <a:prstClr val="black"/>
                </a:solidFill>
              </a:rPr>
              <a:t>malý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err="1">
                <a:solidFill>
                  <a:prstClr val="black"/>
                </a:solidFill>
              </a:rPr>
              <a:t>asi</a:t>
            </a:r>
            <a:r>
              <a:rPr lang="en-US" sz="2000" dirty="0">
                <a:solidFill>
                  <a:prstClr val="black"/>
                </a:solidFill>
              </a:rPr>
              <a:t> 5 mA.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66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5E059B-0B95-4146-A791-BA354DFE510F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Stabilizátory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Zpětnovazební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stabilizátor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integrovaný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Stabilizátory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6516216" y="2362866"/>
            <a:ext cx="2523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err="1"/>
              <a:t>Regulační</a:t>
            </a:r>
            <a:r>
              <a:rPr lang="en-US" sz="2000" dirty="0"/>
              <a:t> </a:t>
            </a:r>
            <a:r>
              <a:rPr lang="en-US" sz="2000" dirty="0" err="1"/>
              <a:t>tranzistor</a:t>
            </a:r>
            <a:endParaRPr kumimoji="0" lang="en-US" sz="2000" i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026" name="Picture 2" descr="schematic">
            <a:hlinkClick r:id="rId2"/>
            <a:extLst>
              <a:ext uri="{FF2B5EF4-FFF2-40B4-BE49-F238E27FC236}">
                <a16:creationId xmlns:a16="http://schemas.microsoft.com/office/drawing/2014/main" xmlns="" id="{1CDB064C-D02A-43EE-8A95-751F2EFE44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0" t="4932" r="861" b="2024"/>
          <a:stretch/>
        </p:blipFill>
        <p:spPr bwMode="auto">
          <a:xfrm>
            <a:off x="1979712" y="2026577"/>
            <a:ext cx="4464496" cy="391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245840" y="1511790"/>
            <a:ext cx="4687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Blokové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schéma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7805</a:t>
            </a:r>
            <a:endParaRPr kumimoji="0" lang="en-US" sz="2000" b="1" i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6620892" y="4077072"/>
            <a:ext cx="2419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err="1"/>
              <a:t>Zesilovač</a:t>
            </a:r>
            <a:r>
              <a:rPr lang="en-US" sz="2000" dirty="0"/>
              <a:t> </a:t>
            </a:r>
            <a:r>
              <a:rPr lang="en-US" sz="2000" dirty="0" err="1"/>
              <a:t>odchylky</a:t>
            </a:r>
            <a:endParaRPr kumimoji="0" lang="en-US" sz="2000" i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284188" y="3422978"/>
            <a:ext cx="16955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err="1"/>
              <a:t>Zdroj</a:t>
            </a:r>
            <a:r>
              <a:rPr lang="en-US" sz="2000" dirty="0"/>
              <a:t> </a:t>
            </a:r>
            <a:r>
              <a:rPr lang="en-US" sz="2000" dirty="0" err="1"/>
              <a:t>referenčního</a:t>
            </a:r>
            <a:r>
              <a:rPr lang="en-US" sz="2000" dirty="0"/>
              <a:t> </a:t>
            </a:r>
            <a:r>
              <a:rPr lang="en-US" sz="2000" dirty="0" err="1"/>
              <a:t>napětí</a:t>
            </a:r>
            <a:endParaRPr kumimoji="0" lang="en-US" sz="2000" i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8" name="Přímá spojnice se šipkou 7"/>
          <p:cNvCxnSpPr>
            <a:stCxn id="17" idx="1"/>
          </p:cNvCxnSpPr>
          <p:nvPr/>
        </p:nvCxnSpPr>
        <p:spPr>
          <a:xfrm flipH="1">
            <a:off x="5580112" y="2562921"/>
            <a:ext cx="936104" cy="26388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1" idx="1"/>
          </p:cNvCxnSpPr>
          <p:nvPr/>
        </p:nvCxnSpPr>
        <p:spPr>
          <a:xfrm flipH="1" flipV="1">
            <a:off x="3996928" y="4115556"/>
            <a:ext cx="2623964" cy="161571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1439156" y="4186021"/>
            <a:ext cx="1150280" cy="311573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18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Stabilizátor napětí je obvod, který zajišťuje, aby výstupní napětí bylo stále stejné bez ohledu na zatížení, na kolísání vstupního napětí, na změny teploty.</a:t>
            </a: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5053F820-32B5-4B8F-BEFE-7FDBF81BAEF9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cs-CZ" sz="1400" b="1" dirty="0"/>
              <a:t>Stabilizátory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61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5E059B-0B95-4146-A791-BA354DFE510F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Stabilizátory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Zpětnovazební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stabilizátor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integrovaný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Stabilizátory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050" name="Picture 2" descr="7805 Schematic diagram inside">
            <a:hlinkClick r:id="rId2"/>
            <a:extLst>
              <a:ext uri="{FF2B5EF4-FFF2-40B4-BE49-F238E27FC236}">
                <a16:creationId xmlns:a16="http://schemas.microsoft.com/office/drawing/2014/main" xmlns="" id="{99BBE71E-6643-4168-9292-AFE71FE31F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035" y="1925212"/>
            <a:ext cx="5229552" cy="438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7452320" y="2362866"/>
            <a:ext cx="1587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err="1"/>
              <a:t>Regulační</a:t>
            </a:r>
            <a:r>
              <a:rPr lang="en-US" sz="2000" dirty="0"/>
              <a:t> </a:t>
            </a:r>
            <a:r>
              <a:rPr lang="en-US" sz="2000" dirty="0" err="1"/>
              <a:t>tranzistor</a:t>
            </a:r>
            <a:endParaRPr kumimoji="0" lang="en-US" sz="2000" i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7308304" y="4077072"/>
            <a:ext cx="1731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err="1"/>
              <a:t>Zesilovač</a:t>
            </a:r>
            <a:r>
              <a:rPr lang="en-US" sz="2000" dirty="0"/>
              <a:t> </a:t>
            </a:r>
            <a:r>
              <a:rPr lang="en-US" sz="2000" dirty="0" err="1"/>
              <a:t>odchylky</a:t>
            </a:r>
            <a:endParaRPr kumimoji="0" lang="en-US" sz="2000" i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185371" y="3045237"/>
            <a:ext cx="16955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err="1"/>
              <a:t>Zdroj</a:t>
            </a:r>
            <a:r>
              <a:rPr lang="en-US" sz="2000" dirty="0"/>
              <a:t> </a:t>
            </a:r>
            <a:r>
              <a:rPr lang="en-US" sz="2000" dirty="0" err="1"/>
              <a:t>referenčního</a:t>
            </a:r>
            <a:r>
              <a:rPr lang="en-US" sz="2000" dirty="0"/>
              <a:t> </a:t>
            </a:r>
            <a:r>
              <a:rPr lang="en-US" sz="2000" dirty="0" err="1"/>
              <a:t>napětí</a:t>
            </a:r>
            <a:endParaRPr kumimoji="0" lang="en-US" sz="2000" i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13" name="Přímá spojnice se šipkou 12"/>
          <p:cNvCxnSpPr>
            <a:stCxn id="10" idx="1"/>
          </p:cNvCxnSpPr>
          <p:nvPr/>
        </p:nvCxnSpPr>
        <p:spPr>
          <a:xfrm flipH="1" flipV="1">
            <a:off x="6372200" y="2636912"/>
            <a:ext cx="1080120" cy="79897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11" idx="1"/>
          </p:cNvCxnSpPr>
          <p:nvPr/>
        </p:nvCxnSpPr>
        <p:spPr>
          <a:xfrm flipH="1" flipV="1">
            <a:off x="5508104" y="4365104"/>
            <a:ext cx="1800200" cy="65911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1201037" y="3808229"/>
            <a:ext cx="706667" cy="386461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245840" y="1511790"/>
            <a:ext cx="4687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Úplné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schéma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7805</a:t>
            </a:r>
            <a:endParaRPr kumimoji="0" lang="en-US" sz="2000" b="1" i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44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06A8468B-8138-4BE3-A213-2E648476B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115736"/>
            <a:ext cx="3433585" cy="2087362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5E059B-0B95-4146-A791-BA354DFE510F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Stabilizátory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Zpětnovazební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stabilizátor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integrovaný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Stabilizátory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xmlns="" id="{E371C831-00E9-4E0C-8AB7-C8854DB89F30}"/>
              </a:ext>
            </a:extLst>
          </p:cNvPr>
          <p:cNvSpPr txBox="1"/>
          <p:nvPr/>
        </p:nvSpPr>
        <p:spPr>
          <a:xfrm>
            <a:off x="245840" y="1511790"/>
            <a:ext cx="4687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Ochrana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proti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rozkmitání</a:t>
            </a:r>
            <a:endParaRPr kumimoji="0" lang="en-US" sz="2000" b="1" i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A9EDC789-C718-4B71-94AC-336B6617711F}"/>
              </a:ext>
            </a:extLst>
          </p:cNvPr>
          <p:cNvSpPr txBox="1"/>
          <p:nvPr/>
        </p:nvSpPr>
        <p:spPr>
          <a:xfrm>
            <a:off x="4067944" y="1999616"/>
            <a:ext cx="489654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err="1"/>
              <a:t>Vnitřní</a:t>
            </a:r>
            <a:r>
              <a:rPr lang="en-US" sz="2000" dirty="0"/>
              <a:t> </a:t>
            </a:r>
            <a:r>
              <a:rPr lang="en-US" sz="2000" dirty="0" err="1"/>
              <a:t>schéma</a:t>
            </a:r>
            <a:r>
              <a:rPr lang="en-US" sz="2000" dirty="0"/>
              <a:t> </a:t>
            </a:r>
            <a:r>
              <a:rPr lang="en-US" sz="2000" dirty="0" err="1"/>
              <a:t>integrovaného</a:t>
            </a:r>
            <a:r>
              <a:rPr lang="en-US" sz="2000" dirty="0"/>
              <a:t> </a:t>
            </a:r>
            <a:r>
              <a:rPr lang="en-US" sz="2000" dirty="0" err="1"/>
              <a:t>stabilizátoru</a:t>
            </a:r>
            <a:r>
              <a:rPr lang="en-US" sz="2000" dirty="0"/>
              <a:t> je </a:t>
            </a:r>
            <a:r>
              <a:rPr lang="en-US" sz="2000" dirty="0" err="1"/>
              <a:t>dosti</a:t>
            </a:r>
            <a:r>
              <a:rPr lang="en-US" sz="2000" dirty="0"/>
              <a:t> </a:t>
            </a:r>
            <a:r>
              <a:rPr lang="en-US" sz="2000" dirty="0" err="1"/>
              <a:t>složité</a:t>
            </a:r>
            <a:r>
              <a:rPr lang="en-US" sz="2000" dirty="0"/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Obsahuje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mnoho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tranzistorů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err="1"/>
              <a:t>Tranzistory</a:t>
            </a:r>
            <a:r>
              <a:rPr lang="en-US" sz="2000" dirty="0"/>
              <a:t> </a:t>
            </a:r>
            <a:r>
              <a:rPr lang="en-US" sz="2000" dirty="0" err="1"/>
              <a:t>tvoří</a:t>
            </a:r>
            <a:r>
              <a:rPr lang="en-US" sz="2000" dirty="0"/>
              <a:t> </a:t>
            </a:r>
            <a:r>
              <a:rPr lang="en-US" sz="2000" dirty="0" err="1"/>
              <a:t>zesilovač</a:t>
            </a:r>
            <a:r>
              <a:rPr lang="en-US" sz="2000" dirty="0"/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Zesilovač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se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může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nežádoucí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zpětnou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vazbou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rozkmitat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stane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se z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něj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oscilátor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xmlns="" id="{408FBAA2-1CEC-4C15-9D1B-D1A1B8622670}"/>
              </a:ext>
            </a:extLst>
          </p:cNvPr>
          <p:cNvSpPr txBox="1"/>
          <p:nvPr/>
        </p:nvSpPr>
        <p:spPr>
          <a:xfrm>
            <a:off x="179512" y="4291712"/>
            <a:ext cx="871296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Proto se </a:t>
            </a:r>
            <a:r>
              <a:rPr lang="en-US" sz="2000" dirty="0" err="1"/>
              <a:t>přidávají</a:t>
            </a:r>
            <a:r>
              <a:rPr lang="en-US" sz="2000" dirty="0"/>
              <a:t> </a:t>
            </a:r>
            <a:r>
              <a:rPr lang="en-US" sz="2000" dirty="0" err="1"/>
              <a:t>blokovací</a:t>
            </a:r>
            <a:r>
              <a:rPr lang="en-US" sz="2000" dirty="0"/>
              <a:t> </a:t>
            </a:r>
            <a:r>
              <a:rPr lang="en-US" sz="2000" dirty="0" err="1"/>
              <a:t>keramické</a:t>
            </a:r>
            <a:r>
              <a:rPr lang="en-US" sz="2000" dirty="0"/>
              <a:t> </a:t>
            </a:r>
            <a:r>
              <a:rPr lang="en-US" sz="2000" dirty="0" err="1"/>
              <a:t>kondenzátory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nežádoucímu</a:t>
            </a:r>
            <a:r>
              <a:rPr lang="en-US" sz="2000" dirty="0"/>
              <a:t> </a:t>
            </a:r>
            <a:r>
              <a:rPr lang="en-US" sz="2000" dirty="0" err="1"/>
              <a:t>rozkmitání</a:t>
            </a:r>
            <a:r>
              <a:rPr lang="en-US" sz="2000" dirty="0"/>
              <a:t> </a:t>
            </a:r>
            <a:r>
              <a:rPr lang="en-US" sz="2000" dirty="0" err="1"/>
              <a:t>zabrání</a:t>
            </a:r>
            <a:r>
              <a:rPr lang="en-US" sz="2000" dirty="0"/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Aby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byly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lang="en-US" sz="2000" dirty="0" err="1"/>
              <a:t>účinné</a:t>
            </a:r>
            <a:r>
              <a:rPr lang="en-US" sz="2000" dirty="0"/>
              <a:t>, </a:t>
            </a:r>
            <a:r>
              <a:rPr lang="en-US" sz="2000" dirty="0" err="1"/>
              <a:t>jejich</a:t>
            </a:r>
            <a:r>
              <a:rPr lang="en-US" sz="2000" dirty="0"/>
              <a:t> </a:t>
            </a:r>
            <a:r>
              <a:rPr lang="en-US" sz="2000" dirty="0" err="1"/>
              <a:t>vývody</a:t>
            </a:r>
            <a:r>
              <a:rPr lang="en-US" sz="2000" dirty="0"/>
              <a:t> </a:t>
            </a:r>
            <a:r>
              <a:rPr lang="en-US" sz="2000" dirty="0" err="1"/>
              <a:t>mají</a:t>
            </a:r>
            <a:r>
              <a:rPr lang="en-US" sz="2000" dirty="0"/>
              <a:t> </a:t>
            </a:r>
            <a:r>
              <a:rPr lang="en-US" sz="2000" dirty="0" err="1"/>
              <a:t>být</a:t>
            </a:r>
            <a:r>
              <a:rPr lang="en-US" sz="2000" dirty="0"/>
              <a:t> co </a:t>
            </a:r>
            <a:r>
              <a:rPr lang="en-US" sz="2000" dirty="0" err="1"/>
              <a:t>nejkratší</a:t>
            </a:r>
            <a:r>
              <a:rPr lang="en-US" sz="2000" dirty="0"/>
              <a:t>.</a:t>
            </a:r>
            <a:endParaRPr kumimoji="0" lang="en-US" sz="200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95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stabilizátorů napětí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Stabilizátory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dirty="0"/>
              <a:t>lineární parametrický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dirty="0"/>
              <a:t>lineární zpětnovazební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dirty="0"/>
              <a:t>spínaný</a:t>
            </a:r>
          </a:p>
          <a:p>
            <a:endParaRPr lang="cs-CZ" sz="2000" dirty="0"/>
          </a:p>
          <a:p>
            <a:r>
              <a:rPr lang="cs-CZ" sz="2000" b="1" dirty="0"/>
              <a:t>Lineární stabilizátor </a:t>
            </a:r>
            <a:r>
              <a:rPr lang="cs-CZ" sz="2000" dirty="0"/>
              <a:t>reguluje výstupní napětí tak, že "přebytečné" napětí a tím i "přebytečný" výkon se marní na sériově zapojeném regulačním prvku, např. tranzistoru rezistoru nebo tranzistoru. Tento promarněný výkon se promění v teplo, které je nutno odvádět chlazením.</a:t>
            </a:r>
          </a:p>
          <a:p>
            <a:r>
              <a:rPr lang="cs-CZ" sz="2000" dirty="0"/>
              <a:t>Proto je </a:t>
            </a:r>
            <a:r>
              <a:rPr lang="cs-CZ" sz="2000" dirty="0" smtClean="0"/>
              <a:t>účinnost </a:t>
            </a:r>
            <a:r>
              <a:rPr lang="cs-CZ" sz="2000" dirty="0"/>
              <a:t>malá. </a:t>
            </a:r>
          </a:p>
          <a:p>
            <a:endParaRPr lang="cs-CZ" sz="2000" dirty="0"/>
          </a:p>
          <a:p>
            <a:r>
              <a:rPr lang="cs-CZ" sz="2000" b="1" dirty="0"/>
              <a:t>Spínaný stabilizátor </a:t>
            </a:r>
            <a:r>
              <a:rPr lang="cs-CZ" sz="2000" dirty="0"/>
              <a:t>reguluje výstupní napětí dávkováním energie pomocí spínání – rozpínání obvodu. Tím dosahuje velké účinnosti.</a:t>
            </a:r>
          </a:p>
          <a:p>
            <a:endParaRPr lang="cs-CZ" sz="3200" dirty="0"/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8E39C97E-0B85-47E2-B77F-84065D85F915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cs-CZ" sz="1400" b="1" dirty="0"/>
              <a:t>Stabilizátory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37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Stabilizátory lineární</a:t>
            </a: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cs-CZ" sz="1400" b="1" dirty="0"/>
              <a:t>Stabilizátory</a:t>
            </a:r>
            <a:endParaRPr lang="cs-CZ" dirty="0"/>
          </a:p>
        </p:txBody>
      </p:sp>
      <p:pic>
        <p:nvPicPr>
          <p:cNvPr id="1026" name="Picture 2" descr="Zener Diode I-V Characteristics Curve">
            <a:extLst>
              <a:ext uri="{FF2B5EF4-FFF2-40B4-BE49-F238E27FC236}">
                <a16:creationId xmlns:a16="http://schemas.microsoft.com/office/drawing/2014/main" xmlns="" id="{F0B2C60C-65F3-4623-8D94-955AD85A4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471" y="1748491"/>
            <a:ext cx="3769924" cy="402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B85DB939-3D21-4454-BFF1-A6A546D0EB14}"/>
              </a:ext>
            </a:extLst>
          </p:cNvPr>
          <p:cNvSpPr txBox="1"/>
          <p:nvPr/>
        </p:nvSpPr>
        <p:spPr>
          <a:xfrm>
            <a:off x="114606" y="3866930"/>
            <a:ext cx="51448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Využívá toho, že napětí Zenerovy diody v závěrném směru skoro nezávisí na proudu, tj. je stabilní.</a:t>
            </a:r>
          </a:p>
          <a:p>
            <a:endParaRPr lang="cs-CZ" sz="2000" dirty="0"/>
          </a:p>
          <a:p>
            <a:r>
              <a:rPr lang="cs-CZ" sz="2000"/>
              <a:t>Zenerova</a:t>
            </a:r>
            <a:r>
              <a:rPr lang="cs-CZ" sz="2000" dirty="0"/>
              <a:t> dioda je zapojena v závěrném směru, tj. na katodě je plus, na anodě mínus.</a:t>
            </a:r>
            <a:endParaRPr lang="cs-CZ" sz="3200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B4423D38-3BEE-4F03-BCC1-ED4B5EDCA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03360"/>
            <a:ext cx="3752660" cy="2308629"/>
          </a:xfrm>
          <a:prstGeom prst="rect">
            <a:avLst/>
          </a:prstGeom>
        </p:spPr>
      </p:pic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xmlns="" id="{184EE782-8874-40F9-A721-0FD74688619E}"/>
              </a:ext>
            </a:extLst>
          </p:cNvPr>
          <p:cNvCxnSpPr>
            <a:cxnSpLocks/>
          </p:cNvCxnSpPr>
          <p:nvPr/>
        </p:nvCxnSpPr>
        <p:spPr>
          <a:xfrm>
            <a:off x="3779912" y="4536134"/>
            <a:ext cx="1872208" cy="26101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xmlns="" id="{17DFE211-6D7E-4C07-8173-69CE421939C2}"/>
              </a:ext>
            </a:extLst>
          </p:cNvPr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Parametrický stabilizátor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6371B797-8C06-4023-9634-B4B50D1A6CAB}"/>
              </a:ext>
            </a:extLst>
          </p:cNvPr>
          <p:cNvSpPr txBox="1"/>
          <p:nvPr/>
        </p:nvSpPr>
        <p:spPr>
          <a:xfrm>
            <a:off x="114606" y="6053226"/>
            <a:ext cx="8849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cs-CZ" sz="2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"Přebytečné" napětí a tím i "přebytečný" výkon se marní na rezistoru R.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3347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Stabilizátory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Parametrický</a:t>
            </a:r>
            <a:r>
              <a:rPr lang="en-US" sz="2800" b="1" dirty="0"/>
              <a:t> </a:t>
            </a:r>
            <a:r>
              <a:rPr lang="en-US" sz="2800" b="1" dirty="0" err="1"/>
              <a:t>stabilizátor</a:t>
            </a:r>
            <a:endParaRPr lang="en-US" sz="2800" b="1" dirty="0"/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en-US" sz="1400" b="1" dirty="0" err="1"/>
              <a:t>Stabilizátory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B85DB939-3D21-4454-BFF1-A6A546D0EB14}"/>
              </a:ext>
            </a:extLst>
          </p:cNvPr>
          <p:cNvSpPr txBox="1"/>
          <p:nvPr/>
        </p:nvSpPr>
        <p:spPr>
          <a:xfrm>
            <a:off x="4334597" y="1534289"/>
            <a:ext cx="46085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Proud I</a:t>
            </a:r>
            <a:r>
              <a:rPr lang="en-US" sz="2000" baseline="-25000" dirty="0"/>
              <a:t>1</a:t>
            </a:r>
            <a:r>
              <a:rPr lang="en-US" sz="2000" dirty="0"/>
              <a:t> </a:t>
            </a:r>
            <a:r>
              <a:rPr lang="en-US" sz="2000" dirty="0" err="1"/>
              <a:t>teče</a:t>
            </a:r>
            <a:r>
              <a:rPr lang="en-US" sz="2000" dirty="0"/>
              <a:t> </a:t>
            </a:r>
            <a:r>
              <a:rPr lang="en-US" sz="2000" dirty="0" err="1"/>
              <a:t>stále</a:t>
            </a:r>
            <a:r>
              <a:rPr lang="en-US" sz="2000" dirty="0"/>
              <a:t> </a:t>
            </a:r>
            <a:r>
              <a:rPr lang="en-US" sz="2000" dirty="0" err="1"/>
              <a:t>stejný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když</a:t>
            </a:r>
            <a:r>
              <a:rPr lang="en-US" sz="2000" dirty="0"/>
              <a:t> z </a:t>
            </a:r>
            <a:r>
              <a:rPr lang="en-US" sz="2000" dirty="0" err="1"/>
              <a:t>výstupu</a:t>
            </a:r>
            <a:r>
              <a:rPr lang="en-US" sz="2000" dirty="0"/>
              <a:t> </a:t>
            </a:r>
            <a:r>
              <a:rPr lang="en-US" sz="2000" dirty="0" err="1"/>
              <a:t>nic</a:t>
            </a:r>
            <a:r>
              <a:rPr lang="en-US" sz="2000" dirty="0"/>
              <a:t> </a:t>
            </a:r>
            <a:r>
              <a:rPr lang="en-US" sz="2000" dirty="0" err="1"/>
              <a:t>neodebíráme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/>
              <a:t>Proud I</a:t>
            </a:r>
            <a:r>
              <a:rPr lang="en-US" sz="2000" baseline="-25000" dirty="0"/>
              <a:t>1</a:t>
            </a:r>
            <a:r>
              <a:rPr lang="en-US" sz="2000" dirty="0"/>
              <a:t> se </a:t>
            </a:r>
            <a:r>
              <a:rPr lang="en-US" sz="2000" dirty="0" err="1"/>
              <a:t>rozdělí</a:t>
            </a:r>
            <a:r>
              <a:rPr lang="en-US" sz="2000" dirty="0"/>
              <a:t> na proud </a:t>
            </a:r>
            <a:r>
              <a:rPr lang="en-US" sz="2000" dirty="0" err="1"/>
              <a:t>výstupní</a:t>
            </a:r>
            <a:r>
              <a:rPr lang="en-US" sz="2000" dirty="0"/>
              <a:t> I</a:t>
            </a:r>
            <a:r>
              <a:rPr lang="en-US" sz="2000" baseline="-25000" dirty="0"/>
              <a:t>2</a:t>
            </a:r>
            <a:r>
              <a:rPr lang="en-US" sz="2000" dirty="0"/>
              <a:t> a proud do Zenerovy </a:t>
            </a:r>
            <a:r>
              <a:rPr lang="en-US" sz="2000" dirty="0" err="1"/>
              <a:t>diody</a:t>
            </a:r>
            <a:r>
              <a:rPr lang="en-US" sz="2000" dirty="0"/>
              <a:t> I</a:t>
            </a:r>
            <a:r>
              <a:rPr lang="en-US" sz="2000" baseline="-25000" dirty="0"/>
              <a:t>ZD</a:t>
            </a:r>
            <a:r>
              <a:rPr lang="en-US" sz="2000" dirty="0"/>
              <a:t>: </a:t>
            </a:r>
          </a:p>
          <a:p>
            <a:endParaRPr lang="en-US" sz="2000" dirty="0"/>
          </a:p>
          <a:p>
            <a:pPr algn="ctr"/>
            <a:r>
              <a:rPr lang="en-US" sz="3200" b="1" dirty="0"/>
              <a:t>I</a:t>
            </a:r>
            <a:r>
              <a:rPr lang="en-US" sz="3200" b="1" baseline="-25000" dirty="0"/>
              <a:t>1</a:t>
            </a:r>
            <a:r>
              <a:rPr lang="en-US" sz="3200" b="1" dirty="0"/>
              <a:t> = I</a:t>
            </a:r>
            <a:r>
              <a:rPr lang="en-US" sz="3200" b="1" baseline="-25000" dirty="0"/>
              <a:t>2</a:t>
            </a:r>
            <a:r>
              <a:rPr lang="en-US" sz="3200" b="1" dirty="0"/>
              <a:t> + I</a:t>
            </a:r>
            <a:r>
              <a:rPr lang="en-US" sz="3200" b="1" baseline="-25000" dirty="0"/>
              <a:t>ZD</a:t>
            </a:r>
            <a:endParaRPr lang="cs-CZ" sz="3200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4EB4F6DF-EF0D-4874-913A-4BF675104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03360"/>
            <a:ext cx="3752660" cy="2308629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555776" y="20608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↓I</a:t>
            </a:r>
            <a:r>
              <a:rPr lang="en-US" b="1" baseline="-25000" dirty="0"/>
              <a:t>ZD</a:t>
            </a:r>
            <a:endParaRPr lang="cs-CZ" b="1" baseline="-25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2468CE44-72BF-4AD2-A916-BD95FD8CDC13}"/>
              </a:ext>
            </a:extLst>
          </p:cNvPr>
          <p:cNvSpPr txBox="1"/>
          <p:nvPr/>
        </p:nvSpPr>
        <p:spPr>
          <a:xfrm>
            <a:off x="391762" y="4521701"/>
            <a:ext cx="8752237" cy="85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baseline="-250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>
                <a:solidFill>
                  <a:srgbClr val="0000FF"/>
                </a:solidFill>
              </a:rPr>
              <a:t>Který</a:t>
            </a:r>
            <a:r>
              <a:rPr lang="en-US" sz="3600" b="1" dirty="0">
                <a:solidFill>
                  <a:srgbClr val="0000FF"/>
                </a:solidFill>
              </a:rPr>
              <a:t> je to </a:t>
            </a:r>
            <a:r>
              <a:rPr lang="en-US" sz="3600" b="1" dirty="0" err="1">
                <a:solidFill>
                  <a:srgbClr val="0000FF"/>
                </a:solidFill>
              </a:rPr>
              <a:t>zákon</a:t>
            </a:r>
            <a:r>
              <a:rPr lang="en-US" sz="3600" b="1" dirty="0">
                <a:solidFill>
                  <a:srgbClr val="0000FF"/>
                </a:solidFill>
              </a:rPr>
              <a:t>?</a:t>
            </a:r>
            <a:endParaRPr lang="cs-CZ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Stabilizátory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Parametrický</a:t>
            </a:r>
            <a:r>
              <a:rPr lang="en-US" sz="2800" b="1" dirty="0"/>
              <a:t> </a:t>
            </a:r>
            <a:r>
              <a:rPr lang="en-US" sz="2800" b="1" dirty="0" err="1"/>
              <a:t>stabilizátor</a:t>
            </a:r>
            <a:endParaRPr lang="en-US" sz="2800" b="1" dirty="0"/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en-US" sz="1400" b="1" dirty="0" err="1"/>
              <a:t>Stabilizátory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B85DB939-3D21-4454-BFF1-A6A546D0EB14}"/>
              </a:ext>
            </a:extLst>
          </p:cNvPr>
          <p:cNvSpPr txBox="1"/>
          <p:nvPr/>
        </p:nvSpPr>
        <p:spPr>
          <a:xfrm>
            <a:off x="4334597" y="1534289"/>
            <a:ext cx="46085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Proud I</a:t>
            </a:r>
            <a:r>
              <a:rPr lang="en-US" sz="2000" baseline="-25000" dirty="0"/>
              <a:t>1</a:t>
            </a:r>
            <a:r>
              <a:rPr lang="en-US" sz="2000" dirty="0"/>
              <a:t> </a:t>
            </a:r>
            <a:r>
              <a:rPr lang="en-US" sz="2000" dirty="0" err="1"/>
              <a:t>teče</a:t>
            </a:r>
            <a:r>
              <a:rPr lang="en-US" sz="2000" dirty="0"/>
              <a:t> </a:t>
            </a:r>
            <a:r>
              <a:rPr lang="en-US" sz="2000" dirty="0" err="1"/>
              <a:t>stále</a:t>
            </a:r>
            <a:r>
              <a:rPr lang="en-US" sz="2000" dirty="0"/>
              <a:t> </a:t>
            </a:r>
            <a:r>
              <a:rPr lang="en-US" sz="2000" dirty="0" err="1"/>
              <a:t>stejný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když</a:t>
            </a:r>
            <a:r>
              <a:rPr lang="en-US" sz="2000" dirty="0"/>
              <a:t> z </a:t>
            </a:r>
            <a:r>
              <a:rPr lang="en-US" sz="2000" dirty="0" err="1"/>
              <a:t>výstupu</a:t>
            </a:r>
            <a:r>
              <a:rPr lang="en-US" sz="2000" dirty="0"/>
              <a:t> </a:t>
            </a:r>
            <a:r>
              <a:rPr lang="en-US" sz="2000" dirty="0" err="1"/>
              <a:t>nic</a:t>
            </a:r>
            <a:r>
              <a:rPr lang="en-US" sz="2000" dirty="0"/>
              <a:t> </a:t>
            </a:r>
            <a:r>
              <a:rPr lang="en-US" sz="2000" dirty="0" err="1"/>
              <a:t>neodebíráme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/>
              <a:t>Proud I</a:t>
            </a:r>
            <a:r>
              <a:rPr lang="en-US" sz="2000" baseline="-25000" dirty="0"/>
              <a:t>1</a:t>
            </a:r>
            <a:r>
              <a:rPr lang="en-US" sz="2000" dirty="0"/>
              <a:t> se </a:t>
            </a:r>
            <a:r>
              <a:rPr lang="en-US" sz="2000" dirty="0" err="1"/>
              <a:t>rozdělí</a:t>
            </a:r>
            <a:r>
              <a:rPr lang="en-US" sz="2000" dirty="0"/>
              <a:t> na proud </a:t>
            </a:r>
            <a:r>
              <a:rPr lang="en-US" sz="2000" dirty="0" err="1"/>
              <a:t>výstupní</a:t>
            </a:r>
            <a:r>
              <a:rPr lang="en-US" sz="2000" dirty="0"/>
              <a:t> I</a:t>
            </a:r>
            <a:r>
              <a:rPr lang="en-US" sz="2000" baseline="-25000" dirty="0"/>
              <a:t>2</a:t>
            </a:r>
            <a:r>
              <a:rPr lang="en-US" sz="2000" dirty="0"/>
              <a:t> a proud do Zenerovy </a:t>
            </a:r>
            <a:r>
              <a:rPr lang="en-US" sz="2000" dirty="0" err="1"/>
              <a:t>diody</a:t>
            </a:r>
            <a:r>
              <a:rPr lang="en-US" sz="2000" dirty="0"/>
              <a:t> I</a:t>
            </a:r>
            <a:r>
              <a:rPr lang="en-US" sz="2000" baseline="-25000" dirty="0"/>
              <a:t>ZD</a:t>
            </a:r>
            <a:r>
              <a:rPr lang="en-US" sz="2000" dirty="0"/>
              <a:t>: </a:t>
            </a:r>
          </a:p>
          <a:p>
            <a:endParaRPr lang="en-US" sz="2000" dirty="0"/>
          </a:p>
          <a:p>
            <a:pPr algn="ctr"/>
            <a:r>
              <a:rPr lang="en-US" sz="3200" b="1" dirty="0"/>
              <a:t>I</a:t>
            </a:r>
            <a:r>
              <a:rPr lang="en-US" sz="3200" b="1" baseline="-25000" dirty="0"/>
              <a:t>1</a:t>
            </a:r>
            <a:r>
              <a:rPr lang="en-US" sz="3200" b="1" dirty="0"/>
              <a:t> = I</a:t>
            </a:r>
            <a:r>
              <a:rPr lang="en-US" sz="3200" b="1" baseline="-25000" dirty="0"/>
              <a:t>2</a:t>
            </a:r>
            <a:r>
              <a:rPr lang="en-US" sz="3200" b="1" dirty="0"/>
              <a:t> + I</a:t>
            </a:r>
            <a:r>
              <a:rPr lang="en-US" sz="3200" b="1" baseline="-25000" dirty="0"/>
              <a:t>ZD</a:t>
            </a:r>
            <a:endParaRPr lang="cs-CZ" sz="3200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4EB4F6DF-EF0D-4874-913A-4BF675104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03360"/>
            <a:ext cx="3752660" cy="2308629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555776" y="20608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↓I</a:t>
            </a:r>
            <a:r>
              <a:rPr lang="en-US" b="1" baseline="-25000" dirty="0"/>
              <a:t>ZD</a:t>
            </a:r>
            <a:endParaRPr lang="cs-CZ" b="1" baseline="-25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2468CE44-72BF-4AD2-A916-BD95FD8CDC13}"/>
              </a:ext>
            </a:extLst>
          </p:cNvPr>
          <p:cNvSpPr txBox="1"/>
          <p:nvPr/>
        </p:nvSpPr>
        <p:spPr>
          <a:xfrm>
            <a:off x="251520" y="4100106"/>
            <a:ext cx="8752237" cy="1159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Kirchhoffův </a:t>
            </a:r>
            <a:r>
              <a:rPr lang="en-US" sz="2000" dirty="0" err="1"/>
              <a:t>zákon</a:t>
            </a:r>
            <a:r>
              <a:rPr lang="en-US" sz="2000" dirty="0"/>
              <a:t> o </a:t>
            </a:r>
            <a:r>
              <a:rPr lang="en-US" sz="2000" dirty="0" err="1"/>
              <a:t>proudech</a:t>
            </a:r>
            <a:r>
              <a:rPr lang="en-US" sz="2000" dirty="0"/>
              <a:t>: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Co do </a:t>
            </a:r>
            <a:r>
              <a:rPr lang="en-US" sz="3600" b="1" dirty="0" err="1">
                <a:solidFill>
                  <a:prstClr val="black"/>
                </a:solidFill>
              </a:rPr>
              <a:t>uzlu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nateče</a:t>
            </a:r>
            <a:r>
              <a:rPr lang="en-US" sz="3600" b="1" dirty="0">
                <a:solidFill>
                  <a:prstClr val="black"/>
                </a:solidFill>
              </a:rPr>
              <a:t>, to z </a:t>
            </a:r>
            <a:r>
              <a:rPr lang="en-US" sz="3600" b="1" dirty="0" err="1">
                <a:solidFill>
                  <a:prstClr val="black"/>
                </a:solidFill>
              </a:rPr>
              <a:t>něj</a:t>
            </a:r>
            <a:r>
              <a:rPr lang="en-US" sz="3600" b="1" dirty="0">
                <a:solidFill>
                  <a:prstClr val="black"/>
                </a:solidFill>
              </a:rPr>
              <a:t> taky </a:t>
            </a:r>
            <a:r>
              <a:rPr lang="en-US" sz="3600" b="1" dirty="0" err="1">
                <a:solidFill>
                  <a:prstClr val="black"/>
                </a:solidFill>
              </a:rPr>
              <a:t>vyteče</a:t>
            </a:r>
            <a:r>
              <a:rPr lang="en-US" sz="3600" b="1" dirty="0">
                <a:solidFill>
                  <a:prstClr val="black"/>
                </a:solidFill>
              </a:rPr>
              <a:t>.</a:t>
            </a:r>
            <a:endParaRPr kumimoji="0" lang="en-US" sz="3600" b="1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baseline="-25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16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Stabilizátory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Parametrický</a:t>
            </a:r>
            <a:r>
              <a:rPr lang="en-US" sz="2800" b="1" dirty="0"/>
              <a:t> </a:t>
            </a:r>
            <a:r>
              <a:rPr lang="en-US" sz="2800" b="1" dirty="0" err="1"/>
              <a:t>stabilizátor</a:t>
            </a:r>
            <a:endParaRPr lang="en-US" sz="2800" b="1" dirty="0"/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en-US" sz="1400" b="1" dirty="0" err="1"/>
              <a:t>Stabilizátory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4EB4F6DF-EF0D-4874-913A-4BF675104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03360"/>
            <a:ext cx="3752660" cy="2308629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555776" y="20608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↓I</a:t>
            </a:r>
            <a:r>
              <a:rPr lang="en-US" b="1" baseline="-25000" dirty="0"/>
              <a:t>ZD</a:t>
            </a:r>
            <a:endParaRPr lang="cs-CZ" b="1" baseline="-25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2468CE44-72BF-4AD2-A916-BD95FD8CDC13}"/>
              </a:ext>
            </a:extLst>
          </p:cNvPr>
          <p:cNvSpPr txBox="1"/>
          <p:nvPr/>
        </p:nvSpPr>
        <p:spPr>
          <a:xfrm>
            <a:off x="391762" y="3839785"/>
            <a:ext cx="875223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Když</a:t>
            </a:r>
            <a:r>
              <a:rPr lang="en-US" sz="2000" dirty="0"/>
              <a:t> je </a:t>
            </a:r>
            <a:r>
              <a:rPr lang="en-US" sz="2000" dirty="0" err="1"/>
              <a:t>výstup</a:t>
            </a:r>
            <a:r>
              <a:rPr lang="en-US" sz="2000" dirty="0"/>
              <a:t> </a:t>
            </a:r>
            <a:r>
              <a:rPr lang="en-US" sz="2000" dirty="0" err="1"/>
              <a:t>zatížený</a:t>
            </a:r>
            <a:r>
              <a:rPr lang="en-US" sz="2000" dirty="0"/>
              <a:t> na maximum, </a:t>
            </a:r>
            <a:r>
              <a:rPr lang="en-US" sz="2000" dirty="0" err="1"/>
              <a:t>veškerý</a:t>
            </a:r>
            <a:r>
              <a:rPr lang="en-US" sz="2000" dirty="0"/>
              <a:t> proud I</a:t>
            </a:r>
            <a:r>
              <a:rPr lang="en-US" sz="2000" baseline="-25000" dirty="0"/>
              <a:t>1</a:t>
            </a:r>
            <a:r>
              <a:rPr lang="en-US" sz="2000" dirty="0"/>
              <a:t> </a:t>
            </a:r>
            <a:r>
              <a:rPr lang="en-US" sz="2000" dirty="0" err="1"/>
              <a:t>teče</a:t>
            </a:r>
            <a:r>
              <a:rPr lang="en-US" sz="2000" dirty="0"/>
              <a:t> do </a:t>
            </a:r>
            <a:r>
              <a:rPr lang="en-US" sz="2000" dirty="0" err="1"/>
              <a:t>zátěže</a:t>
            </a:r>
            <a:r>
              <a:rPr lang="en-US" sz="2000" dirty="0"/>
              <a:t> a do Zenerovy </a:t>
            </a:r>
            <a:r>
              <a:rPr lang="en-US" sz="2000" dirty="0" err="1"/>
              <a:t>diody</a:t>
            </a:r>
            <a:r>
              <a:rPr lang="en-US" sz="2000" dirty="0"/>
              <a:t> </a:t>
            </a:r>
            <a:r>
              <a:rPr lang="en-US" sz="2000" dirty="0" err="1"/>
              <a:t>neteče</a:t>
            </a:r>
            <a:r>
              <a:rPr lang="en-US" sz="2000" dirty="0"/>
              <a:t> </a:t>
            </a:r>
            <a:r>
              <a:rPr lang="en-US" sz="2000" dirty="0" err="1"/>
              <a:t>nic</a:t>
            </a:r>
            <a:r>
              <a:rPr lang="en-US" sz="2000" dirty="0"/>
              <a:t>:</a:t>
            </a:r>
          </a:p>
          <a:p>
            <a:pPr algn="ctr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= I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</a:t>
            </a:r>
          </a:p>
          <a:p>
            <a:pPr algn="ctr"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= 0</a:t>
            </a:r>
            <a:endParaRPr kumimoji="0" lang="en-US" sz="32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Když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výstup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zatížíme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ještě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víc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stabilizátor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přestává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fungovat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a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výstupní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napětí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00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klesá</a:t>
            </a:r>
            <a:r>
              <a:rPr kumimoji="0" lang="en-US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C1DDEBAD-DA6E-438B-9237-DACC8B36E05B}"/>
              </a:ext>
            </a:extLst>
          </p:cNvPr>
          <p:cNvSpPr txBox="1"/>
          <p:nvPr/>
        </p:nvSpPr>
        <p:spPr>
          <a:xfrm>
            <a:off x="4355976" y="1503360"/>
            <a:ext cx="4575773" cy="189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Když</a:t>
            </a:r>
            <a:r>
              <a:rPr lang="en-US" sz="2000" dirty="0"/>
              <a:t> je </a:t>
            </a:r>
            <a:r>
              <a:rPr lang="en-US" sz="2000" dirty="0" err="1"/>
              <a:t>výstup</a:t>
            </a:r>
            <a:r>
              <a:rPr lang="en-US" sz="2000" dirty="0"/>
              <a:t> </a:t>
            </a:r>
            <a:r>
              <a:rPr lang="en-US" sz="2000" dirty="0" err="1"/>
              <a:t>nezatížený</a:t>
            </a:r>
            <a:r>
              <a:rPr lang="en-US" sz="2000" dirty="0"/>
              <a:t>, </a:t>
            </a:r>
            <a:r>
              <a:rPr lang="en-US" sz="2000" dirty="0" err="1"/>
              <a:t>veškerý</a:t>
            </a:r>
            <a:r>
              <a:rPr lang="en-US" sz="2000" dirty="0"/>
              <a:t> proud I</a:t>
            </a:r>
            <a:r>
              <a:rPr lang="en-US" sz="2000" baseline="-25000" dirty="0"/>
              <a:t>1</a:t>
            </a:r>
            <a:r>
              <a:rPr lang="en-US" sz="2000" dirty="0"/>
              <a:t> </a:t>
            </a:r>
            <a:r>
              <a:rPr lang="en-US" sz="2000" dirty="0" err="1"/>
              <a:t>teče</a:t>
            </a:r>
            <a:r>
              <a:rPr lang="en-US" sz="2000" dirty="0"/>
              <a:t> </a:t>
            </a:r>
            <a:r>
              <a:rPr lang="en-US" sz="2000" dirty="0" err="1"/>
              <a:t>jen</a:t>
            </a:r>
            <a:r>
              <a:rPr lang="en-US" sz="2000" dirty="0"/>
              <a:t> do Zenerovy </a:t>
            </a:r>
            <a:r>
              <a:rPr lang="en-US" sz="2000" dirty="0" err="1"/>
              <a:t>diody</a:t>
            </a:r>
            <a:r>
              <a:rPr lang="en-US" sz="2000" dirty="0"/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/>
              <a:t>I</a:t>
            </a:r>
            <a:r>
              <a:rPr lang="en-US" sz="3200" b="1" baseline="-25000" dirty="0"/>
              <a:t>2</a:t>
            </a:r>
            <a:r>
              <a:rPr lang="en-US" sz="3200" b="1" dirty="0"/>
              <a:t> = 0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= I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47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xmlns="" id="{A157E297-017C-480E-A643-3D91E84DA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303412"/>
              </p:ext>
            </p:extLst>
          </p:nvPr>
        </p:nvGraphicFramePr>
        <p:xfrm>
          <a:off x="395535" y="4172738"/>
          <a:ext cx="3173186" cy="1776541"/>
        </p:xfrm>
        <a:graphic>
          <a:graphicData uri="http://schemas.openxmlformats.org/drawingml/2006/table">
            <a:tbl>
              <a:tblPr/>
              <a:tblGrid>
                <a:gridCol w="771857">
                  <a:extLst>
                    <a:ext uri="{9D8B030D-6E8A-4147-A177-3AD203B41FA5}">
                      <a16:colId xmlns:a16="http://schemas.microsoft.com/office/drawing/2014/main" xmlns="" val="1361453796"/>
                    </a:ext>
                  </a:extLst>
                </a:gridCol>
                <a:gridCol w="771856">
                  <a:extLst>
                    <a:ext uri="{9D8B030D-6E8A-4147-A177-3AD203B41FA5}">
                      <a16:colId xmlns:a16="http://schemas.microsoft.com/office/drawing/2014/main" xmlns="" val="3395174957"/>
                    </a:ext>
                  </a:extLst>
                </a:gridCol>
                <a:gridCol w="857618">
                  <a:extLst>
                    <a:ext uri="{9D8B030D-6E8A-4147-A177-3AD203B41FA5}">
                      <a16:colId xmlns:a16="http://schemas.microsoft.com/office/drawing/2014/main" xmlns="" val="2691375664"/>
                    </a:ext>
                  </a:extLst>
                </a:gridCol>
                <a:gridCol w="771855">
                  <a:extLst>
                    <a:ext uri="{9D8B030D-6E8A-4147-A177-3AD203B41FA5}">
                      <a16:colId xmlns:a16="http://schemas.microsoft.com/office/drawing/2014/main" xmlns="" val="4054342587"/>
                    </a:ext>
                  </a:extLst>
                </a:gridCol>
              </a:tblGrid>
              <a:tr h="42577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cs-CZ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cs-CZ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cs-CZ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ZD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4089607"/>
                  </a:ext>
                </a:extLst>
              </a:tr>
              <a:tr h="45615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,0 A</a:t>
                      </a: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2254466"/>
                  </a:ext>
                </a:extLst>
              </a:tr>
              <a:tr h="44730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3583328"/>
                  </a:ext>
                </a:extLst>
              </a:tr>
              <a:tr h="44730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7079947"/>
                  </a:ext>
                </a:extLst>
              </a:tr>
            </a:tbl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Stabilizátory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Parametrický</a:t>
            </a:r>
            <a:r>
              <a:rPr lang="en-US" sz="2800" b="1" dirty="0"/>
              <a:t> </a:t>
            </a:r>
            <a:r>
              <a:rPr lang="en-US" sz="2800" b="1" dirty="0" err="1"/>
              <a:t>stabilizátor</a:t>
            </a:r>
            <a:endParaRPr lang="en-US" sz="2800" b="1" dirty="0"/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en-US" sz="1400" b="1" dirty="0" err="1"/>
              <a:t>Stabilizátory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4EB4F6DF-EF0D-4874-913A-4BF675104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03360"/>
            <a:ext cx="3752660" cy="2308629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555776" y="20608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↓I</a:t>
            </a:r>
            <a:r>
              <a:rPr lang="en-US" b="1" baseline="-25000" dirty="0"/>
              <a:t>ZD</a:t>
            </a:r>
            <a:endParaRPr lang="cs-CZ" b="1" baseline="-25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C1DDEBAD-DA6E-438B-9237-DACC8B36E05B}"/>
              </a:ext>
            </a:extLst>
          </p:cNvPr>
          <p:cNvSpPr txBox="1"/>
          <p:nvPr/>
        </p:nvSpPr>
        <p:spPr>
          <a:xfrm>
            <a:off x="4427985" y="1484784"/>
            <a:ext cx="3926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0000FF"/>
                </a:solidFill>
              </a:rPr>
              <a:t>Příklad</a:t>
            </a:r>
            <a:r>
              <a:rPr lang="en-US" sz="1400" b="1" dirty="0">
                <a:solidFill>
                  <a:srgbClr val="0000FF"/>
                </a:solidFill>
              </a:rPr>
              <a:t>:</a:t>
            </a:r>
          </a:p>
          <a:p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Vstupní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napětí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	U</a:t>
            </a:r>
            <a:r>
              <a:rPr kumimoji="0" lang="en-US" sz="140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= 15 V </a:t>
            </a:r>
          </a:p>
          <a:p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Zenerovo </a:t>
            </a: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napětí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diody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	U</a:t>
            </a:r>
            <a:r>
              <a:rPr kumimoji="0" lang="en-US" sz="140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ZD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= 5 V </a:t>
            </a:r>
          </a:p>
          <a:p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Odpor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rezistoru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	R = 10 </a:t>
            </a:r>
            <a:r>
              <a:rPr kumimoji="0" lang="el-GR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Ω</a:t>
            </a:r>
          </a:p>
          <a:p>
            <a:endParaRPr kumimoji="0" lang="en-US" sz="1400" i="0" u="none" strike="noStrike" kern="1200" cap="none" spc="0" normalizeH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Vypočtěte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vstupní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proud I</a:t>
            </a:r>
            <a:r>
              <a:rPr kumimoji="0" lang="en-US" sz="140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proud Zenerovou </a:t>
            </a: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diodou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I</a:t>
            </a:r>
            <a:r>
              <a:rPr kumimoji="0" lang="en-US" sz="140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00FF"/>
                </a:solidFill>
              </a:rPr>
              <a:t>ztracený</a:t>
            </a:r>
            <a:r>
              <a:rPr lang="en-US" sz="1400" dirty="0">
                <a:solidFill>
                  <a:srgbClr val="0000FF"/>
                </a:solidFill>
              </a:rPr>
              <a:t> </a:t>
            </a:r>
            <a:r>
              <a:rPr lang="en-US" sz="1400" dirty="0" err="1">
                <a:solidFill>
                  <a:srgbClr val="0000FF"/>
                </a:solidFill>
              </a:rPr>
              <a:t>výkon</a:t>
            </a:r>
            <a:r>
              <a:rPr lang="en-US" sz="1400" dirty="0">
                <a:solidFill>
                  <a:srgbClr val="0000FF"/>
                </a:solidFill>
              </a:rPr>
              <a:t> na </a:t>
            </a:r>
            <a:r>
              <a:rPr lang="en-US" sz="1400" dirty="0" err="1">
                <a:solidFill>
                  <a:srgbClr val="0000FF"/>
                </a:solidFill>
              </a:rPr>
              <a:t>rezistoru</a:t>
            </a:r>
            <a:r>
              <a:rPr lang="en-US" sz="1400" dirty="0">
                <a:solidFill>
                  <a:srgbClr val="0000FF"/>
                </a:solidFill>
              </a:rPr>
              <a:t> P</a:t>
            </a:r>
            <a:r>
              <a:rPr lang="en-US" sz="1400" baseline="-25000" dirty="0">
                <a:solidFill>
                  <a:srgbClr val="0000FF"/>
                </a:solidFill>
              </a:rPr>
              <a:t>R</a:t>
            </a:r>
          </a:p>
          <a:p>
            <a:endParaRPr kumimoji="0" lang="en-US" sz="1400" i="0" u="none" strike="noStrike" kern="1200" cap="none" spc="0" normalizeH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pro </a:t>
            </a: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následující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situace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stabilizátoru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nezatížený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</a:t>
            </a: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tj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 	I</a:t>
            </a:r>
            <a:r>
              <a:rPr kumimoji="0" lang="en-US" sz="140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=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zatížený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proudem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	I</a:t>
            </a:r>
            <a:r>
              <a:rPr kumimoji="0" lang="en-US" sz="140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= 0,5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zatížený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1400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proudem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	I</a:t>
            </a:r>
            <a:r>
              <a:rPr kumimoji="0" lang="en-US" sz="140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</a:t>
            </a:r>
            <a:r>
              <a:rPr kumimoji="0" lang="en-US" sz="140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= 1,0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0" lang="en-US" sz="1400" i="0" u="none" strike="noStrike" kern="1200" cap="none" spc="0" normalizeH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15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Stabilizátory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Parametrický</a:t>
            </a:r>
            <a:r>
              <a:rPr lang="en-US" sz="2800" b="1" dirty="0"/>
              <a:t> </a:t>
            </a:r>
            <a:r>
              <a:rPr lang="en-US" sz="2800" b="1" dirty="0" err="1"/>
              <a:t>stabilizátor</a:t>
            </a:r>
            <a:endParaRPr lang="en-US" sz="2800" b="1" dirty="0"/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xmlns="" id="{0D67FA0D-C102-47EF-B595-5C312682835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en-US" sz="1400" b="1" dirty="0" err="1"/>
              <a:t>Stabilizátory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4EB4F6DF-EF0D-4874-913A-4BF675104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03360"/>
            <a:ext cx="3752660" cy="2308629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C0E4A82-AEB1-46A3-B226-78C68A7C2EC2}"/>
              </a:ext>
            </a:extLst>
          </p:cNvPr>
          <p:cNvSpPr txBox="1"/>
          <p:nvPr/>
        </p:nvSpPr>
        <p:spPr>
          <a:xfrm>
            <a:off x="2555776" y="20608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↓I</a:t>
            </a:r>
            <a:r>
              <a:rPr lang="en-US" b="1" baseline="-25000" dirty="0"/>
              <a:t>ZD</a:t>
            </a:r>
            <a:endParaRPr lang="cs-CZ" b="1" baseline="-25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C1DDEBAD-DA6E-438B-9237-DACC8B36E05B}"/>
              </a:ext>
            </a:extLst>
          </p:cNvPr>
          <p:cNvSpPr txBox="1"/>
          <p:nvPr/>
        </p:nvSpPr>
        <p:spPr>
          <a:xfrm>
            <a:off x="4428000" y="1483200"/>
            <a:ext cx="3240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0000FF"/>
                </a:solidFill>
              </a:rPr>
              <a:t>xxxxxxxxxxxxxxxxxxxxxxxxxxxxxxxxxxxxxxxxxxxxxxxxxxxxxxxxxxxxx</a:t>
            </a:r>
            <a:endParaRPr kumimoji="0" lang="en-US" sz="1400" i="0" u="none" strike="noStrike" kern="1200" cap="none" spc="0" normalizeH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xmlns="" id="{936CF893-CB6B-4ED2-9535-689403735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129860"/>
              </p:ext>
            </p:extLst>
          </p:nvPr>
        </p:nvGraphicFramePr>
        <p:xfrm>
          <a:off x="395535" y="4172738"/>
          <a:ext cx="3173186" cy="1776541"/>
        </p:xfrm>
        <a:graphic>
          <a:graphicData uri="http://schemas.openxmlformats.org/drawingml/2006/table">
            <a:tbl>
              <a:tblPr/>
              <a:tblGrid>
                <a:gridCol w="771857">
                  <a:extLst>
                    <a:ext uri="{9D8B030D-6E8A-4147-A177-3AD203B41FA5}">
                      <a16:colId xmlns:a16="http://schemas.microsoft.com/office/drawing/2014/main" xmlns="" val="1361453796"/>
                    </a:ext>
                  </a:extLst>
                </a:gridCol>
                <a:gridCol w="771856">
                  <a:extLst>
                    <a:ext uri="{9D8B030D-6E8A-4147-A177-3AD203B41FA5}">
                      <a16:colId xmlns:a16="http://schemas.microsoft.com/office/drawing/2014/main" xmlns="" val="3395174957"/>
                    </a:ext>
                  </a:extLst>
                </a:gridCol>
                <a:gridCol w="857618">
                  <a:extLst>
                    <a:ext uri="{9D8B030D-6E8A-4147-A177-3AD203B41FA5}">
                      <a16:colId xmlns:a16="http://schemas.microsoft.com/office/drawing/2014/main" xmlns="" val="2691375664"/>
                    </a:ext>
                  </a:extLst>
                </a:gridCol>
                <a:gridCol w="771855">
                  <a:extLst>
                    <a:ext uri="{9D8B030D-6E8A-4147-A177-3AD203B41FA5}">
                      <a16:colId xmlns:a16="http://schemas.microsoft.com/office/drawing/2014/main" xmlns="" val="4054342587"/>
                    </a:ext>
                  </a:extLst>
                </a:gridCol>
              </a:tblGrid>
              <a:tr h="42577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cs-CZ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cs-CZ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cs-CZ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ZD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400" b="1" baseline="-25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endParaRPr lang="cs-CZ" sz="1400" b="1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4089607"/>
                  </a:ext>
                </a:extLst>
              </a:tr>
              <a:tr h="45615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,0 A</a:t>
                      </a:r>
                      <a:endParaRPr lang="cs-CZ" sz="1400" b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W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2254466"/>
                  </a:ext>
                </a:extLst>
              </a:tr>
              <a:tr h="44730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 A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W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3583328"/>
                  </a:ext>
                </a:extLst>
              </a:tr>
              <a:tr h="44730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,0 A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W</a:t>
                      </a:r>
                      <a:r>
                        <a:rPr lang="cs-CZ" sz="1400" b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7079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75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19050">
          <a:solidFill>
            <a:srgbClr val="0000FF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10637</TotalTime>
  <Words>1131</Words>
  <Application>Microsoft Office PowerPoint</Application>
  <PresentationFormat>Předvádění na obrazovce (4:3)</PresentationFormat>
  <Paragraphs>414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0" baseType="lpstr">
      <vt:lpstr>Arial</vt:lpstr>
      <vt:lpstr>Calibri</vt:lpstr>
      <vt:lpstr>Cambria Math</vt:lpstr>
      <vt:lpstr>Lucida Sans Unicode</vt:lpstr>
      <vt:lpstr>Times New Roman</vt:lpstr>
      <vt:lpstr>Verdana</vt:lpstr>
      <vt:lpstr>Wingdings 2</vt:lpstr>
      <vt:lpstr>Wingdings 3</vt:lpstr>
      <vt:lpstr>Shluk</vt:lpstr>
      <vt:lpstr> </vt:lpstr>
      <vt:lpstr>Definice</vt:lpstr>
      <vt:lpstr>Druhy stabilizátorů napětí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  <vt:lpstr>Stabilizátory lineární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516</cp:revision>
  <cp:lastPrinted>2021-11-26T06:30:05Z</cp:lastPrinted>
  <dcterms:created xsi:type="dcterms:W3CDTF">2011-08-12T09:23:29Z</dcterms:created>
  <dcterms:modified xsi:type="dcterms:W3CDTF">2021-12-07T10:03:20Z</dcterms:modified>
</cp:coreProperties>
</file>