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18" r:id="rId2"/>
    <p:sldId id="291" r:id="rId3"/>
    <p:sldId id="320" r:id="rId4"/>
    <p:sldId id="321" r:id="rId5"/>
    <p:sldId id="339" r:id="rId6"/>
    <p:sldId id="345" r:id="rId7"/>
    <p:sldId id="346" r:id="rId8"/>
    <p:sldId id="347" r:id="rId9"/>
    <p:sldId id="348" r:id="rId10"/>
    <p:sldId id="340" r:id="rId11"/>
    <p:sldId id="349" r:id="rId12"/>
    <p:sldId id="350" r:id="rId13"/>
    <p:sldId id="341" r:id="rId14"/>
    <p:sldId id="351" r:id="rId15"/>
    <p:sldId id="352" r:id="rId16"/>
    <p:sldId id="353" r:id="rId17"/>
    <p:sldId id="354" r:id="rId18"/>
    <p:sldId id="324" r:id="rId19"/>
    <p:sldId id="325" r:id="rId20"/>
    <p:sldId id="328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726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1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62"/>
        <p:guide pos="214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01777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32042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28165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11324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8325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874967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573802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82859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59734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57821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52632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9681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15.2.2025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38125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Usměrňovače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Elektronika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Usměrňovače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Usměrňovače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Elektronika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irafoviny.cz/modules/news/article.php?storyid=17" TargetMode="External"/><Relationship Id="rId4" Type="http://schemas.openxmlformats.org/officeDocument/2006/relationships/hyperlink" Target="http://www.sse-najizdarne.cz/dokumenty/studijni_materialy/elektronika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Usměrňovače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699200"/>
            <a:ext cx="8496944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/>
              <a:t>Usměrňovače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2400" b="1" dirty="0"/>
              <a:t>Ing. Jaroslav Bernkopf</a:t>
            </a:r>
          </a:p>
          <a:p>
            <a:pPr algn="ctr">
              <a:defRPr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26618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Můstkové</a:t>
            </a:r>
            <a:r>
              <a:rPr lang="en-US" dirty="0"/>
              <a:t> Graetzovo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usměrňovače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CCDA742-C89E-4056-8726-3ECDA533ADD8}"/>
              </a:ext>
            </a:extLst>
          </p:cNvPr>
          <p:cNvGrpSpPr/>
          <p:nvPr/>
        </p:nvGrpSpPr>
        <p:grpSpPr>
          <a:xfrm>
            <a:off x="827584" y="908720"/>
            <a:ext cx="7286625" cy="1653450"/>
            <a:chOff x="827584" y="908720"/>
            <a:chExt cx="7286625" cy="165345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16AAE92-A89C-416B-9519-565DA843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24744"/>
              <a:ext cx="72866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E072CB97-2959-4CE2-80B3-596802D0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7031" y="908720"/>
              <a:ext cx="2691114" cy="1653450"/>
            </a:xfrm>
            <a:prstGeom prst="rect">
              <a:avLst/>
            </a:prstGeom>
          </p:spPr>
        </p:pic>
      </p:grpSp>
      <p:sp>
        <p:nvSpPr>
          <p:cNvPr id="22" name="Nadpis 4">
            <a:extLst>
              <a:ext uri="{FF2B5EF4-FFF2-40B4-BE49-F238E27FC236}">
                <a16:creationId xmlns:a16="http://schemas.microsoft.com/office/drawing/2014/main" id="{859FA12B-9846-4BB3-890F-A778B1B0EEDE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20313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Výhody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méně</a:t>
            </a:r>
            <a:r>
              <a:rPr lang="en-US" b="0" dirty="0"/>
              <a:t> </a:t>
            </a:r>
            <a:r>
              <a:rPr lang="en-US" b="0" dirty="0" err="1"/>
              <a:t>zvlněné</a:t>
            </a:r>
            <a:r>
              <a:rPr lang="en-US" b="0" dirty="0"/>
              <a:t> </a:t>
            </a:r>
            <a:r>
              <a:rPr lang="en-US" b="0" dirty="0" err="1"/>
              <a:t>než</a:t>
            </a:r>
            <a:r>
              <a:rPr lang="en-US" b="0" dirty="0"/>
              <a:t> u </a:t>
            </a:r>
            <a:r>
              <a:rPr lang="en-US" b="0" dirty="0" err="1"/>
              <a:t>jednocestného</a:t>
            </a:r>
            <a:r>
              <a:rPr lang="en-US" b="0" dirty="0"/>
              <a:t>. </a:t>
            </a:r>
            <a:r>
              <a:rPr lang="en-US" b="0" dirty="0" err="1"/>
              <a:t>Jeho</a:t>
            </a:r>
            <a:r>
              <a:rPr lang="en-US" b="0" dirty="0"/>
              <a:t> </a:t>
            </a:r>
            <a:r>
              <a:rPr lang="en-US" b="0" dirty="0" err="1"/>
              <a:t>filtrace</a:t>
            </a:r>
            <a:r>
              <a:rPr lang="en-US" b="0" dirty="0"/>
              <a:t> je </a:t>
            </a:r>
            <a:r>
              <a:rPr lang="en-US" b="0" dirty="0" err="1"/>
              <a:t>snadnější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Nepotřebuje</a:t>
            </a:r>
            <a:r>
              <a:rPr lang="en-US" b="0" dirty="0"/>
              <a:t> </a:t>
            </a:r>
            <a:r>
              <a:rPr lang="en-US" b="0" dirty="0" err="1"/>
              <a:t>speciální</a:t>
            </a:r>
            <a:r>
              <a:rPr lang="en-US" b="0" dirty="0"/>
              <a:t> </a:t>
            </a:r>
            <a:r>
              <a:rPr lang="en-US" b="0" dirty="0" err="1"/>
              <a:t>transformátor</a:t>
            </a:r>
            <a:r>
              <a:rPr lang="en-US" b="0" dirty="0"/>
              <a:t>.</a:t>
            </a:r>
          </a:p>
          <a:p>
            <a:pPr algn="l"/>
            <a:endParaRPr lang="en-US" b="0" dirty="0"/>
          </a:p>
          <a:p>
            <a:pPr algn="l"/>
            <a:r>
              <a:rPr lang="en-US" dirty="0" err="1"/>
              <a:t>Nevýhody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Potřebuje</a:t>
            </a:r>
            <a:r>
              <a:rPr lang="en-US" b="0" dirty="0"/>
              <a:t> 4 </a:t>
            </a:r>
            <a:r>
              <a:rPr lang="en-US" b="0" dirty="0" err="1"/>
              <a:t>diody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Úbytek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na </a:t>
            </a:r>
            <a:r>
              <a:rPr lang="en-US" b="0" dirty="0" err="1"/>
              <a:t>diodách</a:t>
            </a:r>
            <a:r>
              <a:rPr lang="en-US" b="0" dirty="0"/>
              <a:t> je 2x </a:t>
            </a:r>
            <a:r>
              <a:rPr lang="en-US" b="0" dirty="0" err="1"/>
              <a:t>U</a:t>
            </a:r>
            <a:r>
              <a:rPr lang="en-US" b="0" baseline="-25000" dirty="0" err="1"/>
              <a:t>d</a:t>
            </a:r>
            <a:r>
              <a:rPr lang="en-US" b="0" dirty="0"/>
              <a:t>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4555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Můstkové</a:t>
            </a:r>
            <a:r>
              <a:rPr lang="en-US" dirty="0"/>
              <a:t> Graetzovo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usměrňovače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CCDA742-C89E-4056-8726-3ECDA533ADD8}"/>
              </a:ext>
            </a:extLst>
          </p:cNvPr>
          <p:cNvGrpSpPr/>
          <p:nvPr/>
        </p:nvGrpSpPr>
        <p:grpSpPr>
          <a:xfrm>
            <a:off x="827584" y="908720"/>
            <a:ext cx="7286625" cy="1653450"/>
            <a:chOff x="827584" y="908720"/>
            <a:chExt cx="7286625" cy="165345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16AAE92-A89C-416B-9519-565DA843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24744"/>
              <a:ext cx="72866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E072CB97-2959-4CE2-80B3-596802D0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7031" y="908720"/>
              <a:ext cx="2691114" cy="1653450"/>
            </a:xfrm>
            <a:prstGeom prst="rect">
              <a:avLst/>
            </a:prstGeom>
          </p:spPr>
        </p:pic>
      </p:grpSp>
      <p:sp>
        <p:nvSpPr>
          <p:cNvPr id="21" name="Nadpis 4">
            <a:extLst>
              <a:ext uri="{FF2B5EF4-FFF2-40B4-BE49-F238E27FC236}">
                <a16:creationId xmlns:a16="http://schemas.microsoft.com/office/drawing/2014/main" id="{E6F80560-47CD-4623-A251-91C6A94BDD4F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313932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Nároky</a:t>
            </a:r>
            <a:r>
              <a:rPr lang="en-US" dirty="0"/>
              <a:t> na </a:t>
            </a:r>
            <a:r>
              <a:rPr lang="en-US" dirty="0" err="1"/>
              <a:t>diody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Proud</a:t>
            </a:r>
          </a:p>
          <a:p>
            <a:pPr algn="l"/>
            <a:r>
              <a:rPr lang="en-US" b="0" dirty="0"/>
              <a:t>Proud </a:t>
            </a:r>
            <a:r>
              <a:rPr lang="en-US" b="0" dirty="0" err="1"/>
              <a:t>zátěže</a:t>
            </a:r>
            <a:r>
              <a:rPr lang="en-US" b="0" dirty="0"/>
              <a:t> </a:t>
            </a:r>
            <a:r>
              <a:rPr lang="en-US" b="0" dirty="0" err="1"/>
              <a:t>teče</a:t>
            </a:r>
            <a:r>
              <a:rPr lang="en-US" b="0" dirty="0"/>
              <a:t> v </a:t>
            </a:r>
            <a:r>
              <a:rPr lang="en-US" b="0" dirty="0" err="1"/>
              <a:t>jedné</a:t>
            </a:r>
            <a:r>
              <a:rPr lang="en-US" b="0" dirty="0"/>
              <a:t> </a:t>
            </a:r>
            <a:r>
              <a:rPr lang="en-US" b="0" dirty="0" err="1"/>
              <a:t>půlperiodě</a:t>
            </a:r>
            <a:r>
              <a:rPr lang="en-US" b="0" dirty="0"/>
              <a:t> </a:t>
            </a:r>
            <a:r>
              <a:rPr lang="en-US" b="0" dirty="0" err="1"/>
              <a:t>přes</a:t>
            </a:r>
            <a:r>
              <a:rPr lang="en-US" b="0" dirty="0"/>
              <a:t> </a:t>
            </a:r>
            <a:r>
              <a:rPr lang="en-US" b="0" dirty="0" err="1"/>
              <a:t>jednu</a:t>
            </a:r>
            <a:r>
              <a:rPr lang="en-US" b="0" dirty="0"/>
              <a:t> </a:t>
            </a:r>
            <a:r>
              <a:rPr lang="en-US" b="0" dirty="0" err="1"/>
              <a:t>dvojici</a:t>
            </a:r>
            <a:r>
              <a:rPr lang="en-US" b="0" dirty="0"/>
              <a:t> </a:t>
            </a:r>
            <a:r>
              <a:rPr lang="en-US" b="0" dirty="0" err="1"/>
              <a:t>diod</a:t>
            </a:r>
            <a:r>
              <a:rPr lang="en-US" b="0" dirty="0"/>
              <a:t>, ve </a:t>
            </a:r>
            <a:r>
              <a:rPr lang="en-US" b="0" dirty="0" err="1"/>
              <a:t>druhé</a:t>
            </a:r>
            <a:r>
              <a:rPr lang="en-US" b="0" dirty="0"/>
              <a:t> </a:t>
            </a:r>
            <a:r>
              <a:rPr lang="en-US" b="0" dirty="0" err="1"/>
              <a:t>půlperiodě</a:t>
            </a:r>
            <a:r>
              <a:rPr lang="en-US" b="0" dirty="0"/>
              <a:t> </a:t>
            </a:r>
            <a:r>
              <a:rPr lang="en-US" b="0" dirty="0" err="1"/>
              <a:t>přes</a:t>
            </a:r>
            <a:r>
              <a:rPr lang="en-US" b="0" dirty="0"/>
              <a:t> </a:t>
            </a:r>
            <a:r>
              <a:rPr lang="en-US" b="0" dirty="0" err="1"/>
              <a:t>druhou</a:t>
            </a:r>
            <a:r>
              <a:rPr lang="en-US" b="0" dirty="0"/>
              <a:t> </a:t>
            </a:r>
            <a:r>
              <a:rPr lang="en-US" b="0" dirty="0" err="1"/>
              <a:t>dvojici</a:t>
            </a:r>
            <a:r>
              <a:rPr lang="en-US" b="0" dirty="0"/>
              <a:t>. </a:t>
            </a:r>
          </a:p>
          <a:p>
            <a:pPr algn="l"/>
            <a:r>
              <a:rPr lang="en-US" b="0" dirty="0" err="1"/>
              <a:t>Dvojice</a:t>
            </a:r>
            <a:r>
              <a:rPr lang="en-US" b="0" dirty="0"/>
              <a:t> </a:t>
            </a:r>
            <a:r>
              <a:rPr lang="en-US" b="0" dirty="0" err="1"/>
              <a:t>diod</a:t>
            </a:r>
            <a:r>
              <a:rPr lang="en-US" b="0" dirty="0"/>
              <a:t> se ve </a:t>
            </a:r>
            <a:r>
              <a:rPr lang="en-US" b="0" dirty="0" err="1"/>
              <a:t>vedení</a:t>
            </a:r>
            <a:r>
              <a:rPr lang="en-US" b="0" dirty="0"/>
              <a:t> </a:t>
            </a:r>
            <a:r>
              <a:rPr lang="en-US" b="0" dirty="0" err="1"/>
              <a:t>proudu</a:t>
            </a:r>
            <a:r>
              <a:rPr lang="en-US" b="0" dirty="0"/>
              <a:t> </a:t>
            </a:r>
            <a:r>
              <a:rPr lang="en-US" b="0" dirty="0" err="1"/>
              <a:t>střídají</a:t>
            </a:r>
            <a:r>
              <a:rPr lang="en-US" b="0" dirty="0"/>
              <a:t>, </a:t>
            </a:r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je </a:t>
            </a:r>
            <a:r>
              <a:rPr lang="en-US" b="0" dirty="0" err="1"/>
              <a:t>zatížena</a:t>
            </a:r>
            <a:r>
              <a:rPr lang="en-US" b="0" dirty="0"/>
              <a:t> </a:t>
            </a:r>
            <a:r>
              <a:rPr lang="en-US" b="0" dirty="0" err="1"/>
              <a:t>jen</a:t>
            </a:r>
            <a:r>
              <a:rPr lang="en-US" b="0" dirty="0"/>
              <a:t> </a:t>
            </a:r>
            <a:r>
              <a:rPr lang="en-US" b="0" dirty="0" err="1"/>
              <a:t>polovinu</a:t>
            </a:r>
            <a:r>
              <a:rPr lang="en-US" b="0" dirty="0"/>
              <a:t> </a:t>
            </a:r>
            <a:r>
              <a:rPr lang="en-US" b="0" dirty="0" err="1"/>
              <a:t>doby</a:t>
            </a:r>
            <a:r>
              <a:rPr lang="en-US" b="0" dirty="0"/>
              <a:t>. </a:t>
            </a:r>
          </a:p>
          <a:p>
            <a:pPr algn="l"/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je </a:t>
            </a:r>
            <a:r>
              <a:rPr lang="en-US" b="0" dirty="0" err="1"/>
              <a:t>tedy</a:t>
            </a:r>
            <a:r>
              <a:rPr lang="en-US" b="0" dirty="0"/>
              <a:t> </a:t>
            </a:r>
            <a:r>
              <a:rPr lang="en-US" b="0" dirty="0" err="1"/>
              <a:t>zatížena</a:t>
            </a:r>
            <a:r>
              <a:rPr lang="en-US" b="0" dirty="0"/>
              <a:t> </a:t>
            </a:r>
            <a:r>
              <a:rPr lang="en-US" b="0" dirty="0" err="1"/>
              <a:t>jen</a:t>
            </a:r>
            <a:r>
              <a:rPr lang="en-US" b="0" dirty="0"/>
              <a:t> </a:t>
            </a:r>
            <a:r>
              <a:rPr lang="en-US" b="0" dirty="0" err="1"/>
              <a:t>polovinou</a:t>
            </a:r>
            <a:r>
              <a:rPr lang="en-US" b="0" dirty="0"/>
              <a:t> </a:t>
            </a:r>
            <a:r>
              <a:rPr lang="en-US" b="0" dirty="0" err="1"/>
              <a:t>výstupního</a:t>
            </a:r>
            <a:r>
              <a:rPr lang="en-US" b="0" dirty="0"/>
              <a:t> </a:t>
            </a:r>
            <a:r>
              <a:rPr lang="en-US" b="0" dirty="0" err="1"/>
              <a:t>proudu</a:t>
            </a:r>
            <a:r>
              <a:rPr lang="en-US" b="0" dirty="0"/>
              <a:t>.</a:t>
            </a:r>
          </a:p>
          <a:p>
            <a:pPr algn="l"/>
            <a:endParaRPr lang="en-US" b="0" dirty="0"/>
          </a:p>
          <a:p>
            <a:pPr algn="l"/>
            <a:r>
              <a:rPr lang="en-US" b="0" dirty="0" err="1"/>
              <a:t>Má</a:t>
            </a:r>
            <a:r>
              <a:rPr lang="en-US" b="0" dirty="0"/>
              <a:t>-li </a:t>
            </a:r>
            <a:r>
              <a:rPr lang="en-US" b="0" dirty="0" err="1"/>
              <a:t>být</a:t>
            </a:r>
            <a:r>
              <a:rPr lang="en-US" b="0" dirty="0"/>
              <a:t> </a:t>
            </a: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stejnosměrný</a:t>
            </a:r>
            <a:r>
              <a:rPr lang="en-US" b="0" dirty="0"/>
              <a:t> proud </a:t>
            </a:r>
            <a:r>
              <a:rPr lang="en-US" b="0" dirty="0" err="1"/>
              <a:t>např</a:t>
            </a:r>
            <a:r>
              <a:rPr lang="en-US" b="0" dirty="0"/>
              <a:t>. 1 A, </a:t>
            </a:r>
          </a:p>
          <a:p>
            <a:pPr algn="l"/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0,5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Můstkové</a:t>
            </a:r>
            <a:r>
              <a:rPr lang="en-US" dirty="0"/>
              <a:t> Graetzovo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usměrňovače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CCDA742-C89E-4056-8726-3ECDA533ADD8}"/>
              </a:ext>
            </a:extLst>
          </p:cNvPr>
          <p:cNvGrpSpPr/>
          <p:nvPr/>
        </p:nvGrpSpPr>
        <p:grpSpPr>
          <a:xfrm>
            <a:off x="827584" y="908720"/>
            <a:ext cx="7286625" cy="1653450"/>
            <a:chOff x="827584" y="908720"/>
            <a:chExt cx="7286625" cy="165345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16AAE92-A89C-416B-9519-565DA843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24744"/>
              <a:ext cx="72866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E072CB97-2959-4CE2-80B3-596802D0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7031" y="908720"/>
              <a:ext cx="2691114" cy="1653450"/>
            </a:xfrm>
            <a:prstGeom prst="rect">
              <a:avLst/>
            </a:prstGeom>
          </p:spPr>
        </p:pic>
      </p:grpSp>
      <p:sp>
        <p:nvSpPr>
          <p:cNvPr id="21" name="Nadpis 4">
            <a:extLst>
              <a:ext uri="{FF2B5EF4-FFF2-40B4-BE49-F238E27FC236}">
                <a16:creationId xmlns:a16="http://schemas.microsoft.com/office/drawing/2014/main" id="{E6F80560-47CD-4623-A251-91C6A94BDD4F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258532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Nároky</a:t>
            </a:r>
            <a:r>
              <a:rPr lang="en-US" dirty="0"/>
              <a:t> na </a:t>
            </a:r>
            <a:r>
              <a:rPr lang="en-US" dirty="0" err="1"/>
              <a:t>diody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Napětí</a:t>
            </a:r>
            <a:endParaRPr lang="en-US" dirty="0"/>
          </a:p>
          <a:p>
            <a:pPr algn="l"/>
            <a:r>
              <a:rPr lang="en-US" b="0" dirty="0"/>
              <a:t>Je-li </a:t>
            </a:r>
            <a:r>
              <a:rPr lang="en-US" b="0" dirty="0" err="1"/>
              <a:t>právě</a:t>
            </a:r>
            <a:r>
              <a:rPr lang="en-US" b="0" dirty="0"/>
              <a:t> </a:t>
            </a:r>
            <a:r>
              <a:rPr lang="en-US" b="0" dirty="0" err="1"/>
              <a:t>vodivá</a:t>
            </a:r>
            <a:r>
              <a:rPr lang="en-US" b="0" dirty="0"/>
              <a:t> </a:t>
            </a:r>
            <a:r>
              <a:rPr lang="en-US" b="0" dirty="0" err="1"/>
              <a:t>jedna</a:t>
            </a:r>
            <a:r>
              <a:rPr lang="en-US" b="0" dirty="0"/>
              <a:t> </a:t>
            </a:r>
            <a:r>
              <a:rPr lang="en-US" b="0" dirty="0" err="1"/>
              <a:t>dvojice</a:t>
            </a:r>
            <a:r>
              <a:rPr lang="en-US" b="0" dirty="0"/>
              <a:t> </a:t>
            </a:r>
            <a:r>
              <a:rPr lang="en-US" b="0" dirty="0" err="1"/>
              <a:t>diod</a:t>
            </a:r>
            <a:r>
              <a:rPr lang="en-US" b="0" dirty="0"/>
              <a:t>, </a:t>
            </a:r>
            <a:r>
              <a:rPr lang="en-US" b="0" dirty="0" err="1"/>
              <a:t>každá</a:t>
            </a:r>
            <a:r>
              <a:rPr lang="en-US" b="0" dirty="0"/>
              <a:t> z </a:t>
            </a:r>
            <a:r>
              <a:rPr lang="en-US" b="0" dirty="0" err="1"/>
              <a:t>diod</a:t>
            </a:r>
            <a:r>
              <a:rPr lang="en-US" b="0" dirty="0"/>
              <a:t> ve </a:t>
            </a:r>
            <a:r>
              <a:rPr lang="en-US" b="0" dirty="0" err="1"/>
              <a:t>druhé</a:t>
            </a:r>
            <a:r>
              <a:rPr lang="en-US" b="0" dirty="0"/>
              <a:t> </a:t>
            </a:r>
            <a:r>
              <a:rPr lang="en-US" b="0" dirty="0" err="1"/>
              <a:t>dvojici</a:t>
            </a:r>
            <a:r>
              <a:rPr lang="en-US" b="0" dirty="0"/>
              <a:t> je </a:t>
            </a:r>
            <a:r>
              <a:rPr lang="en-US" b="0" dirty="0" err="1"/>
              <a:t>zatížena</a:t>
            </a:r>
            <a:r>
              <a:rPr lang="en-US" b="0" dirty="0"/>
              <a:t> </a:t>
            </a:r>
            <a:r>
              <a:rPr lang="en-US" b="0" dirty="0" err="1"/>
              <a:t>pouze</a:t>
            </a:r>
            <a:r>
              <a:rPr lang="en-US" b="0" dirty="0"/>
              <a:t> </a:t>
            </a:r>
            <a:r>
              <a:rPr lang="en-US" b="0" dirty="0" err="1"/>
              <a:t>napětím</a:t>
            </a:r>
            <a:r>
              <a:rPr lang="en-US" b="0" dirty="0"/>
              <a:t> 1x U</a:t>
            </a:r>
            <a:r>
              <a:rPr lang="en-US" b="0" baseline="-25000" dirty="0"/>
              <a:t>m</a:t>
            </a:r>
            <a:r>
              <a:rPr lang="en-US" b="0" dirty="0"/>
              <a:t> – bez </a:t>
            </a:r>
            <a:r>
              <a:rPr lang="en-US" b="0" dirty="0" err="1"/>
              <a:t>ohledu</a:t>
            </a:r>
            <a:r>
              <a:rPr lang="en-US" b="0" dirty="0"/>
              <a:t> na to, je-li na </a:t>
            </a:r>
            <a:r>
              <a:rPr lang="en-US" b="0" dirty="0" err="1"/>
              <a:t>výstupu</a:t>
            </a:r>
            <a:r>
              <a:rPr lang="en-US" b="0" dirty="0"/>
              <a:t> kondenzátor </a:t>
            </a:r>
            <a:r>
              <a:rPr lang="en-US" b="0" dirty="0" err="1"/>
              <a:t>nebo</a:t>
            </a:r>
            <a:r>
              <a:rPr lang="en-US" b="0" dirty="0"/>
              <a:t> ne.</a:t>
            </a:r>
          </a:p>
          <a:p>
            <a:pPr algn="l"/>
            <a:endParaRPr lang="en-US" b="0" dirty="0"/>
          </a:p>
          <a:p>
            <a:pPr algn="l"/>
            <a:r>
              <a:rPr lang="en-US" b="0" dirty="0"/>
              <a:t>Bude-li </a:t>
            </a:r>
            <a:r>
              <a:rPr lang="en-US" b="0" dirty="0" err="1"/>
              <a:t>efektivní</a:t>
            </a:r>
            <a:r>
              <a:rPr lang="en-US" b="0" dirty="0"/>
              <a:t> </a:t>
            </a:r>
            <a:r>
              <a:rPr lang="en-US" b="0" dirty="0" err="1"/>
              <a:t>hodnota</a:t>
            </a:r>
            <a:r>
              <a:rPr lang="en-US" b="0" dirty="0"/>
              <a:t> </a:t>
            </a:r>
            <a:r>
              <a:rPr lang="en-US" b="0" dirty="0" err="1"/>
              <a:t>střídavého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</a:t>
            </a:r>
            <a:r>
              <a:rPr lang="en-US" b="0" dirty="0" err="1"/>
              <a:t>např</a:t>
            </a:r>
            <a:r>
              <a:rPr lang="en-US" b="0" dirty="0"/>
              <a:t>. 100 V,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</a:p>
          <a:p>
            <a:pPr algn="l"/>
            <a:r>
              <a:rPr lang="en-US" b="0" dirty="0"/>
              <a:t>v </a:t>
            </a:r>
            <a:r>
              <a:rPr lang="en-US" b="0" dirty="0" err="1"/>
              <a:t>závěrném</a:t>
            </a:r>
            <a:r>
              <a:rPr lang="en-US" b="0" dirty="0"/>
              <a:t> </a:t>
            </a:r>
            <a:r>
              <a:rPr lang="en-US" b="0" dirty="0" err="1"/>
              <a:t>směru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</a:t>
            </a:r>
          </a:p>
          <a:p>
            <a:r>
              <a:rPr lang="en-US" b="0" dirty="0"/>
              <a:t>1 * 140 V = 140 V.</a:t>
            </a:r>
          </a:p>
        </p:txBody>
      </p:sp>
    </p:spTree>
    <p:extLst>
      <p:ext uri="{BB962C8B-B14F-4D97-AF65-F5344CB8AC3E}">
        <p14:creationId xmlns:p14="http://schemas.microsoft.com/office/powerpoint/2010/main" val="233742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4">
            <a:extLst>
              <a:ext uri="{FF2B5EF4-FFF2-40B4-BE49-F238E27FC236}">
                <a16:creationId xmlns:a16="http://schemas.microsoft.com/office/drawing/2014/main" id="{BB490CFB-8DAC-4950-8B1E-C1E3F3DE0EB4}"/>
              </a:ext>
            </a:extLst>
          </p:cNvPr>
          <p:cNvSpPr txBox="1">
            <a:spLocks/>
          </p:cNvSpPr>
          <p:nvPr/>
        </p:nvSpPr>
        <p:spPr>
          <a:xfrm>
            <a:off x="155575" y="2791962"/>
            <a:ext cx="8736905" cy="258532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Výhody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Úbytek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na </a:t>
            </a:r>
            <a:r>
              <a:rPr lang="en-US" b="0" dirty="0" err="1"/>
              <a:t>diodách</a:t>
            </a:r>
            <a:r>
              <a:rPr lang="en-US" b="0" dirty="0"/>
              <a:t> </a:t>
            </a:r>
            <a:r>
              <a:rPr lang="en-US" b="0" dirty="0" err="1"/>
              <a:t>pouze</a:t>
            </a:r>
            <a:r>
              <a:rPr lang="en-US" b="0" dirty="0"/>
              <a:t> 1x </a:t>
            </a:r>
            <a:r>
              <a:rPr lang="en-US" b="0" dirty="0" err="1"/>
              <a:t>U</a:t>
            </a:r>
            <a:r>
              <a:rPr lang="en-US" b="0" baseline="-25000" dirty="0" err="1"/>
              <a:t>d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méně</a:t>
            </a:r>
            <a:r>
              <a:rPr lang="en-US" b="0" dirty="0"/>
              <a:t> </a:t>
            </a:r>
            <a:r>
              <a:rPr lang="en-US" b="0" dirty="0" err="1"/>
              <a:t>zvlněné</a:t>
            </a:r>
            <a:r>
              <a:rPr lang="en-US" b="0" dirty="0"/>
              <a:t> </a:t>
            </a:r>
            <a:r>
              <a:rPr lang="en-US" b="0" dirty="0" err="1"/>
              <a:t>než</a:t>
            </a:r>
            <a:r>
              <a:rPr lang="en-US" b="0" dirty="0"/>
              <a:t> u </a:t>
            </a:r>
            <a:r>
              <a:rPr lang="en-US" b="0" dirty="0" err="1"/>
              <a:t>jednocestného</a:t>
            </a:r>
            <a:r>
              <a:rPr lang="en-US" b="0" dirty="0"/>
              <a:t>. </a:t>
            </a:r>
            <a:r>
              <a:rPr lang="en-US" b="0" dirty="0" err="1"/>
              <a:t>Jeho</a:t>
            </a:r>
            <a:r>
              <a:rPr lang="en-US" b="0" dirty="0"/>
              <a:t> </a:t>
            </a:r>
            <a:r>
              <a:rPr lang="en-US" b="0" dirty="0" err="1"/>
              <a:t>filtrace</a:t>
            </a:r>
            <a:r>
              <a:rPr lang="en-US" b="0" dirty="0"/>
              <a:t> je </a:t>
            </a:r>
            <a:r>
              <a:rPr lang="en-US" b="0" dirty="0" err="1"/>
              <a:t>snadnější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algn="l"/>
            <a:r>
              <a:rPr lang="en-US" dirty="0" err="1"/>
              <a:t>Nevýhoda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Potřebuje</a:t>
            </a:r>
            <a:r>
              <a:rPr lang="en-US" b="0" dirty="0"/>
              <a:t> </a:t>
            </a:r>
            <a:r>
              <a:rPr lang="en-US" b="0" dirty="0" err="1"/>
              <a:t>speciální</a:t>
            </a:r>
            <a:r>
              <a:rPr lang="en-US" b="0" dirty="0"/>
              <a:t> </a:t>
            </a:r>
            <a:r>
              <a:rPr lang="en-US" b="0" dirty="0" err="1"/>
              <a:t>transformátor</a:t>
            </a:r>
            <a:r>
              <a:rPr lang="en-US" b="0" dirty="0"/>
              <a:t> s </a:t>
            </a:r>
            <a:r>
              <a:rPr lang="en-US" b="0" dirty="0" err="1"/>
              <a:t>vyvedeným</a:t>
            </a:r>
            <a:r>
              <a:rPr lang="en-US" b="0" dirty="0"/>
              <a:t> </a:t>
            </a:r>
            <a:r>
              <a:rPr lang="en-US" b="0" dirty="0" err="1"/>
              <a:t>středem</a:t>
            </a:r>
            <a:r>
              <a:rPr lang="en-US" b="0" dirty="0"/>
              <a:t> </a:t>
            </a:r>
            <a:r>
              <a:rPr lang="en-US" b="0" dirty="0" err="1"/>
              <a:t>sekundárního</a:t>
            </a:r>
            <a:r>
              <a:rPr lang="en-US" b="0" dirty="0"/>
              <a:t> </a:t>
            </a:r>
            <a:r>
              <a:rPr lang="en-US" b="0" dirty="0" err="1"/>
              <a:t>vinutí</a:t>
            </a:r>
            <a:r>
              <a:rPr lang="en-US" b="0" dirty="0"/>
              <a:t>.</a:t>
            </a:r>
          </a:p>
          <a:p>
            <a:pPr algn="l"/>
            <a:endParaRPr lang="en-US" b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Dvoucestný</a:t>
            </a:r>
            <a:r>
              <a:rPr lang="en-US" dirty="0"/>
              <a:t> </a:t>
            </a:r>
            <a:r>
              <a:rPr lang="en-US" dirty="0" err="1"/>
              <a:t>usměrňovač</a:t>
            </a:r>
            <a:r>
              <a:rPr lang="en-US" dirty="0"/>
              <a:t> s </a:t>
            </a:r>
            <a:r>
              <a:rPr lang="en-US" dirty="0" err="1"/>
              <a:t>transformátorem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908720"/>
            <a:ext cx="723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69AC13-DC37-4B56-BB69-1821BDBE9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908720"/>
            <a:ext cx="2664296" cy="16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Dvoucestný</a:t>
            </a:r>
            <a:r>
              <a:rPr lang="en-US" dirty="0"/>
              <a:t> </a:t>
            </a:r>
            <a:r>
              <a:rPr lang="en-US" dirty="0" err="1"/>
              <a:t>usměrňovač</a:t>
            </a:r>
            <a:r>
              <a:rPr lang="en-US" dirty="0"/>
              <a:t> s </a:t>
            </a:r>
            <a:r>
              <a:rPr lang="en-US" dirty="0" err="1"/>
              <a:t>transformátorem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908720"/>
            <a:ext cx="723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69AC13-DC37-4B56-BB69-1821BDBE9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908720"/>
            <a:ext cx="2664296" cy="1678045"/>
          </a:xfrm>
          <a:prstGeom prst="rect">
            <a:avLst/>
          </a:prstGeom>
        </p:spPr>
      </p:pic>
      <p:sp>
        <p:nvSpPr>
          <p:cNvPr id="10" name="Nadpis 4">
            <a:extLst>
              <a:ext uri="{FF2B5EF4-FFF2-40B4-BE49-F238E27FC236}">
                <a16:creationId xmlns:a16="http://schemas.microsoft.com/office/drawing/2014/main" id="{AF398863-A360-4725-80FC-1B8E3268B8F9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313932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Nároky</a:t>
            </a:r>
            <a:r>
              <a:rPr lang="en-US" dirty="0"/>
              <a:t> na </a:t>
            </a:r>
            <a:r>
              <a:rPr lang="en-US" dirty="0" err="1"/>
              <a:t>diody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Proud</a:t>
            </a:r>
          </a:p>
          <a:p>
            <a:pPr algn="l"/>
            <a:r>
              <a:rPr lang="en-US" b="0" dirty="0"/>
              <a:t>Proud </a:t>
            </a:r>
            <a:r>
              <a:rPr lang="en-US" b="0" dirty="0" err="1"/>
              <a:t>zátěže</a:t>
            </a:r>
            <a:r>
              <a:rPr lang="en-US" b="0" dirty="0"/>
              <a:t> </a:t>
            </a:r>
            <a:r>
              <a:rPr lang="en-US" b="0" dirty="0" err="1"/>
              <a:t>teče</a:t>
            </a:r>
            <a:r>
              <a:rPr lang="en-US" b="0" dirty="0"/>
              <a:t> v </a:t>
            </a:r>
            <a:r>
              <a:rPr lang="en-US" b="0" dirty="0" err="1"/>
              <a:t>jedné</a:t>
            </a:r>
            <a:r>
              <a:rPr lang="en-US" b="0" dirty="0"/>
              <a:t> </a:t>
            </a:r>
            <a:r>
              <a:rPr lang="en-US" b="0" dirty="0" err="1"/>
              <a:t>půlperiodě</a:t>
            </a:r>
            <a:r>
              <a:rPr lang="en-US" b="0" dirty="0"/>
              <a:t> </a:t>
            </a:r>
            <a:r>
              <a:rPr lang="en-US" b="0" dirty="0" err="1"/>
              <a:t>přes</a:t>
            </a:r>
            <a:r>
              <a:rPr lang="en-US" b="0" dirty="0"/>
              <a:t> </a:t>
            </a:r>
            <a:r>
              <a:rPr lang="en-US" b="0" dirty="0" err="1"/>
              <a:t>jednu</a:t>
            </a:r>
            <a:r>
              <a:rPr lang="en-US" b="0" dirty="0"/>
              <a:t> </a:t>
            </a:r>
            <a:r>
              <a:rPr lang="en-US" b="0" dirty="0" err="1"/>
              <a:t>diodu</a:t>
            </a:r>
            <a:r>
              <a:rPr lang="en-US" b="0" dirty="0"/>
              <a:t>, ve </a:t>
            </a:r>
            <a:r>
              <a:rPr lang="en-US" b="0" dirty="0" err="1"/>
              <a:t>druhé</a:t>
            </a:r>
            <a:r>
              <a:rPr lang="en-US" b="0" dirty="0"/>
              <a:t> </a:t>
            </a:r>
            <a:r>
              <a:rPr lang="en-US" b="0" dirty="0" err="1"/>
              <a:t>půlperiodě</a:t>
            </a:r>
            <a:r>
              <a:rPr lang="en-US" b="0" dirty="0"/>
              <a:t> </a:t>
            </a:r>
            <a:r>
              <a:rPr lang="en-US" b="0" dirty="0" err="1"/>
              <a:t>přes</a:t>
            </a:r>
            <a:r>
              <a:rPr lang="en-US" b="0" dirty="0"/>
              <a:t> </a:t>
            </a:r>
            <a:r>
              <a:rPr lang="en-US" b="0" dirty="0" err="1"/>
              <a:t>druhou</a:t>
            </a:r>
            <a:r>
              <a:rPr lang="en-US" b="0" dirty="0"/>
              <a:t> </a:t>
            </a:r>
            <a:r>
              <a:rPr lang="en-US" b="0" dirty="0" err="1"/>
              <a:t>diodu</a:t>
            </a:r>
            <a:r>
              <a:rPr lang="en-US" b="0" dirty="0"/>
              <a:t>. </a:t>
            </a:r>
          </a:p>
          <a:p>
            <a:pPr algn="l"/>
            <a:r>
              <a:rPr lang="en-US" b="0" dirty="0" err="1"/>
              <a:t>Diody</a:t>
            </a:r>
            <a:r>
              <a:rPr lang="en-US" b="0" dirty="0"/>
              <a:t> se ve </a:t>
            </a:r>
            <a:r>
              <a:rPr lang="en-US" b="0" dirty="0" err="1"/>
              <a:t>vedení</a:t>
            </a:r>
            <a:r>
              <a:rPr lang="en-US" b="0" dirty="0"/>
              <a:t> </a:t>
            </a:r>
            <a:r>
              <a:rPr lang="en-US" b="0" dirty="0" err="1"/>
              <a:t>proudu</a:t>
            </a:r>
            <a:r>
              <a:rPr lang="en-US" b="0" dirty="0"/>
              <a:t> </a:t>
            </a:r>
            <a:r>
              <a:rPr lang="en-US" b="0" dirty="0" err="1"/>
              <a:t>střídají</a:t>
            </a:r>
            <a:r>
              <a:rPr lang="en-US" b="0" dirty="0"/>
              <a:t>, </a:t>
            </a:r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je </a:t>
            </a:r>
            <a:r>
              <a:rPr lang="en-US" b="0" dirty="0" err="1"/>
              <a:t>zatížena</a:t>
            </a:r>
            <a:r>
              <a:rPr lang="en-US" b="0" dirty="0"/>
              <a:t> </a:t>
            </a:r>
            <a:r>
              <a:rPr lang="en-US" b="0" dirty="0" err="1"/>
              <a:t>jen</a:t>
            </a:r>
            <a:r>
              <a:rPr lang="en-US" b="0" dirty="0"/>
              <a:t> </a:t>
            </a:r>
            <a:r>
              <a:rPr lang="en-US" b="0" dirty="0" err="1"/>
              <a:t>polovinu</a:t>
            </a:r>
            <a:r>
              <a:rPr lang="en-US" b="0" dirty="0"/>
              <a:t> </a:t>
            </a:r>
            <a:r>
              <a:rPr lang="en-US" b="0" dirty="0" err="1"/>
              <a:t>doby</a:t>
            </a:r>
            <a:r>
              <a:rPr lang="en-US" b="0" dirty="0"/>
              <a:t>. </a:t>
            </a:r>
          </a:p>
          <a:p>
            <a:pPr algn="l"/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je </a:t>
            </a:r>
            <a:r>
              <a:rPr lang="en-US" b="0" dirty="0" err="1"/>
              <a:t>tedy</a:t>
            </a:r>
            <a:r>
              <a:rPr lang="en-US" b="0" dirty="0"/>
              <a:t> </a:t>
            </a:r>
            <a:r>
              <a:rPr lang="en-US" b="0" dirty="0" err="1"/>
              <a:t>zatížena</a:t>
            </a:r>
            <a:r>
              <a:rPr lang="en-US" b="0" dirty="0"/>
              <a:t> </a:t>
            </a:r>
            <a:r>
              <a:rPr lang="en-US" b="0" dirty="0" err="1"/>
              <a:t>jen</a:t>
            </a:r>
            <a:r>
              <a:rPr lang="en-US" b="0" dirty="0"/>
              <a:t> </a:t>
            </a:r>
            <a:r>
              <a:rPr lang="en-US" b="0" dirty="0" err="1"/>
              <a:t>polovinou</a:t>
            </a:r>
            <a:r>
              <a:rPr lang="en-US" b="0" dirty="0"/>
              <a:t> </a:t>
            </a:r>
            <a:r>
              <a:rPr lang="en-US" b="0" dirty="0" err="1"/>
              <a:t>výstupního</a:t>
            </a:r>
            <a:r>
              <a:rPr lang="en-US" b="0" dirty="0"/>
              <a:t> </a:t>
            </a:r>
            <a:r>
              <a:rPr lang="en-US" b="0" dirty="0" err="1"/>
              <a:t>proudu</a:t>
            </a:r>
            <a:r>
              <a:rPr lang="en-US" b="0" dirty="0"/>
              <a:t>.</a:t>
            </a:r>
          </a:p>
          <a:p>
            <a:pPr algn="l"/>
            <a:endParaRPr lang="en-US" b="0" dirty="0"/>
          </a:p>
          <a:p>
            <a:pPr algn="l"/>
            <a:r>
              <a:rPr lang="en-US" b="0" dirty="0" err="1"/>
              <a:t>Má</a:t>
            </a:r>
            <a:r>
              <a:rPr lang="en-US" b="0" dirty="0"/>
              <a:t>-li </a:t>
            </a:r>
            <a:r>
              <a:rPr lang="en-US" b="0" dirty="0" err="1"/>
              <a:t>být</a:t>
            </a:r>
            <a:r>
              <a:rPr lang="en-US" b="0" dirty="0"/>
              <a:t> </a:t>
            </a: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stejnosměrný</a:t>
            </a:r>
            <a:r>
              <a:rPr lang="en-US" b="0" dirty="0"/>
              <a:t> proud </a:t>
            </a:r>
            <a:r>
              <a:rPr lang="en-US" b="0" dirty="0" err="1"/>
              <a:t>např</a:t>
            </a:r>
            <a:r>
              <a:rPr lang="en-US" b="0" dirty="0"/>
              <a:t>. 1 A, </a:t>
            </a:r>
          </a:p>
          <a:p>
            <a:pPr algn="l"/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0,5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7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Dvoucestný</a:t>
            </a:r>
            <a:r>
              <a:rPr lang="en-US" dirty="0"/>
              <a:t> </a:t>
            </a:r>
            <a:r>
              <a:rPr lang="en-US" dirty="0" err="1"/>
              <a:t>usměrňovač</a:t>
            </a:r>
            <a:r>
              <a:rPr lang="en-US" dirty="0"/>
              <a:t> s </a:t>
            </a:r>
            <a:r>
              <a:rPr lang="en-US" dirty="0" err="1"/>
              <a:t>transformátorem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908720"/>
            <a:ext cx="723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69AC13-DC37-4B56-BB69-1821BDBE9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908720"/>
            <a:ext cx="2664296" cy="1678045"/>
          </a:xfrm>
          <a:prstGeom prst="rect">
            <a:avLst/>
          </a:prstGeom>
        </p:spPr>
      </p:pic>
      <p:sp>
        <p:nvSpPr>
          <p:cNvPr id="12" name="Nadpis 4">
            <a:extLst>
              <a:ext uri="{FF2B5EF4-FFF2-40B4-BE49-F238E27FC236}">
                <a16:creationId xmlns:a16="http://schemas.microsoft.com/office/drawing/2014/main" id="{7DDBCDB8-11C6-4C5C-8953-723A954FF81F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258532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Nároky</a:t>
            </a:r>
            <a:r>
              <a:rPr lang="en-US" dirty="0"/>
              <a:t> na </a:t>
            </a:r>
            <a:r>
              <a:rPr lang="en-US" dirty="0" err="1"/>
              <a:t>diody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Napětí</a:t>
            </a:r>
            <a:r>
              <a:rPr lang="en-US"/>
              <a:t>   </a:t>
            </a:r>
          </a:p>
          <a:p>
            <a:pPr algn="l"/>
            <a:r>
              <a:rPr lang="en-US" b="0"/>
              <a:t>Je-li </a:t>
            </a:r>
            <a:r>
              <a:rPr lang="en-US" b="0" dirty="0" err="1"/>
              <a:t>právě</a:t>
            </a:r>
            <a:r>
              <a:rPr lang="en-US" b="0" dirty="0"/>
              <a:t> </a:t>
            </a:r>
            <a:r>
              <a:rPr lang="en-US" b="0" dirty="0" err="1"/>
              <a:t>vodivá</a:t>
            </a:r>
            <a:r>
              <a:rPr lang="en-US" b="0" dirty="0"/>
              <a:t> </a:t>
            </a:r>
            <a:r>
              <a:rPr lang="en-US" b="0" dirty="0" err="1"/>
              <a:t>jedna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, </a:t>
            </a:r>
            <a:r>
              <a:rPr lang="en-US" b="0" dirty="0" err="1"/>
              <a:t>druhá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je </a:t>
            </a:r>
            <a:r>
              <a:rPr lang="en-US" b="0" dirty="0" err="1"/>
              <a:t>zatížena</a:t>
            </a:r>
            <a:r>
              <a:rPr lang="en-US" b="0" dirty="0"/>
              <a:t> </a:t>
            </a:r>
            <a:r>
              <a:rPr lang="en-US" b="0" dirty="0" err="1"/>
              <a:t>napětím</a:t>
            </a:r>
            <a:r>
              <a:rPr lang="en-US" b="0" dirty="0"/>
              <a:t> z </a:t>
            </a:r>
            <a:r>
              <a:rPr lang="en-US" b="0" dirty="0" err="1"/>
              <a:t>obou</a:t>
            </a:r>
            <a:r>
              <a:rPr lang="en-US" b="0" dirty="0"/>
              <a:t> </a:t>
            </a:r>
            <a:r>
              <a:rPr lang="en-US" b="0" dirty="0" err="1"/>
              <a:t>částí</a:t>
            </a:r>
            <a:r>
              <a:rPr lang="en-US" b="0" dirty="0"/>
              <a:t> </a:t>
            </a:r>
            <a:r>
              <a:rPr lang="en-US" b="0" dirty="0" err="1"/>
              <a:t>sekundárního</a:t>
            </a:r>
            <a:r>
              <a:rPr lang="en-US" b="0" dirty="0"/>
              <a:t> </a:t>
            </a:r>
            <a:r>
              <a:rPr lang="en-US" b="0" dirty="0" err="1"/>
              <a:t>vinutí</a:t>
            </a:r>
            <a:r>
              <a:rPr lang="en-US" b="0" dirty="0"/>
              <a:t>, </a:t>
            </a:r>
            <a:r>
              <a:rPr lang="en-US" b="0" dirty="0" err="1"/>
              <a:t>tj</a:t>
            </a:r>
            <a:r>
              <a:rPr lang="en-US" b="0" dirty="0"/>
              <a:t>. 2x U</a:t>
            </a:r>
            <a:r>
              <a:rPr lang="en-US" b="0" baseline="-25000" dirty="0"/>
              <a:t>m</a:t>
            </a:r>
            <a:r>
              <a:rPr lang="en-US" b="0" dirty="0"/>
              <a:t>. </a:t>
            </a:r>
            <a:r>
              <a:rPr lang="en-US" b="0" dirty="0" err="1"/>
              <a:t>Případný</a:t>
            </a:r>
            <a:r>
              <a:rPr lang="en-US" b="0" dirty="0"/>
              <a:t> </a:t>
            </a:r>
            <a:r>
              <a:rPr lang="en-US" b="0" dirty="0" err="1"/>
              <a:t>kondenzátor</a:t>
            </a:r>
            <a:r>
              <a:rPr lang="en-US" b="0" dirty="0"/>
              <a:t> </a:t>
            </a:r>
            <a:r>
              <a:rPr lang="en-US" b="0" dirty="0" err="1"/>
              <a:t>na</a:t>
            </a:r>
            <a:r>
              <a:rPr lang="en-US" b="0" dirty="0"/>
              <a:t> </a:t>
            </a:r>
            <a:r>
              <a:rPr lang="en-US" b="0" dirty="0" err="1"/>
              <a:t>výstupu</a:t>
            </a:r>
            <a:r>
              <a:rPr lang="en-US" b="0" dirty="0"/>
              <a:t> </a:t>
            </a:r>
            <a:r>
              <a:rPr lang="en-US" b="0" dirty="0" err="1"/>
              <a:t>na</a:t>
            </a:r>
            <a:r>
              <a:rPr lang="en-US" b="0" dirty="0"/>
              <a:t> to </a:t>
            </a:r>
            <a:r>
              <a:rPr lang="en-US" b="0" dirty="0" err="1"/>
              <a:t>nemá</a:t>
            </a:r>
            <a:r>
              <a:rPr lang="en-US" b="0" dirty="0"/>
              <a:t> </a:t>
            </a:r>
            <a:r>
              <a:rPr lang="en-US" b="0" dirty="0" err="1"/>
              <a:t>žádný</a:t>
            </a:r>
            <a:r>
              <a:rPr lang="en-US" b="0" dirty="0"/>
              <a:t> </a:t>
            </a:r>
            <a:r>
              <a:rPr lang="en-US" b="0" dirty="0" err="1"/>
              <a:t>vliv</a:t>
            </a:r>
            <a:r>
              <a:rPr lang="en-US" b="0" dirty="0"/>
              <a:t>.</a:t>
            </a:r>
          </a:p>
          <a:p>
            <a:pPr algn="l"/>
            <a:endParaRPr lang="en-US" b="0" dirty="0"/>
          </a:p>
          <a:p>
            <a:pPr algn="l"/>
            <a:r>
              <a:rPr lang="en-US" b="0" dirty="0"/>
              <a:t>Bude-li </a:t>
            </a:r>
            <a:r>
              <a:rPr lang="en-US" b="0" dirty="0" err="1"/>
              <a:t>efektivní</a:t>
            </a:r>
            <a:r>
              <a:rPr lang="en-US" b="0" dirty="0"/>
              <a:t> </a:t>
            </a:r>
            <a:r>
              <a:rPr lang="en-US" b="0" dirty="0" err="1"/>
              <a:t>hodnota</a:t>
            </a:r>
            <a:r>
              <a:rPr lang="en-US" b="0" dirty="0"/>
              <a:t> </a:t>
            </a:r>
            <a:r>
              <a:rPr lang="en-US" b="0" dirty="0" err="1"/>
              <a:t>střídavého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</a:t>
            </a:r>
            <a:r>
              <a:rPr lang="en-US" b="0" dirty="0" err="1"/>
              <a:t>např</a:t>
            </a:r>
            <a:r>
              <a:rPr lang="en-US" b="0" dirty="0"/>
              <a:t>. 100 V,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každá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</a:p>
          <a:p>
            <a:pPr algn="l"/>
            <a:r>
              <a:rPr lang="en-US" b="0" dirty="0"/>
              <a:t>v </a:t>
            </a:r>
            <a:r>
              <a:rPr lang="en-US" b="0" dirty="0" err="1"/>
              <a:t>závěrném</a:t>
            </a:r>
            <a:r>
              <a:rPr lang="en-US" b="0" dirty="0"/>
              <a:t> </a:t>
            </a:r>
            <a:r>
              <a:rPr lang="en-US" b="0" dirty="0" err="1"/>
              <a:t>směru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</a:t>
            </a:r>
          </a:p>
          <a:p>
            <a:r>
              <a:rPr lang="en-US" b="0" dirty="0"/>
              <a:t>2 * 140 V = 280 V.</a:t>
            </a:r>
          </a:p>
        </p:txBody>
      </p:sp>
    </p:spTree>
    <p:extLst>
      <p:ext uri="{BB962C8B-B14F-4D97-AF65-F5344CB8AC3E}">
        <p14:creationId xmlns:p14="http://schemas.microsoft.com/office/powerpoint/2010/main" val="171906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Trojfázový</a:t>
            </a:r>
            <a:r>
              <a:rPr lang="en-US" dirty="0"/>
              <a:t> </a:t>
            </a:r>
            <a:r>
              <a:rPr lang="en-US" dirty="0" err="1"/>
              <a:t>trojpulzní</a:t>
            </a:r>
            <a:r>
              <a:rPr lang="en-US" dirty="0"/>
              <a:t> </a:t>
            </a:r>
            <a:r>
              <a:rPr lang="en-US" dirty="0" err="1"/>
              <a:t>usměrňovač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s://eluc.kr-olomoucky.cz/uploads/images/19492/fwYAAAAASU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9350"/>
            <a:ext cx="8327554" cy="29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4">
            <a:extLst>
              <a:ext uri="{FF2B5EF4-FFF2-40B4-BE49-F238E27FC236}">
                <a16:creationId xmlns:a16="http://schemas.microsoft.com/office/drawing/2014/main" id="{BB490CFB-8DAC-4950-8B1E-C1E3F3DE0EB4}"/>
              </a:ext>
            </a:extLst>
          </p:cNvPr>
          <p:cNvSpPr txBox="1">
            <a:spLocks/>
          </p:cNvSpPr>
          <p:nvPr/>
        </p:nvSpPr>
        <p:spPr>
          <a:xfrm>
            <a:off x="155575" y="3872082"/>
            <a:ext cx="8736905" cy="128511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Výhody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Úbytek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na </a:t>
            </a:r>
            <a:r>
              <a:rPr lang="en-US" b="0" dirty="0" err="1"/>
              <a:t>diodách</a:t>
            </a:r>
            <a:r>
              <a:rPr lang="en-US" b="0" dirty="0"/>
              <a:t> </a:t>
            </a:r>
            <a:r>
              <a:rPr lang="en-US" b="0" dirty="0" err="1"/>
              <a:t>pouze</a:t>
            </a:r>
            <a:r>
              <a:rPr lang="en-US" b="0" dirty="0"/>
              <a:t> 1x </a:t>
            </a:r>
            <a:r>
              <a:rPr lang="en-US" b="0" dirty="0" err="1"/>
              <a:t>U</a:t>
            </a:r>
            <a:r>
              <a:rPr lang="en-US" b="0" baseline="-25000" dirty="0" err="1"/>
              <a:t>d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méně</a:t>
            </a:r>
            <a:r>
              <a:rPr lang="en-US" b="0" dirty="0"/>
              <a:t> </a:t>
            </a:r>
            <a:r>
              <a:rPr lang="en-US" b="0" dirty="0" err="1"/>
              <a:t>zvlněné</a:t>
            </a:r>
            <a:r>
              <a:rPr lang="en-US" b="0" dirty="0"/>
              <a:t> </a:t>
            </a:r>
            <a:r>
              <a:rPr lang="en-US" b="0" dirty="0" err="1"/>
              <a:t>než</a:t>
            </a:r>
            <a:r>
              <a:rPr lang="en-US" b="0" dirty="0"/>
              <a:t> u </a:t>
            </a:r>
            <a:r>
              <a:rPr lang="en-US" b="0" dirty="0" err="1"/>
              <a:t>jednocestných</a:t>
            </a:r>
            <a:r>
              <a:rPr lang="en-US" b="0" dirty="0"/>
              <a:t> a </a:t>
            </a:r>
            <a:r>
              <a:rPr lang="en-US" b="0" dirty="0" err="1"/>
              <a:t>dvoucestných</a:t>
            </a:r>
            <a:r>
              <a:rPr lang="en-US" b="0" dirty="0"/>
              <a:t> </a:t>
            </a:r>
            <a:r>
              <a:rPr lang="en-US" b="0" dirty="0" err="1"/>
              <a:t>usměrňovačů</a:t>
            </a:r>
            <a:r>
              <a:rPr lang="en-US" b="0" dirty="0"/>
              <a:t>. </a:t>
            </a:r>
            <a:r>
              <a:rPr lang="en-US" b="0" dirty="0" err="1"/>
              <a:t>Nikdy</a:t>
            </a:r>
            <a:r>
              <a:rPr lang="en-US" b="0" dirty="0"/>
              <a:t> </a:t>
            </a:r>
            <a:r>
              <a:rPr lang="en-US" b="0" dirty="0" err="1"/>
              <a:t>neklesá</a:t>
            </a:r>
            <a:r>
              <a:rPr lang="en-US" b="0" dirty="0"/>
              <a:t> </a:t>
            </a:r>
            <a:r>
              <a:rPr lang="en-US" b="0" dirty="0" err="1"/>
              <a:t>na</a:t>
            </a:r>
            <a:r>
              <a:rPr lang="en-US" b="0" dirty="0"/>
              <a:t> </a:t>
            </a:r>
            <a:r>
              <a:rPr lang="en-US" b="0" dirty="0" err="1"/>
              <a:t>nulu</a:t>
            </a:r>
            <a:r>
              <a:rPr lang="en-US" b="0" dirty="0"/>
              <a:t>. </a:t>
            </a:r>
            <a:r>
              <a:rPr lang="en-US" b="0" dirty="0" err="1"/>
              <a:t>Filtrace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snadnější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B6F106-0FCC-3D2D-EA70-AF7B9FE26474}"/>
              </a:ext>
            </a:extLst>
          </p:cNvPr>
          <p:cNvSpPr txBox="1"/>
          <p:nvPr/>
        </p:nvSpPr>
        <p:spPr>
          <a:xfrm>
            <a:off x="251520" y="76141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Buď trojúhelník, ...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95A5F0-6AFA-3A50-4B87-84B9F385B157}"/>
              </a:ext>
            </a:extLst>
          </p:cNvPr>
          <p:cNvSpPr txBox="1"/>
          <p:nvPr/>
        </p:nvSpPr>
        <p:spPr>
          <a:xfrm>
            <a:off x="251520" y="314198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... nebo hvězda</a:t>
            </a:r>
          </a:p>
        </p:txBody>
      </p:sp>
    </p:spTree>
    <p:extLst>
      <p:ext uri="{BB962C8B-B14F-4D97-AF65-F5344CB8AC3E}">
        <p14:creationId xmlns:p14="http://schemas.microsoft.com/office/powerpoint/2010/main" val="32876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Trojfázový</a:t>
            </a:r>
            <a:r>
              <a:rPr lang="en-US" dirty="0"/>
              <a:t> </a:t>
            </a:r>
            <a:r>
              <a:rPr lang="en-US" dirty="0" err="1"/>
              <a:t>šestipulzní</a:t>
            </a:r>
            <a:r>
              <a:rPr lang="en-US" dirty="0"/>
              <a:t> (</a:t>
            </a:r>
            <a:r>
              <a:rPr lang="en-US" dirty="0" err="1"/>
              <a:t>můstkový</a:t>
            </a:r>
            <a:r>
              <a:rPr lang="en-US" dirty="0"/>
              <a:t>) </a:t>
            </a:r>
            <a:r>
              <a:rPr lang="en-US" dirty="0" err="1"/>
              <a:t>usměrňovač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Nadpis 4">
            <a:extLst>
              <a:ext uri="{FF2B5EF4-FFF2-40B4-BE49-F238E27FC236}">
                <a16:creationId xmlns:a16="http://schemas.microsoft.com/office/drawing/2014/main" id="{BB490CFB-8DAC-4950-8B1E-C1E3F3DE0EB4}"/>
              </a:ext>
            </a:extLst>
          </p:cNvPr>
          <p:cNvSpPr txBox="1">
            <a:spLocks/>
          </p:cNvSpPr>
          <p:nvPr/>
        </p:nvSpPr>
        <p:spPr>
          <a:xfrm>
            <a:off x="155575" y="3872082"/>
            <a:ext cx="8736905" cy="1933182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Výhoda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ještě</a:t>
            </a:r>
            <a:r>
              <a:rPr lang="en-US" b="0" dirty="0"/>
              <a:t> </a:t>
            </a:r>
            <a:r>
              <a:rPr lang="en-US" b="0" dirty="0" err="1"/>
              <a:t>méně</a:t>
            </a:r>
            <a:r>
              <a:rPr lang="en-US" b="0" dirty="0"/>
              <a:t> </a:t>
            </a:r>
            <a:r>
              <a:rPr lang="en-US" b="0" dirty="0" err="1"/>
              <a:t>zvlněné</a:t>
            </a:r>
            <a:r>
              <a:rPr lang="en-US" b="0" dirty="0"/>
              <a:t> </a:t>
            </a:r>
            <a:r>
              <a:rPr lang="en-US" b="0" dirty="0" err="1"/>
              <a:t>než</a:t>
            </a:r>
            <a:r>
              <a:rPr lang="en-US" b="0" dirty="0"/>
              <a:t> u </a:t>
            </a:r>
            <a:r>
              <a:rPr lang="en-US" b="0" dirty="0" err="1"/>
              <a:t>trojfázového</a:t>
            </a:r>
            <a:r>
              <a:rPr lang="en-US" b="0" dirty="0"/>
              <a:t> </a:t>
            </a:r>
            <a:r>
              <a:rPr lang="en-US" b="0" dirty="0" err="1"/>
              <a:t>trojpulzního</a:t>
            </a:r>
            <a:r>
              <a:rPr lang="en-US" b="0" dirty="0"/>
              <a:t> </a:t>
            </a:r>
            <a:r>
              <a:rPr lang="en-US" b="0" dirty="0" err="1"/>
              <a:t>usměrňovače</a:t>
            </a:r>
            <a:r>
              <a:rPr lang="en-US" b="0" dirty="0"/>
              <a:t>. </a:t>
            </a:r>
            <a:r>
              <a:rPr lang="en-US" b="0" dirty="0" err="1"/>
              <a:t>Napětí</a:t>
            </a:r>
            <a:r>
              <a:rPr lang="en-US" b="0" dirty="0"/>
              <a:t> </a:t>
            </a:r>
            <a:r>
              <a:rPr lang="en-US" b="0" dirty="0" err="1"/>
              <a:t>nikdy</a:t>
            </a:r>
            <a:r>
              <a:rPr lang="en-US" b="0" dirty="0"/>
              <a:t> </a:t>
            </a:r>
            <a:r>
              <a:rPr lang="en-US" b="0" dirty="0" err="1"/>
              <a:t>neklesá</a:t>
            </a:r>
            <a:r>
              <a:rPr lang="en-US" b="0" dirty="0"/>
              <a:t> </a:t>
            </a:r>
            <a:r>
              <a:rPr lang="en-US" b="0" dirty="0" err="1"/>
              <a:t>na</a:t>
            </a:r>
            <a:r>
              <a:rPr lang="en-US" b="0" dirty="0"/>
              <a:t> </a:t>
            </a:r>
            <a:r>
              <a:rPr lang="en-US" b="0" dirty="0" err="1"/>
              <a:t>nulu</a:t>
            </a:r>
            <a:r>
              <a:rPr lang="en-US" b="0" dirty="0"/>
              <a:t>. </a:t>
            </a:r>
            <a:r>
              <a:rPr lang="en-US" b="0" dirty="0" err="1"/>
              <a:t>Filtrace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ještě</a:t>
            </a:r>
            <a:r>
              <a:rPr lang="en-US" b="0" dirty="0"/>
              <a:t> </a:t>
            </a:r>
            <a:r>
              <a:rPr lang="en-US" b="0" dirty="0" err="1"/>
              <a:t>snadnější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algn="l"/>
            <a:r>
              <a:rPr lang="en-US" dirty="0" err="1"/>
              <a:t>Nevýhoda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Úbytek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</a:t>
            </a:r>
            <a:r>
              <a:rPr lang="en-US" b="0" dirty="0" err="1"/>
              <a:t>na</a:t>
            </a:r>
            <a:r>
              <a:rPr lang="en-US" b="0" dirty="0"/>
              <a:t> </a:t>
            </a:r>
            <a:r>
              <a:rPr lang="en-US" b="0" dirty="0" err="1"/>
              <a:t>diodách</a:t>
            </a:r>
            <a:r>
              <a:rPr lang="en-US" b="0" dirty="0"/>
              <a:t> 2x </a:t>
            </a:r>
            <a:r>
              <a:rPr lang="en-US" b="0" dirty="0" err="1"/>
              <a:t>U</a:t>
            </a:r>
            <a:r>
              <a:rPr lang="en-US" b="0" baseline="-25000" dirty="0" err="1"/>
              <a:t>d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1" y="809368"/>
            <a:ext cx="4212936" cy="25143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814828"/>
            <a:ext cx="3600400" cy="25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Když diody nahradíme tyristory, můžeme </a:t>
            </a:r>
            <a:r>
              <a:rPr lang="en-US" sz="2400" b="1" dirty="0"/>
              <a:t>proud</a:t>
            </a:r>
            <a:r>
              <a:rPr lang="cs-CZ" sz="2400" b="1" dirty="0"/>
              <a:t> řídit.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5360" y="5949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Jsou to řízené usměrňovače.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4262777" cy="1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2" y="3933056"/>
            <a:ext cx="4162643" cy="171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80785"/>
            <a:ext cx="4248472" cy="24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1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funguje podobně jako tranzistor, až na to, že 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9" y="2348880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544122" y="2057946"/>
            <a:ext cx="4492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Tranzistor má kolektor, emitor a řídicí elektrodu – </a:t>
            </a:r>
            <a:r>
              <a:rPr lang="cs-CZ" sz="3200" b="1" u="sng" dirty="0"/>
              <a:t>bázi</a:t>
            </a:r>
            <a:r>
              <a:rPr lang="cs-CZ" sz="3200" b="1" dirty="0"/>
              <a:t>.</a:t>
            </a:r>
          </a:p>
          <a:p>
            <a:endParaRPr lang="cs-CZ" sz="3200" b="1" dirty="0"/>
          </a:p>
          <a:p>
            <a:r>
              <a:rPr lang="cs-CZ" sz="3200" b="1" u="sng" dirty="0"/>
              <a:t>Může pracovat jako zesilovač nebo spínač.</a:t>
            </a:r>
          </a:p>
        </p:txBody>
      </p:sp>
    </p:spTree>
    <p:extLst>
      <p:ext uri="{BB962C8B-B14F-4D97-AF65-F5344CB8AC3E}">
        <p14:creationId xmlns:p14="http://schemas.microsoft.com/office/powerpoint/2010/main" val="251386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Usměrňovače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4400" dirty="0"/>
              <a:t>jednocestné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4400" dirty="0" err="1"/>
              <a:t>dvo</a:t>
            </a:r>
            <a:r>
              <a:rPr lang="en-US" sz="4400" dirty="0"/>
              <a:t>u</a:t>
            </a:r>
            <a:r>
              <a:rPr lang="cs-CZ" sz="4400" dirty="0"/>
              <a:t>cestné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4400" dirty="0"/>
              <a:t>můstkové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4400" dirty="0"/>
              <a:t>vícefázové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4400" dirty="0"/>
              <a:t>neřízené a řízené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funguje podobně jako tranzistor, až na to, že 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9" y="2348880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544122" y="2057946"/>
            <a:ext cx="4492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Tranzistor drží sepnutý, jen dokud mu teče proud do báze.</a:t>
            </a:r>
          </a:p>
        </p:txBody>
      </p:sp>
    </p:spTree>
    <p:extLst>
      <p:ext uri="{BB962C8B-B14F-4D97-AF65-F5344CB8AC3E}">
        <p14:creationId xmlns:p14="http://schemas.microsoft.com/office/powerpoint/2010/main" val="144049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funguje podobně jako tranzistor, až na to, že ...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44122" y="2057946"/>
            <a:ext cx="4492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má anodu, katodu a řídicí elektrodu – </a:t>
            </a:r>
            <a:r>
              <a:rPr lang="cs-CZ" sz="3200" b="1" u="sng" dirty="0" err="1"/>
              <a:t>gate</a:t>
            </a:r>
            <a:r>
              <a:rPr lang="cs-CZ" sz="3200" b="1" u="sng" dirty="0"/>
              <a:t>.</a:t>
            </a:r>
          </a:p>
          <a:p>
            <a:endParaRPr lang="cs-CZ" sz="3200" b="1" u="sng" dirty="0"/>
          </a:p>
          <a:p>
            <a:r>
              <a:rPr lang="cs-CZ" sz="3200" b="1" u="sng" dirty="0"/>
              <a:t>Může pracovat jen jako spínač.</a:t>
            </a:r>
            <a:r>
              <a:rPr lang="en-US" sz="3200" b="1" u="sng" dirty="0"/>
              <a:t> </a:t>
            </a:r>
            <a:r>
              <a:rPr lang="en-US" sz="3200" b="1" dirty="0" err="1"/>
              <a:t>Nemůže</a:t>
            </a:r>
            <a:r>
              <a:rPr lang="en-US" sz="3200" b="1" dirty="0"/>
              <a:t> </a:t>
            </a:r>
            <a:r>
              <a:rPr lang="en-US" sz="3200" b="1" dirty="0" err="1"/>
              <a:t>pracovat</a:t>
            </a:r>
            <a:r>
              <a:rPr lang="en-US" sz="3200" b="1" dirty="0"/>
              <a:t> </a:t>
            </a:r>
            <a:r>
              <a:rPr lang="en-US" sz="3200" b="1" dirty="0" err="1"/>
              <a:t>jako</a:t>
            </a:r>
            <a:r>
              <a:rPr lang="en-US" sz="3200" b="1" dirty="0"/>
              <a:t> </a:t>
            </a:r>
            <a:r>
              <a:rPr lang="en-US" sz="3200" b="1" dirty="0" err="1"/>
              <a:t>zesilovač</a:t>
            </a:r>
            <a:r>
              <a:rPr lang="en-US" sz="3200" b="1" dirty="0"/>
              <a:t>.</a:t>
            </a:r>
            <a:endParaRPr lang="cs-CZ" sz="3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5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funguje podobně jako tranzistor, až na to, že ...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211960" y="2057946"/>
            <a:ext cx="4824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Když tyristor dostane impuls do </a:t>
            </a:r>
            <a:r>
              <a:rPr lang="cs-CZ" sz="3200" b="1" u="sng" dirty="0" err="1"/>
              <a:t>gate</a:t>
            </a:r>
            <a:r>
              <a:rPr lang="cs-CZ" sz="3200" b="1" u="sng" dirty="0"/>
              <a:t>, sepne.</a:t>
            </a:r>
          </a:p>
          <a:p>
            <a:endParaRPr lang="cs-CZ" sz="3200" b="1" u="sng" dirty="0"/>
          </a:p>
          <a:p>
            <a:r>
              <a:rPr lang="cs-CZ" sz="3200" b="1" u="sng" dirty="0"/>
              <a:t>A drží sepnutý, i když impuls zmizí.</a:t>
            </a:r>
          </a:p>
          <a:p>
            <a:endParaRPr lang="cs-CZ" sz="3200" b="1" u="sng" dirty="0"/>
          </a:p>
          <a:p>
            <a:r>
              <a:rPr lang="cs-CZ" sz="3200" b="1" u="sng" dirty="0"/>
              <a:t>Rozepne, až když proud klesne na nulu.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25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19464" y="980728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Když tyristor dostane impuls do </a:t>
            </a:r>
            <a:r>
              <a:rPr lang="cs-CZ" sz="3200" b="1" dirty="0" err="1">
                <a:solidFill>
                  <a:srgbClr val="0000FF"/>
                </a:solidFill>
              </a:rPr>
              <a:t>gate</a:t>
            </a:r>
            <a:r>
              <a:rPr lang="cs-CZ" sz="3200" b="1" dirty="0">
                <a:solidFill>
                  <a:srgbClr val="0000FF"/>
                </a:solidFill>
              </a:rPr>
              <a:t>, sepne.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A drží sepnutý, i když impuls zmizí.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Rozepne, až když proud klesne na nulu.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" y="832867"/>
            <a:ext cx="4054047" cy="29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" y="4005064"/>
            <a:ext cx="3660824" cy="26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 flipV="1">
            <a:off x="2915816" y="1268760"/>
            <a:ext cx="1403648" cy="216024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1108076" y="1556792"/>
            <a:ext cx="3211388" cy="2952328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2156724" y="1628800"/>
            <a:ext cx="2199252" cy="2808312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6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19464" y="980728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tyristor dostane impuls do </a:t>
            </a:r>
            <a:r>
              <a:rPr lang="cs-CZ" sz="3200" b="1" dirty="0" err="1"/>
              <a:t>gate</a:t>
            </a:r>
            <a:r>
              <a:rPr lang="cs-CZ" sz="3200" b="1" dirty="0"/>
              <a:t>, sepne.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>
                <a:solidFill>
                  <a:srgbClr val="0000FF"/>
                </a:solidFill>
              </a:rPr>
              <a:t>A drží sepnutý, i když impuls zmizí.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Rozepne, až když proud klesne na nulu.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" y="832867"/>
            <a:ext cx="4054047" cy="29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" y="4005064"/>
            <a:ext cx="3660824" cy="26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>
            <a:stCxn id="10" idx="1"/>
          </p:cNvCxnSpPr>
          <p:nvPr/>
        </p:nvCxnSpPr>
        <p:spPr>
          <a:xfrm flipH="1">
            <a:off x="1187624" y="3489107"/>
            <a:ext cx="3131840" cy="250837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1"/>
          </p:cNvCxnSpPr>
          <p:nvPr/>
        </p:nvCxnSpPr>
        <p:spPr>
          <a:xfrm flipH="1">
            <a:off x="2267744" y="3489107"/>
            <a:ext cx="2051720" cy="260418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5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19464" y="980728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tyristor dostane impuls do </a:t>
            </a:r>
            <a:r>
              <a:rPr lang="cs-CZ" sz="3200" b="1" dirty="0" err="1"/>
              <a:t>gate</a:t>
            </a:r>
            <a:r>
              <a:rPr lang="cs-CZ" sz="3200" b="1" dirty="0"/>
              <a:t>, sepne.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A drží sepnutý, i když impuls zmizí.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>
                <a:solidFill>
                  <a:srgbClr val="0000FF"/>
                </a:solidFill>
              </a:rPr>
              <a:t>Rozepne, až když proud klesne na nulu.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" y="832867"/>
            <a:ext cx="4054047" cy="29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" y="4005064"/>
            <a:ext cx="3660824" cy="26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1691680" y="5373216"/>
            <a:ext cx="2627784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2771800" y="5373216"/>
            <a:ext cx="1547664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7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lokomotivy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tramvaje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galvanické pokovování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stmívání žárovek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regulace vařiče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regulace otáček vrtačky</a:t>
            </a:r>
          </a:p>
        </p:txBody>
      </p:sp>
    </p:spTree>
    <p:extLst>
      <p:ext uri="{BB962C8B-B14F-4D97-AF65-F5344CB8AC3E}">
        <p14:creationId xmlns:p14="http://schemas.microsoft.com/office/powerpoint/2010/main" val="32958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lokomotivy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tramvaje</a:t>
            </a:r>
          </a:p>
        </p:txBody>
      </p:sp>
      <p:pic>
        <p:nvPicPr>
          <p:cNvPr id="1028" name="Picture 4" descr="http://upload.wikimedia.org/wikipedia/commons/a/ab/Torino_tram_28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824536" cy="36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t.chinacnr.com/english/home.files/20060106T101905ss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6" y="764704"/>
            <a:ext cx="4171776" cy="29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53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D327CFE-4D9E-460A-A845-F440ED33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003" y="1700808"/>
            <a:ext cx="3270393" cy="4760239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galvanické pokovování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69576B-5772-4889-EED4-530CDB1F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04864"/>
            <a:ext cx="5136505" cy="34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4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stmívání žárovek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9" y="2204864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ircuitstoday.com/wp-content/uploads/2009/09/triac-lamp-dimmer-circu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97" y="634017"/>
            <a:ext cx="3284364" cy="25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omedepot.com/catalog/productImages/300/18/18a30cc9-7647-4238-a7c2-ad52a21e1a80_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99420"/>
            <a:ext cx="2181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6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Rozcestník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Usměrňovače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400" dirty="0"/>
              <a:t>jednocestné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400" dirty="0" err="1"/>
              <a:t>dvo</a:t>
            </a:r>
            <a:r>
              <a:rPr lang="en-US" sz="2400" dirty="0"/>
              <a:t>u</a:t>
            </a:r>
            <a:r>
              <a:rPr lang="cs-CZ" sz="2400" dirty="0"/>
              <a:t>cestné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400" dirty="0"/>
              <a:t>můstkové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400" dirty="0"/>
              <a:t>vícefázové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400" dirty="0"/>
              <a:t>filtry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400" dirty="0"/>
              <a:t>stabilizátory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cs-CZ" sz="3200" dirty="0"/>
          </a:p>
          <a:p>
            <a:r>
              <a:rPr lang="cs-CZ" sz="3200" dirty="0"/>
              <a:t>se naučte </a:t>
            </a:r>
            <a:r>
              <a:rPr lang="en-US" sz="3200" dirty="0" err="1"/>
              <a:t>také</a:t>
            </a:r>
            <a:r>
              <a:rPr lang="en-US" sz="3200" dirty="0"/>
              <a:t> </a:t>
            </a:r>
            <a:r>
              <a:rPr lang="cs-CZ" sz="3200" dirty="0"/>
              <a:t>z </a:t>
            </a:r>
          </a:p>
          <a:p>
            <a:r>
              <a:rPr lang="cs-CZ" dirty="0">
                <a:hlinkClick r:id="rId4"/>
              </a:rPr>
              <a:t>http://www.sse-najizdarne.cz/dokumenty/studijni_materialy/elektronika.pdf</a:t>
            </a:r>
            <a:endParaRPr lang="cs-CZ" dirty="0"/>
          </a:p>
          <a:p>
            <a:r>
              <a:rPr lang="cs-CZ" sz="3200" dirty="0"/>
              <a:t>od strany 34,</a:t>
            </a:r>
          </a:p>
          <a:p>
            <a:r>
              <a:rPr lang="en-US" sz="3200" dirty="0"/>
              <a:t>a </a:t>
            </a:r>
            <a:r>
              <a:rPr lang="en-US" sz="3200" dirty="0" err="1"/>
              <a:t>také</a:t>
            </a:r>
            <a:r>
              <a:rPr lang="cs-CZ" sz="3200" dirty="0"/>
              <a:t> z</a:t>
            </a:r>
          </a:p>
          <a:p>
            <a:r>
              <a:rPr lang="cs-CZ" dirty="0">
                <a:hlinkClick r:id="rId5"/>
              </a:rPr>
              <a:t>http://www.zirafoviny.cz/modules/news/article.php?storyid=17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76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regulace vařiče</a:t>
            </a:r>
          </a:p>
        </p:txBody>
      </p:sp>
      <p:pic>
        <p:nvPicPr>
          <p:cNvPr id="4098" name="Picture 2" descr="http://4.bp.blogspot.com/-oSQoq4pzqqo/TomeavrCDFI/AAAAAAAAAbo/0YDWYpjVlTM/s1600/electric%2Bst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65341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2442140" cy="33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04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regulace otáček vrtačky</a:t>
            </a:r>
          </a:p>
        </p:txBody>
      </p:sp>
      <p:pic>
        <p:nvPicPr>
          <p:cNvPr id="5124" name="Picture 4" descr="http://upload.ecvv.com/upload/Product/20129/China_750w_Strong_Power_Electric_Drill20129171533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7946"/>
            <a:ext cx="5760640" cy="44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7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Neřízené usměrňovače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Výstupní napětí usměrňovačů s diodami nelze řídit.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334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" y="2924944"/>
            <a:ext cx="7286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4239275"/>
            <a:ext cx="723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65360" y="5949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Jsou to neřízené usměrňovače.</a:t>
            </a:r>
          </a:p>
        </p:txBody>
      </p:sp>
    </p:spTree>
    <p:extLst>
      <p:ext uri="{BB962C8B-B14F-4D97-AF65-F5344CB8AC3E}">
        <p14:creationId xmlns:p14="http://schemas.microsoft.com/office/powerpoint/2010/main" val="293815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Jednocestný</a:t>
            </a:r>
            <a:r>
              <a:rPr lang="cs-CZ" dirty="0"/>
              <a:t> usměrňovač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Nadpis 4">
            <a:extLst>
              <a:ext uri="{FF2B5EF4-FFF2-40B4-BE49-F238E27FC236}">
                <a16:creationId xmlns:a16="http://schemas.microsoft.com/office/drawing/2014/main" id="{EEDB3331-8C23-477D-86D2-FF092084C856}"/>
              </a:ext>
            </a:extLst>
          </p:cNvPr>
          <p:cNvSpPr txBox="1">
            <a:spLocks/>
          </p:cNvSpPr>
          <p:nvPr/>
        </p:nvSpPr>
        <p:spPr>
          <a:xfrm>
            <a:off x="155575" y="2791962"/>
            <a:ext cx="8736905" cy="258532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Výhody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Jednoduchost</a:t>
            </a:r>
            <a:endParaRPr lang="en-US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Úbytek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na </a:t>
            </a:r>
            <a:r>
              <a:rPr lang="en-US" b="0" dirty="0" err="1"/>
              <a:t>diodě</a:t>
            </a:r>
            <a:r>
              <a:rPr lang="en-US" b="0" dirty="0"/>
              <a:t> </a:t>
            </a:r>
            <a:r>
              <a:rPr lang="en-US" b="0" dirty="0" err="1"/>
              <a:t>pouze</a:t>
            </a:r>
            <a:r>
              <a:rPr lang="en-US" b="0" dirty="0"/>
              <a:t> 1x </a:t>
            </a:r>
            <a:r>
              <a:rPr lang="en-US" b="0" dirty="0" err="1"/>
              <a:t>U</a:t>
            </a:r>
            <a:r>
              <a:rPr lang="en-US" b="0" baseline="-25000" dirty="0" err="1"/>
              <a:t>d</a:t>
            </a:r>
            <a:r>
              <a:rPr lang="en-US" b="0" dirty="0"/>
              <a:t> (</a:t>
            </a:r>
            <a:r>
              <a:rPr lang="en-US" b="0" dirty="0" err="1"/>
              <a:t>U</a:t>
            </a:r>
            <a:r>
              <a:rPr lang="en-US" b="0" baseline="-25000" dirty="0" err="1"/>
              <a:t>d</a:t>
            </a:r>
            <a:r>
              <a:rPr lang="en-US" b="0" dirty="0"/>
              <a:t> = </a:t>
            </a:r>
            <a:r>
              <a:rPr lang="en-US" b="0" dirty="0" err="1"/>
              <a:t>úbytek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na </a:t>
            </a:r>
            <a:r>
              <a:rPr lang="en-US" b="0" dirty="0" err="1"/>
              <a:t>diodě</a:t>
            </a:r>
            <a:r>
              <a:rPr lang="en-US" b="0" dirty="0"/>
              <a:t> v </a:t>
            </a:r>
            <a:r>
              <a:rPr lang="en-US" b="0" dirty="0" err="1"/>
              <a:t>propustném</a:t>
            </a:r>
            <a:r>
              <a:rPr lang="en-US" b="0" dirty="0"/>
              <a:t> </a:t>
            </a:r>
            <a:r>
              <a:rPr lang="en-US" b="0" dirty="0" err="1"/>
              <a:t>směru</a:t>
            </a:r>
            <a:r>
              <a:rPr lang="en-US" b="0" dirty="0"/>
              <a:t>)</a:t>
            </a:r>
          </a:p>
          <a:p>
            <a:pPr algn="l"/>
            <a:endParaRPr lang="en-US" b="0" dirty="0"/>
          </a:p>
          <a:p>
            <a:pPr algn="l"/>
            <a:r>
              <a:rPr lang="en-US" dirty="0" err="1"/>
              <a:t>Nevýhody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je </a:t>
            </a:r>
            <a:r>
              <a:rPr lang="en-US" b="0" dirty="0" err="1"/>
              <a:t>velmi</a:t>
            </a:r>
            <a:r>
              <a:rPr lang="en-US" b="0" dirty="0"/>
              <a:t> </a:t>
            </a:r>
            <a:r>
              <a:rPr lang="en-US" b="0" dirty="0" err="1"/>
              <a:t>zvlněné</a:t>
            </a:r>
            <a:r>
              <a:rPr lang="en-US" b="0" dirty="0"/>
              <a:t>. </a:t>
            </a:r>
            <a:r>
              <a:rPr lang="en-US" b="0" dirty="0" err="1"/>
              <a:t>Jeho</a:t>
            </a:r>
            <a:r>
              <a:rPr lang="en-US" b="0" dirty="0"/>
              <a:t> </a:t>
            </a:r>
            <a:r>
              <a:rPr lang="en-US" b="0" dirty="0" err="1"/>
              <a:t>filtrace</a:t>
            </a:r>
            <a:r>
              <a:rPr lang="en-US" b="0" dirty="0"/>
              <a:t> je </a:t>
            </a:r>
            <a:r>
              <a:rPr lang="en-US" b="0" dirty="0" err="1"/>
              <a:t>obtížná</a:t>
            </a:r>
            <a:r>
              <a:rPr lang="en-US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err="1"/>
              <a:t>Sekundárním</a:t>
            </a:r>
            <a:r>
              <a:rPr lang="en-US" b="0" dirty="0"/>
              <a:t> </a:t>
            </a:r>
            <a:r>
              <a:rPr lang="en-US" b="0" dirty="0" err="1"/>
              <a:t>vinutím</a:t>
            </a:r>
            <a:r>
              <a:rPr lang="en-US" b="0" dirty="0"/>
              <a:t> </a:t>
            </a:r>
            <a:r>
              <a:rPr lang="en-US" b="0" dirty="0" err="1"/>
              <a:t>transformátoru</a:t>
            </a:r>
            <a:r>
              <a:rPr lang="en-US" b="0" dirty="0"/>
              <a:t> </a:t>
            </a:r>
            <a:r>
              <a:rPr lang="en-US" b="0" dirty="0" err="1"/>
              <a:t>protéká</a:t>
            </a:r>
            <a:r>
              <a:rPr lang="en-US" b="0" dirty="0"/>
              <a:t> </a:t>
            </a:r>
            <a:r>
              <a:rPr lang="en-US" b="0" dirty="0" err="1"/>
              <a:t>jen</a:t>
            </a:r>
            <a:r>
              <a:rPr lang="en-US" b="0" dirty="0"/>
              <a:t> ss proud. </a:t>
            </a:r>
          </a:p>
          <a:p>
            <a:pPr algn="l"/>
            <a:r>
              <a:rPr lang="en-US" b="0" dirty="0"/>
              <a:t>     To </a:t>
            </a:r>
            <a:r>
              <a:rPr lang="en-US" b="0" dirty="0" err="1"/>
              <a:t>transformátoru</a:t>
            </a:r>
            <a:r>
              <a:rPr lang="en-US" b="0" dirty="0"/>
              <a:t> </a:t>
            </a:r>
            <a:r>
              <a:rPr lang="en-US" b="0" dirty="0" err="1"/>
              <a:t>nedělá</a:t>
            </a:r>
            <a:r>
              <a:rPr lang="en-US" b="0" dirty="0"/>
              <a:t> </a:t>
            </a:r>
            <a:r>
              <a:rPr lang="en-US" b="0" dirty="0" err="1"/>
              <a:t>dobře</a:t>
            </a:r>
            <a:r>
              <a:rPr lang="en-US" b="0" dirty="0"/>
              <a:t>.</a:t>
            </a:r>
            <a:endParaRPr lang="cs-CZ" b="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F2942F8-E3AE-4A05-96C6-F402D92D1F62}"/>
              </a:ext>
            </a:extLst>
          </p:cNvPr>
          <p:cNvGrpSpPr/>
          <p:nvPr/>
        </p:nvGrpSpPr>
        <p:grpSpPr>
          <a:xfrm>
            <a:off x="904875" y="791699"/>
            <a:ext cx="7334250" cy="2316457"/>
            <a:chOff x="904875" y="791699"/>
            <a:chExt cx="7334250" cy="23164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052736"/>
              <a:ext cx="73342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2E59FFA-486E-48AA-8F3D-025498249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3848" y="791699"/>
              <a:ext cx="2814546" cy="2316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Jednocestný</a:t>
            </a:r>
            <a:r>
              <a:rPr lang="cs-CZ" dirty="0"/>
              <a:t> usměrňovač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Nadpis 4">
            <a:extLst>
              <a:ext uri="{FF2B5EF4-FFF2-40B4-BE49-F238E27FC236}">
                <a16:creationId xmlns:a16="http://schemas.microsoft.com/office/drawing/2014/main" id="{EEDB3331-8C23-477D-86D2-FF092084C856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2308324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 err="1"/>
              <a:t>Nároky</a:t>
            </a:r>
            <a:r>
              <a:rPr lang="en-US" dirty="0"/>
              <a:t> na </a:t>
            </a:r>
            <a:r>
              <a:rPr lang="en-US" dirty="0" err="1"/>
              <a:t>diodu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Proud</a:t>
            </a:r>
          </a:p>
          <a:p>
            <a:pPr algn="l"/>
            <a:r>
              <a:rPr lang="en-US" b="0" dirty="0" err="1"/>
              <a:t>Celý</a:t>
            </a:r>
            <a:r>
              <a:rPr lang="en-US" b="0" dirty="0"/>
              <a:t> proud </a:t>
            </a:r>
            <a:r>
              <a:rPr lang="en-US" b="0" dirty="0" err="1"/>
              <a:t>zátěže</a:t>
            </a:r>
            <a:r>
              <a:rPr lang="en-US" b="0" dirty="0"/>
              <a:t> </a:t>
            </a:r>
            <a:r>
              <a:rPr lang="en-US" b="0" dirty="0" err="1"/>
              <a:t>teče</a:t>
            </a:r>
            <a:r>
              <a:rPr lang="en-US" b="0" dirty="0"/>
              <a:t> </a:t>
            </a:r>
            <a:r>
              <a:rPr lang="en-US" b="0" dirty="0" err="1"/>
              <a:t>přes</a:t>
            </a:r>
            <a:r>
              <a:rPr lang="en-US" b="0" dirty="0"/>
              <a:t> </a:t>
            </a:r>
            <a:r>
              <a:rPr lang="en-US" b="0" dirty="0" err="1"/>
              <a:t>jedinou</a:t>
            </a:r>
            <a:r>
              <a:rPr lang="en-US" b="0" dirty="0"/>
              <a:t> </a:t>
            </a:r>
            <a:r>
              <a:rPr lang="en-US" b="0" dirty="0" err="1"/>
              <a:t>diodu</a:t>
            </a:r>
            <a:r>
              <a:rPr lang="en-US" b="0" dirty="0"/>
              <a:t>. </a:t>
            </a:r>
          </a:p>
          <a:p>
            <a:pPr algn="l"/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tedy</a:t>
            </a:r>
            <a:r>
              <a:rPr lang="en-US" b="0" dirty="0"/>
              <a:t>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  <a:r>
              <a:rPr lang="en-US" b="0" dirty="0" err="1"/>
              <a:t>celý</a:t>
            </a:r>
            <a:r>
              <a:rPr lang="en-US" b="0" dirty="0"/>
              <a:t> </a:t>
            </a:r>
            <a:r>
              <a:rPr lang="en-US" b="0" dirty="0" err="1"/>
              <a:t>výstupní</a:t>
            </a:r>
            <a:r>
              <a:rPr lang="en-US" b="0" dirty="0"/>
              <a:t> proud. </a:t>
            </a:r>
          </a:p>
          <a:p>
            <a:pPr algn="l"/>
            <a:endParaRPr lang="en-US" b="0" dirty="0"/>
          </a:p>
          <a:p>
            <a:pPr algn="l"/>
            <a:r>
              <a:rPr lang="en-US" b="0" dirty="0" err="1"/>
              <a:t>Má</a:t>
            </a:r>
            <a:r>
              <a:rPr lang="en-US" b="0" dirty="0"/>
              <a:t>-li </a:t>
            </a:r>
            <a:r>
              <a:rPr lang="en-US" b="0" dirty="0" err="1"/>
              <a:t>být</a:t>
            </a:r>
            <a:r>
              <a:rPr lang="en-US" b="0" dirty="0"/>
              <a:t> </a:t>
            </a:r>
            <a:r>
              <a:rPr lang="en-US" b="0" dirty="0" err="1"/>
              <a:t>výstupní</a:t>
            </a:r>
            <a:r>
              <a:rPr lang="en-US" b="0" dirty="0"/>
              <a:t> </a:t>
            </a:r>
            <a:r>
              <a:rPr lang="en-US" b="0" dirty="0" err="1"/>
              <a:t>stejnosměrný</a:t>
            </a:r>
            <a:r>
              <a:rPr lang="en-US" b="0" dirty="0"/>
              <a:t> proud </a:t>
            </a:r>
            <a:r>
              <a:rPr lang="en-US" b="0" dirty="0" err="1"/>
              <a:t>např</a:t>
            </a:r>
            <a:r>
              <a:rPr lang="en-US" b="0" dirty="0"/>
              <a:t>. 1 A, </a:t>
            </a:r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1 A.</a:t>
            </a:r>
          </a:p>
          <a:p>
            <a:pPr algn="l"/>
            <a:endParaRPr lang="en-US" dirty="0" err="1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CC1683D-B2B5-43EA-A4A7-F675E910986D}"/>
              </a:ext>
            </a:extLst>
          </p:cNvPr>
          <p:cNvGrpSpPr/>
          <p:nvPr/>
        </p:nvGrpSpPr>
        <p:grpSpPr>
          <a:xfrm>
            <a:off x="904875" y="791699"/>
            <a:ext cx="7334250" cy="2316457"/>
            <a:chOff x="904875" y="791699"/>
            <a:chExt cx="7334250" cy="23164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052736"/>
              <a:ext cx="73342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2E59FFA-486E-48AA-8F3D-025498249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3848" y="791699"/>
              <a:ext cx="2814546" cy="2316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2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Jednocestný</a:t>
            </a:r>
            <a:r>
              <a:rPr lang="cs-CZ" dirty="0"/>
              <a:t> usměrňovač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Nadpis 4">
                <a:extLst>
                  <a:ext uri="{FF2B5EF4-FFF2-40B4-BE49-F238E27FC236}">
                    <a16:creationId xmlns:a16="http://schemas.microsoft.com/office/drawing/2014/main" id="{EEDB3331-8C23-477D-86D2-FF092084C8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575" y="2793600"/>
                <a:ext cx="8736905" cy="2945806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  <p:txBody>
              <a:bodyPr vert="horz" wrap="square" anchor="t" anchorCtr="0">
                <a:noAutofit/>
                <a:scene3d>
                  <a:camera prst="orthographicFront"/>
                  <a:lightRig rig="threePt" dir="t"/>
                </a:scene3d>
                <a:sp3d prstMaterial="metal">
                  <a:bevelT w="0" h="0"/>
                </a:sp3d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800" b="1" kern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tx2"/>
                    </a:solidFill>
                    <a:latin typeface="Lucida Sans Unicode" pitchFamily="34" charset="0"/>
                  </a:defRPr>
                </a:lvl9pPr>
                <a:extLst/>
              </a:lstStyle>
              <a:p>
                <a:pPr algn="l"/>
                <a:r>
                  <a:rPr lang="en-US" dirty="0"/>
                  <a:t>Nároky na </a:t>
                </a:r>
                <a:r>
                  <a:rPr lang="en-US" dirty="0" err="1"/>
                  <a:t>diodu</a:t>
                </a:r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 dirty="0" err="1"/>
                  <a:t>Napětí</a:t>
                </a:r>
                <a:endParaRPr lang="en-US" dirty="0"/>
              </a:p>
              <a:p>
                <a:pPr algn="l"/>
                <a:r>
                  <a:rPr lang="en-US" b="0" dirty="0" err="1"/>
                  <a:t>Kdyby</a:t>
                </a:r>
                <a:r>
                  <a:rPr lang="en-US" b="0" dirty="0"/>
                  <a:t> na </a:t>
                </a:r>
                <a:r>
                  <a:rPr lang="en-US" b="0" dirty="0" err="1"/>
                  <a:t>výstupu</a:t>
                </a:r>
                <a:r>
                  <a:rPr lang="en-US" b="0" dirty="0"/>
                  <a:t> </a:t>
                </a:r>
                <a:r>
                  <a:rPr lang="en-US" b="0" dirty="0" err="1"/>
                  <a:t>nebyl</a:t>
                </a:r>
                <a:r>
                  <a:rPr lang="en-US" b="0" dirty="0"/>
                  <a:t> </a:t>
                </a:r>
                <a:r>
                  <a:rPr lang="en-US" b="0" dirty="0" err="1"/>
                  <a:t>žádný</a:t>
                </a:r>
                <a:r>
                  <a:rPr lang="en-US" b="0" dirty="0"/>
                  <a:t> </a:t>
                </a:r>
                <a:r>
                  <a:rPr lang="en-US" b="0" dirty="0" err="1"/>
                  <a:t>filtrační</a:t>
                </a:r>
                <a:r>
                  <a:rPr lang="en-US" b="0" dirty="0"/>
                  <a:t> kondenzátor, </a:t>
                </a:r>
                <a:r>
                  <a:rPr lang="en-US" b="0" dirty="0" err="1"/>
                  <a:t>dioda</a:t>
                </a:r>
                <a:r>
                  <a:rPr lang="en-US" b="0" dirty="0"/>
                  <a:t> by </a:t>
                </a:r>
                <a:r>
                  <a:rPr lang="en-US" b="0" dirty="0" err="1"/>
                  <a:t>musela</a:t>
                </a:r>
                <a:r>
                  <a:rPr lang="en-US" b="0" dirty="0"/>
                  <a:t> v </a:t>
                </a:r>
                <a:r>
                  <a:rPr lang="en-US" b="0" dirty="0" err="1"/>
                  <a:t>závěrném</a:t>
                </a:r>
                <a:r>
                  <a:rPr lang="en-US" b="0" dirty="0"/>
                  <a:t> </a:t>
                </a:r>
                <a:r>
                  <a:rPr lang="en-US" b="0" dirty="0" err="1"/>
                  <a:t>směru</a:t>
                </a:r>
                <a:r>
                  <a:rPr lang="en-US" b="0" dirty="0"/>
                  <a:t> </a:t>
                </a:r>
                <a:r>
                  <a:rPr lang="en-US" b="0" dirty="0" err="1"/>
                  <a:t>vydržet</a:t>
                </a:r>
                <a:r>
                  <a:rPr lang="en-US" b="0" dirty="0"/>
                  <a:t> </a:t>
                </a:r>
                <a:r>
                  <a:rPr lang="en-US" b="0" dirty="0" err="1"/>
                  <a:t>maximální</a:t>
                </a:r>
                <a:r>
                  <a:rPr lang="en-US" b="0" dirty="0"/>
                  <a:t> </a:t>
                </a:r>
                <a:r>
                  <a:rPr lang="en-US" b="0" dirty="0" err="1"/>
                  <a:t>hodnotu</a:t>
                </a:r>
                <a:r>
                  <a:rPr lang="en-US" b="0" dirty="0"/>
                  <a:t> U</a:t>
                </a:r>
                <a:r>
                  <a:rPr lang="en-US" b="0" baseline="-25000" dirty="0"/>
                  <a:t>m</a:t>
                </a:r>
                <a:r>
                  <a:rPr lang="en-US" b="0" dirty="0"/>
                  <a:t> </a:t>
                </a:r>
                <a:r>
                  <a:rPr lang="en-US" b="0" dirty="0" err="1"/>
                  <a:t>střídavého</a:t>
                </a:r>
                <a:r>
                  <a:rPr lang="en-US" b="0" dirty="0"/>
                  <a:t> </a:t>
                </a:r>
                <a:r>
                  <a:rPr lang="en-US" b="0" dirty="0" err="1"/>
                  <a:t>napětí</a:t>
                </a:r>
                <a:r>
                  <a:rPr lang="en-US" b="0" dirty="0"/>
                  <a:t>, </a:t>
                </a:r>
                <a:r>
                  <a:rPr lang="en-US" b="0" dirty="0" err="1"/>
                  <a:t>což</a:t>
                </a:r>
                <a:r>
                  <a:rPr lang="en-US" b="0" dirty="0"/>
                  <a:t> je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∗1,4</m:t>
                      </m:r>
                    </m:oMath>
                  </m:oMathPara>
                </a14:m>
                <a:endParaRPr lang="en-US" b="0" dirty="0"/>
              </a:p>
              <a:p>
                <a:pPr algn="l"/>
                <a:endParaRPr lang="en-US" b="0" dirty="0"/>
              </a:p>
              <a:p>
                <a:pPr algn="l"/>
                <a:r>
                  <a:rPr lang="en-US" b="0" dirty="0"/>
                  <a:t>Bude-li </a:t>
                </a:r>
                <a:r>
                  <a:rPr lang="en-US" b="0" dirty="0" err="1"/>
                  <a:t>efektivní</a:t>
                </a:r>
                <a:r>
                  <a:rPr lang="en-US" b="0" dirty="0"/>
                  <a:t> </a:t>
                </a:r>
                <a:r>
                  <a:rPr lang="en-US" b="0" dirty="0" err="1"/>
                  <a:t>hodnota</a:t>
                </a:r>
                <a:r>
                  <a:rPr lang="en-US" b="0" dirty="0"/>
                  <a:t> </a:t>
                </a:r>
                <a:r>
                  <a:rPr lang="en-US" b="0" dirty="0" err="1"/>
                  <a:t>střídavého</a:t>
                </a:r>
                <a:r>
                  <a:rPr lang="en-US" b="0" dirty="0"/>
                  <a:t> </a:t>
                </a:r>
                <a:r>
                  <a:rPr lang="en-US" b="0" dirty="0" err="1"/>
                  <a:t>napětí</a:t>
                </a:r>
                <a:r>
                  <a:rPr lang="en-US" b="0" dirty="0"/>
                  <a:t> </a:t>
                </a:r>
                <a:r>
                  <a:rPr lang="en-US" b="0" dirty="0" err="1"/>
                  <a:t>např</a:t>
                </a:r>
                <a:r>
                  <a:rPr lang="en-US" b="0" dirty="0"/>
                  <a:t>. 100 V, </a:t>
                </a:r>
                <a:r>
                  <a:rPr lang="en-US" b="0" dirty="0" err="1"/>
                  <a:t>musí</a:t>
                </a:r>
                <a:r>
                  <a:rPr lang="en-US" b="0" dirty="0"/>
                  <a:t> </a:t>
                </a:r>
                <a:r>
                  <a:rPr lang="en-US" b="0" dirty="0" err="1"/>
                  <a:t>dioda</a:t>
                </a:r>
                <a:r>
                  <a:rPr lang="en-US" b="0" dirty="0"/>
                  <a:t> </a:t>
                </a:r>
                <a:r>
                  <a:rPr lang="en-US" b="0" dirty="0" err="1"/>
                  <a:t>vydržet</a:t>
                </a:r>
                <a:r>
                  <a:rPr lang="en-US" b="0" dirty="0"/>
                  <a:t> </a:t>
                </a:r>
              </a:p>
              <a:p>
                <a:pPr algn="l"/>
                <a:r>
                  <a:rPr lang="en-US" b="0" dirty="0"/>
                  <a:t>v </a:t>
                </a:r>
                <a:r>
                  <a:rPr lang="en-US" b="0" dirty="0" err="1"/>
                  <a:t>závěrném</a:t>
                </a:r>
                <a:r>
                  <a:rPr lang="en-US" b="0" dirty="0"/>
                  <a:t> </a:t>
                </a:r>
                <a:r>
                  <a:rPr lang="en-US" b="0" dirty="0" err="1"/>
                  <a:t>směru</a:t>
                </a:r>
                <a:r>
                  <a:rPr lang="en-US" b="0" dirty="0"/>
                  <a:t> </a:t>
                </a:r>
                <a:r>
                  <a:rPr lang="en-US" b="0" dirty="0" err="1"/>
                  <a:t>nejméně</a:t>
                </a:r>
                <a:r>
                  <a:rPr lang="en-US" b="0" dirty="0"/>
                  <a:t> 140 V.</a:t>
                </a:r>
              </a:p>
            </p:txBody>
          </p:sp>
        </mc:Choice>
        <mc:Fallback xmlns="">
          <p:sp>
            <p:nvSpPr>
              <p:cNvPr id="12" name="Nadpis 4">
                <a:extLst>
                  <a:ext uri="{FF2B5EF4-FFF2-40B4-BE49-F238E27FC236}">
                    <a16:creationId xmlns:a16="http://schemas.microsoft.com/office/drawing/2014/main" id="{EEDB3331-8C23-477D-86D2-FF092084C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793600"/>
                <a:ext cx="8736905" cy="2945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>
            <a:extLst>
              <a:ext uri="{FF2B5EF4-FFF2-40B4-BE49-F238E27FC236}">
                <a16:creationId xmlns:a16="http://schemas.microsoft.com/office/drawing/2014/main" id="{41A9E3E2-D7EC-45AD-A025-52B031B77F29}"/>
              </a:ext>
            </a:extLst>
          </p:cNvPr>
          <p:cNvGrpSpPr/>
          <p:nvPr/>
        </p:nvGrpSpPr>
        <p:grpSpPr>
          <a:xfrm>
            <a:off x="904875" y="791699"/>
            <a:ext cx="7334250" cy="2316457"/>
            <a:chOff x="904875" y="791699"/>
            <a:chExt cx="7334250" cy="23164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052736"/>
              <a:ext cx="73342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2E59FFA-486E-48AA-8F3D-025498249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3848" y="791699"/>
              <a:ext cx="2814546" cy="2316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13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Jednocestný</a:t>
            </a:r>
            <a:r>
              <a:rPr lang="cs-CZ" dirty="0"/>
              <a:t> usměrňovač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Nadpis 4">
            <a:extLst>
              <a:ext uri="{FF2B5EF4-FFF2-40B4-BE49-F238E27FC236}">
                <a16:creationId xmlns:a16="http://schemas.microsoft.com/office/drawing/2014/main" id="{EEDB3331-8C23-477D-86D2-FF092084C856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3693319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/>
              <a:t>Nároky na </a:t>
            </a:r>
            <a:r>
              <a:rPr lang="en-US" dirty="0" err="1"/>
              <a:t>diodu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Napětí</a:t>
            </a:r>
            <a:endParaRPr lang="en-US" dirty="0"/>
          </a:p>
          <a:p>
            <a:pPr algn="l"/>
            <a:r>
              <a:rPr lang="en-US" b="0" dirty="0"/>
              <a:t>Je-li na </a:t>
            </a:r>
            <a:r>
              <a:rPr lang="en-US" b="0" dirty="0" err="1"/>
              <a:t>výstupu</a:t>
            </a:r>
            <a:r>
              <a:rPr lang="en-US" b="0" dirty="0"/>
              <a:t> </a:t>
            </a:r>
            <a:r>
              <a:rPr lang="en-US" b="0" dirty="0" err="1"/>
              <a:t>filtrační</a:t>
            </a:r>
            <a:r>
              <a:rPr lang="en-US" b="0" dirty="0"/>
              <a:t> kondenzátor, </a:t>
            </a:r>
            <a:r>
              <a:rPr lang="en-US" b="0" dirty="0" err="1"/>
              <a:t>tak</a:t>
            </a:r>
            <a:r>
              <a:rPr lang="en-US" b="0" dirty="0"/>
              <a:t> ten se v </a:t>
            </a:r>
            <a:r>
              <a:rPr lang="en-US" b="0" dirty="0" err="1"/>
              <a:t>kladné</a:t>
            </a:r>
            <a:r>
              <a:rPr lang="en-US" b="0" dirty="0"/>
              <a:t> </a:t>
            </a:r>
            <a:r>
              <a:rPr lang="en-US" b="0" dirty="0" err="1"/>
              <a:t>půlperiodě</a:t>
            </a:r>
            <a:r>
              <a:rPr lang="en-US" b="0" dirty="0"/>
              <a:t> </a:t>
            </a:r>
            <a:r>
              <a:rPr lang="en-US" b="0" dirty="0" err="1"/>
              <a:t>nabije</a:t>
            </a:r>
            <a:r>
              <a:rPr lang="en-US" b="0" dirty="0"/>
              <a:t> na </a:t>
            </a:r>
            <a:r>
              <a:rPr lang="en-US" b="0" dirty="0" err="1"/>
              <a:t>napětí</a:t>
            </a:r>
            <a:r>
              <a:rPr lang="en-US" b="0" dirty="0"/>
              <a:t> U</a:t>
            </a:r>
            <a:r>
              <a:rPr lang="en-US" b="0" baseline="-25000" dirty="0"/>
              <a:t>m</a:t>
            </a:r>
            <a:r>
              <a:rPr lang="en-US" b="0" dirty="0"/>
              <a:t>.</a:t>
            </a:r>
          </a:p>
          <a:p>
            <a:pPr algn="l"/>
            <a:r>
              <a:rPr lang="en-US" b="0" dirty="0"/>
              <a:t>V </a:t>
            </a:r>
            <a:r>
              <a:rPr lang="en-US" b="0" dirty="0" err="1"/>
              <a:t>záporné</a:t>
            </a:r>
            <a:r>
              <a:rPr lang="en-US" b="0" dirty="0"/>
              <a:t> </a:t>
            </a:r>
            <a:r>
              <a:rPr lang="en-US" b="0" dirty="0" err="1"/>
              <a:t>půlperiodě</a:t>
            </a:r>
            <a:r>
              <a:rPr lang="en-US" b="0" dirty="0"/>
              <a:t> </a:t>
            </a:r>
            <a:r>
              <a:rPr lang="en-US" b="0" dirty="0" err="1"/>
              <a:t>pak</a:t>
            </a:r>
            <a:r>
              <a:rPr lang="en-US" b="0" dirty="0"/>
              <a:t> </a:t>
            </a:r>
            <a:r>
              <a:rPr lang="en-US" b="0" dirty="0" err="1"/>
              <a:t>proti</a:t>
            </a:r>
            <a:r>
              <a:rPr lang="en-US" b="0" dirty="0"/>
              <a:t> </a:t>
            </a:r>
            <a:r>
              <a:rPr lang="en-US" b="0" dirty="0" err="1"/>
              <a:t>diodě</a:t>
            </a:r>
            <a:r>
              <a:rPr lang="en-US" b="0" dirty="0"/>
              <a:t> </a:t>
            </a:r>
            <a:r>
              <a:rPr lang="en-US" b="0" dirty="0" err="1"/>
              <a:t>působí</a:t>
            </a:r>
            <a:r>
              <a:rPr lang="en-US" b="0" dirty="0"/>
              <a:t> </a:t>
            </a:r>
            <a:r>
              <a:rPr lang="en-US" b="0" dirty="0" err="1"/>
              <a:t>součet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na kondenzátoru </a:t>
            </a:r>
          </a:p>
          <a:p>
            <a:pPr algn="l"/>
            <a:r>
              <a:rPr lang="en-US" b="0" dirty="0"/>
              <a:t>a </a:t>
            </a:r>
            <a:r>
              <a:rPr lang="en-US" b="0" dirty="0" err="1"/>
              <a:t>vstupního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U</a:t>
            </a:r>
            <a:r>
              <a:rPr lang="en-US" b="0" baseline="-25000" dirty="0"/>
              <a:t>m</a:t>
            </a:r>
            <a:r>
              <a:rPr lang="en-US" b="0" dirty="0"/>
              <a:t>.</a:t>
            </a:r>
          </a:p>
          <a:p>
            <a:pPr algn="l"/>
            <a:r>
              <a:rPr lang="en-US" b="0" dirty="0"/>
              <a:t>Proto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v </a:t>
            </a:r>
            <a:r>
              <a:rPr lang="en-US" b="0" dirty="0" err="1"/>
              <a:t>závěrném</a:t>
            </a:r>
            <a:r>
              <a:rPr lang="en-US" b="0" dirty="0"/>
              <a:t> </a:t>
            </a:r>
            <a:r>
              <a:rPr lang="en-US" b="0" dirty="0" err="1"/>
              <a:t>směru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</a:t>
            </a:r>
            <a:r>
              <a:rPr lang="en-US" b="0" dirty="0" err="1"/>
              <a:t>dvojnásobek</a:t>
            </a:r>
            <a:r>
              <a:rPr lang="en-US" b="0" dirty="0"/>
              <a:t> </a:t>
            </a:r>
            <a:r>
              <a:rPr lang="en-US" b="0" dirty="0" err="1"/>
              <a:t>maximální</a:t>
            </a:r>
            <a:r>
              <a:rPr lang="en-US" b="0" dirty="0"/>
              <a:t> </a:t>
            </a:r>
            <a:r>
              <a:rPr lang="en-US" b="0" dirty="0" err="1"/>
              <a:t>hodnoty</a:t>
            </a:r>
            <a:r>
              <a:rPr lang="en-US" b="0" dirty="0"/>
              <a:t> U</a:t>
            </a:r>
            <a:r>
              <a:rPr lang="en-US" b="0" baseline="-25000" dirty="0"/>
              <a:t>m</a:t>
            </a:r>
            <a:r>
              <a:rPr lang="en-US" b="0" dirty="0"/>
              <a:t> </a:t>
            </a:r>
            <a:r>
              <a:rPr lang="en-US" b="0" dirty="0" err="1"/>
              <a:t>střídavého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. </a:t>
            </a:r>
          </a:p>
          <a:p>
            <a:pPr algn="l"/>
            <a:endParaRPr lang="en-US" b="0" dirty="0"/>
          </a:p>
          <a:p>
            <a:pPr algn="l"/>
            <a:r>
              <a:rPr lang="en-US" b="0" dirty="0"/>
              <a:t>Bude-li </a:t>
            </a:r>
            <a:r>
              <a:rPr lang="en-US" b="0" dirty="0" err="1"/>
              <a:t>efektivní</a:t>
            </a:r>
            <a:r>
              <a:rPr lang="en-US" b="0" dirty="0"/>
              <a:t> </a:t>
            </a:r>
            <a:r>
              <a:rPr lang="en-US" b="0" dirty="0" err="1"/>
              <a:t>hodnota</a:t>
            </a:r>
            <a:r>
              <a:rPr lang="en-US" b="0" dirty="0"/>
              <a:t> </a:t>
            </a:r>
            <a:r>
              <a:rPr lang="en-US" b="0" dirty="0" err="1"/>
              <a:t>střídavého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</a:t>
            </a:r>
            <a:r>
              <a:rPr lang="en-US" b="0" dirty="0" err="1"/>
              <a:t>např</a:t>
            </a:r>
            <a:r>
              <a:rPr lang="en-US" b="0" dirty="0"/>
              <a:t>. 100 V, </a:t>
            </a:r>
            <a:r>
              <a:rPr lang="en-US" b="0" dirty="0" err="1"/>
              <a:t>musí</a:t>
            </a:r>
            <a:r>
              <a:rPr lang="en-US" b="0" dirty="0"/>
              <a:t> </a:t>
            </a:r>
            <a:r>
              <a:rPr lang="en-US" b="0" dirty="0" err="1"/>
              <a:t>dioda</a:t>
            </a:r>
            <a:r>
              <a:rPr lang="en-US" b="0" dirty="0"/>
              <a:t> </a:t>
            </a:r>
            <a:r>
              <a:rPr lang="en-US" b="0" dirty="0" err="1"/>
              <a:t>vydržet</a:t>
            </a:r>
            <a:r>
              <a:rPr lang="en-US" b="0" dirty="0"/>
              <a:t> </a:t>
            </a:r>
          </a:p>
          <a:p>
            <a:pPr algn="l"/>
            <a:r>
              <a:rPr lang="en-US" b="0" dirty="0"/>
              <a:t>v </a:t>
            </a:r>
            <a:r>
              <a:rPr lang="en-US" b="0" dirty="0" err="1"/>
              <a:t>závěrném</a:t>
            </a:r>
            <a:r>
              <a:rPr lang="en-US" b="0" dirty="0"/>
              <a:t> </a:t>
            </a:r>
            <a:r>
              <a:rPr lang="en-US" b="0" dirty="0" err="1"/>
              <a:t>směru</a:t>
            </a:r>
            <a:r>
              <a:rPr lang="en-US" b="0" dirty="0"/>
              <a:t> </a:t>
            </a:r>
            <a:r>
              <a:rPr lang="en-US" b="0" dirty="0" err="1"/>
              <a:t>nejméně</a:t>
            </a:r>
            <a:r>
              <a:rPr lang="en-US" b="0" dirty="0"/>
              <a:t> </a:t>
            </a:r>
          </a:p>
          <a:p>
            <a:r>
              <a:rPr lang="en-US" b="0" dirty="0"/>
              <a:t>2 * 140 V = 280 V.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13A5DFF-8633-4499-B4A2-8F973909F223}"/>
              </a:ext>
            </a:extLst>
          </p:cNvPr>
          <p:cNvGrpSpPr/>
          <p:nvPr/>
        </p:nvGrpSpPr>
        <p:grpSpPr>
          <a:xfrm>
            <a:off x="904875" y="779215"/>
            <a:ext cx="7334250" cy="2098005"/>
            <a:chOff x="904875" y="779215"/>
            <a:chExt cx="7334250" cy="20980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052736"/>
              <a:ext cx="73342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4D2CA51F-100C-4A58-8FD7-3D16DC6DE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856" y="779215"/>
              <a:ext cx="2664296" cy="209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21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Usměrňovače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Jednocestný</a:t>
            </a:r>
            <a:r>
              <a:rPr lang="cs-CZ" dirty="0"/>
              <a:t> usměrňovač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Nadpis 4">
            <a:extLst>
              <a:ext uri="{FF2B5EF4-FFF2-40B4-BE49-F238E27FC236}">
                <a16:creationId xmlns:a16="http://schemas.microsoft.com/office/drawing/2014/main" id="{EEDB3331-8C23-477D-86D2-FF092084C856}"/>
              </a:ext>
            </a:extLst>
          </p:cNvPr>
          <p:cNvSpPr txBox="1">
            <a:spLocks/>
          </p:cNvSpPr>
          <p:nvPr/>
        </p:nvSpPr>
        <p:spPr>
          <a:xfrm>
            <a:off x="155575" y="2793600"/>
            <a:ext cx="8736905" cy="258532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wrap="square" anchor="t" anchorCtr="0">
            <a:no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dirty="0"/>
              <a:t>Nároky na </a:t>
            </a:r>
            <a:r>
              <a:rPr lang="en-US" dirty="0" err="1"/>
              <a:t>diodu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Napětí</a:t>
            </a:r>
            <a:endParaRPr lang="en-US" dirty="0"/>
          </a:p>
          <a:p>
            <a:pPr algn="l"/>
            <a:r>
              <a:rPr lang="en-US" b="0" dirty="0" err="1"/>
              <a:t>Doporučení</a:t>
            </a:r>
            <a:r>
              <a:rPr lang="en-US" b="0" dirty="0"/>
              <a:t>: </a:t>
            </a:r>
          </a:p>
          <a:p>
            <a:pPr algn="l"/>
            <a:r>
              <a:rPr lang="en-US" b="0" dirty="0" err="1"/>
              <a:t>Vždy</a:t>
            </a:r>
            <a:r>
              <a:rPr lang="en-US" b="0" dirty="0"/>
              <a:t> </a:t>
            </a:r>
            <a:r>
              <a:rPr lang="en-US" b="0" dirty="0" err="1"/>
              <a:t>musíme</a:t>
            </a:r>
            <a:r>
              <a:rPr lang="en-US" b="0" dirty="0"/>
              <a:t> </a:t>
            </a:r>
            <a:r>
              <a:rPr lang="en-US" b="0" dirty="0" err="1"/>
              <a:t>počítat</a:t>
            </a:r>
            <a:r>
              <a:rPr lang="en-US" b="0" dirty="0"/>
              <a:t> s </a:t>
            </a:r>
            <a:r>
              <a:rPr lang="en-US" b="0" dirty="0" err="1"/>
              <a:t>tím</a:t>
            </a:r>
            <a:r>
              <a:rPr lang="en-US" b="0" dirty="0"/>
              <a:t>, </a:t>
            </a:r>
            <a:r>
              <a:rPr lang="en-US" b="0" dirty="0" err="1"/>
              <a:t>že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když</a:t>
            </a:r>
            <a:r>
              <a:rPr lang="en-US" b="0" dirty="0"/>
              <a:t> na </a:t>
            </a:r>
            <a:r>
              <a:rPr lang="en-US" b="0" dirty="0" err="1"/>
              <a:t>výstupu</a:t>
            </a:r>
            <a:r>
              <a:rPr lang="en-US" b="0" dirty="0"/>
              <a:t> </a:t>
            </a:r>
            <a:r>
              <a:rPr lang="en-US" b="0" dirty="0" err="1"/>
              <a:t>usměrňovače</a:t>
            </a:r>
            <a:r>
              <a:rPr lang="en-US" b="0" dirty="0"/>
              <a:t> není </a:t>
            </a:r>
            <a:r>
              <a:rPr lang="en-US" b="0" dirty="0" err="1"/>
              <a:t>připojený</a:t>
            </a:r>
            <a:r>
              <a:rPr lang="en-US" b="0" dirty="0"/>
              <a:t> </a:t>
            </a:r>
            <a:r>
              <a:rPr lang="en-US" b="0" dirty="0" err="1"/>
              <a:t>žádný</a:t>
            </a:r>
            <a:r>
              <a:rPr lang="en-US" b="0" dirty="0"/>
              <a:t> kondenzátor, </a:t>
            </a:r>
            <a:r>
              <a:rPr lang="en-US" b="0" dirty="0" err="1"/>
              <a:t>vždy</a:t>
            </a:r>
            <a:r>
              <a:rPr lang="en-US" b="0" dirty="0"/>
              <a:t> tam </a:t>
            </a:r>
            <a:r>
              <a:rPr lang="en-US" b="0" dirty="0" err="1"/>
              <a:t>jsou</a:t>
            </a:r>
            <a:r>
              <a:rPr lang="en-US" b="0" dirty="0"/>
              <a:t> </a:t>
            </a:r>
            <a:r>
              <a:rPr lang="en-US" b="0" dirty="0" err="1"/>
              <a:t>všudypřítomné</a:t>
            </a:r>
            <a:r>
              <a:rPr lang="en-US" b="0" dirty="0"/>
              <a:t> </a:t>
            </a:r>
            <a:r>
              <a:rPr lang="en-US" b="0" dirty="0" err="1"/>
              <a:t>parazitní</a:t>
            </a:r>
            <a:r>
              <a:rPr lang="en-US" b="0" dirty="0"/>
              <a:t> </a:t>
            </a:r>
            <a:r>
              <a:rPr lang="en-US" b="0" dirty="0" err="1"/>
              <a:t>kapacity</a:t>
            </a:r>
            <a:r>
              <a:rPr lang="en-US" b="0" dirty="0"/>
              <a:t>.</a:t>
            </a:r>
          </a:p>
          <a:p>
            <a:pPr algn="l"/>
            <a:r>
              <a:rPr lang="en-US" b="0" dirty="0"/>
              <a:t>Tyto </a:t>
            </a:r>
            <a:r>
              <a:rPr lang="en-US" b="0" dirty="0" err="1"/>
              <a:t>kapacity</a:t>
            </a:r>
            <a:r>
              <a:rPr lang="en-US" b="0" dirty="0"/>
              <a:t> </a:t>
            </a:r>
            <a:r>
              <a:rPr lang="en-US" b="0" dirty="0" err="1"/>
              <a:t>mohou</a:t>
            </a:r>
            <a:r>
              <a:rPr lang="en-US" b="0" dirty="0"/>
              <a:t> </a:t>
            </a:r>
            <a:r>
              <a:rPr lang="en-US" b="0" dirty="0" err="1"/>
              <a:t>způsobit</a:t>
            </a:r>
            <a:r>
              <a:rPr lang="en-US" b="0" dirty="0"/>
              <a:t> </a:t>
            </a:r>
            <a:r>
              <a:rPr lang="en-US" b="0" dirty="0" err="1"/>
              <a:t>zdvojnásobení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</a:t>
            </a:r>
            <a:r>
              <a:rPr lang="en-US" b="0" dirty="0" err="1"/>
              <a:t>ohrožujícího</a:t>
            </a:r>
            <a:r>
              <a:rPr lang="en-US" b="0" dirty="0"/>
              <a:t> </a:t>
            </a:r>
            <a:r>
              <a:rPr lang="en-US" b="0" dirty="0" err="1"/>
              <a:t>diodu</a:t>
            </a:r>
            <a:r>
              <a:rPr lang="en-US" b="0" dirty="0"/>
              <a:t>. </a:t>
            </a:r>
          </a:p>
          <a:p>
            <a:pPr algn="l"/>
            <a:endParaRPr lang="en-US" b="0" dirty="0"/>
          </a:p>
          <a:p>
            <a:pPr algn="l"/>
            <a:r>
              <a:rPr lang="en-US" b="0" dirty="0"/>
              <a:t>Proto u </a:t>
            </a:r>
            <a:r>
              <a:rPr lang="en-US" b="0" dirty="0" err="1"/>
              <a:t>tohoto</a:t>
            </a:r>
            <a:r>
              <a:rPr lang="en-US" b="0" dirty="0"/>
              <a:t> </a:t>
            </a:r>
            <a:r>
              <a:rPr lang="en-US" b="0" dirty="0" err="1"/>
              <a:t>typu</a:t>
            </a:r>
            <a:r>
              <a:rPr lang="en-US" b="0" dirty="0"/>
              <a:t> </a:t>
            </a:r>
            <a:r>
              <a:rPr lang="en-US" b="0" dirty="0" err="1"/>
              <a:t>usměrňovače</a:t>
            </a:r>
            <a:r>
              <a:rPr lang="en-US" b="0" dirty="0"/>
              <a:t> </a:t>
            </a:r>
            <a:r>
              <a:rPr lang="en-US" b="0" dirty="0" err="1"/>
              <a:t>vždy</a:t>
            </a:r>
            <a:r>
              <a:rPr lang="en-US" b="0" dirty="0"/>
              <a:t> </a:t>
            </a:r>
            <a:r>
              <a:rPr lang="en-US" b="0" dirty="0" err="1"/>
              <a:t>počítáme</a:t>
            </a:r>
            <a:r>
              <a:rPr lang="en-US" b="0" dirty="0"/>
              <a:t> s </a:t>
            </a:r>
            <a:r>
              <a:rPr lang="en-US" b="0" dirty="0" err="1"/>
              <a:t>dvojnásobkem</a:t>
            </a:r>
            <a:r>
              <a:rPr lang="en-US" b="0" dirty="0"/>
              <a:t> </a:t>
            </a:r>
            <a:r>
              <a:rPr lang="en-US" b="0" dirty="0" err="1"/>
              <a:t>napětí</a:t>
            </a:r>
            <a:r>
              <a:rPr lang="en-US" b="0" dirty="0"/>
              <a:t> U</a:t>
            </a:r>
            <a:r>
              <a:rPr lang="en-US" b="0" baseline="-25000" dirty="0"/>
              <a:t>m</a:t>
            </a:r>
            <a:r>
              <a:rPr lang="en-US" b="0" dirty="0"/>
              <a:t>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B92E60E-A1B9-4800-8DA9-105CF72882ED}"/>
              </a:ext>
            </a:extLst>
          </p:cNvPr>
          <p:cNvGrpSpPr/>
          <p:nvPr/>
        </p:nvGrpSpPr>
        <p:grpSpPr>
          <a:xfrm>
            <a:off x="904875" y="779215"/>
            <a:ext cx="7334250" cy="2098005"/>
            <a:chOff x="904875" y="779215"/>
            <a:chExt cx="7334250" cy="20980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052736"/>
              <a:ext cx="73342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4D2CA51F-100C-4A58-8FD7-3D16DC6DE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856" y="779215"/>
              <a:ext cx="2664296" cy="209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792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12626</TotalTime>
  <Words>1657</Words>
  <Application>Microsoft Office PowerPoint</Application>
  <PresentationFormat>Předvádění na obrazovce (4:3)</PresentationFormat>
  <Paragraphs>429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Rozcestník</vt:lpstr>
      <vt:lpstr>Neřízené usměrňovače</vt:lpstr>
      <vt:lpstr>Jednocestný usměrňovač</vt:lpstr>
      <vt:lpstr>Jednocestný usměrňovač</vt:lpstr>
      <vt:lpstr>Jednocestný usměrňovač</vt:lpstr>
      <vt:lpstr>Jednocestný usměrňovač</vt:lpstr>
      <vt:lpstr>Jednocestný usměrňovač</vt:lpstr>
      <vt:lpstr>Můstkové Graetzovo zapojení usměrňovače</vt:lpstr>
      <vt:lpstr>Můstkové Graetzovo zapojení usměrňovače</vt:lpstr>
      <vt:lpstr>Můstkové Graetzovo zapojení usměrňovače</vt:lpstr>
      <vt:lpstr>Dvoucestný usměrňovač s transformátorem</vt:lpstr>
      <vt:lpstr>Dvoucestný usměrňovač s transformátorem</vt:lpstr>
      <vt:lpstr>Dvoucestný usměrňovač s transformátorem</vt:lpstr>
      <vt:lpstr>Trojfázový trojpulzní usměrňovač</vt:lpstr>
      <vt:lpstr>Trojfázový šestipulzní (můstkový) usměrňovač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  <vt:lpstr>Řízené usměrňovače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587</cp:revision>
  <cp:lastPrinted>2025-02-12T12:21:06Z</cp:lastPrinted>
  <dcterms:created xsi:type="dcterms:W3CDTF">2011-08-12T09:23:29Z</dcterms:created>
  <dcterms:modified xsi:type="dcterms:W3CDTF">2025-02-12T13:57:45Z</dcterms:modified>
</cp:coreProperties>
</file>