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0"/>
  </p:notesMasterIdLst>
  <p:handoutMasterIdLst>
    <p:handoutMasterId r:id="rId21"/>
  </p:handoutMasterIdLst>
  <p:sldIdLst>
    <p:sldId id="322" r:id="rId2"/>
    <p:sldId id="309" r:id="rId3"/>
    <p:sldId id="310" r:id="rId4"/>
    <p:sldId id="311" r:id="rId5"/>
    <p:sldId id="323" r:id="rId6"/>
    <p:sldId id="324" r:id="rId7"/>
    <p:sldId id="312" r:id="rId8"/>
    <p:sldId id="313" r:id="rId9"/>
    <p:sldId id="286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258" r:id="rId19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 userDrawn="1">
          <p15:clr>
            <a:srgbClr val="A4A3A4"/>
          </p15:clr>
        </p15:guide>
        <p15:guide id="2" pos="2121" userDrawn="1">
          <p15:clr>
            <a:srgbClr val="A4A3A4"/>
          </p15:clr>
        </p15:guide>
        <p15:guide id="3" orient="horz" pos="3089" userDrawn="1">
          <p15:clr>
            <a:srgbClr val="A4A3A4"/>
          </p15:clr>
        </p15:guide>
        <p15:guide id="4" pos="2103" userDrawn="1">
          <p15:clr>
            <a:srgbClr val="A4A3A4"/>
          </p15:clr>
        </p15:guide>
        <p15:guide id="5" orient="horz" pos="2862" userDrawn="1">
          <p15:clr>
            <a:srgbClr val="A4A3A4"/>
          </p15:clr>
        </p15:guide>
        <p15:guide id="6" orient="horz" pos="3108" userDrawn="1">
          <p15:clr>
            <a:srgbClr val="A4A3A4"/>
          </p15:clr>
        </p15:guide>
        <p15:guide id="7" pos="2140" userDrawn="1">
          <p15:clr>
            <a:srgbClr val="A4A3A4"/>
          </p15:clr>
        </p15:guide>
        <p15:guide id="8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58" autoAdjust="0"/>
    <p:restoredTop sz="0" autoAdjust="0"/>
  </p:normalViewPr>
  <p:slideViewPr>
    <p:cSldViewPr snapToGrid="0">
      <p:cViewPr varScale="1">
        <p:scale>
          <a:sx n="146" d="100"/>
          <a:sy n="146" d="100"/>
        </p:scale>
        <p:origin x="6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810" y="-96"/>
      </p:cViewPr>
      <p:guideLst>
        <p:guide orient="horz" pos="2845"/>
        <p:guide pos="2121"/>
        <p:guide orient="horz" pos="3089"/>
        <p:guide pos="2103"/>
        <p:guide orient="horz" pos="2862"/>
        <p:guide orient="horz" pos="3108"/>
        <p:guide pos="2140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6" y="1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371286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6" y="1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49" tIns="45375" rIns="90749" bIns="45375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0749" tIns="45375" rIns="90749" bIns="45375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371286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6" y="9371286"/>
            <a:ext cx="2918830" cy="493316"/>
          </a:xfrm>
          <a:prstGeom prst="rect">
            <a:avLst/>
          </a:prstGeom>
        </p:spPr>
        <p:txBody>
          <a:bodyPr vert="horz" lIns="90749" tIns="45375" rIns="90749" bIns="45375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991979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10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9485082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11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1798271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12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881198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13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07054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14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8926483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15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41501067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16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8380717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17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3111590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2048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B60202-5841-4D57-A49B-70061A72C6A1}" type="slidenum">
              <a:rPr lang="cs-CZ" smtClean="0"/>
              <a:pPr eaLnBrk="1" hangingPunct="1"/>
              <a:t>18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584686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2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689050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3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805210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4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3817840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5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4778911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6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4646152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7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736823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8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924947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37338" indent="-2835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34367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88114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41861" indent="-22687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9560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49355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03100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56848" indent="-22687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428FCBA-90E2-4E72-981D-F49471ED3BCA}" type="slidenum">
              <a:rPr lang="cs-CZ" smtClean="0"/>
              <a:pPr eaLnBrk="1" hangingPunct="1"/>
              <a:t>9</a:t>
            </a:fld>
            <a:endParaRPr lang="cs-CZ"/>
          </a:p>
        </p:txBody>
      </p:sp>
      <p:sp>
        <p:nvSpPr>
          <p:cNvPr id="2" name="Zástupný symbol pro datum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8.3.2025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286460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Tranzistorový zesilovač se společným emitorem</a:t>
            </a:r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Tranzistory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Tranzistorový zesilovač se společným emitorem</a:t>
            </a:r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Tranzistory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talkingelectronics.com/pay/TEI-Index-Full.html" TargetMode="External"/><Relationship Id="rId3" Type="http://schemas.openxmlformats.org/officeDocument/2006/relationships/hyperlink" Target="http://en.wikipedia.org/wiki/Common_emitter" TargetMode="External"/><Relationship Id="rId7" Type="http://schemas.openxmlformats.org/officeDocument/2006/relationships/hyperlink" Target="http://www.dnatechindia.com/Tutorial/Transistors/Bipolar-Transistor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enlearn.open.ac.uk/" TargetMode="External"/><Relationship Id="rId5" Type="http://schemas.openxmlformats.org/officeDocument/2006/relationships/hyperlink" Target="http://www.animations.physics.unsw.edu.au/jw/calculus.htm" TargetMode="External"/><Relationship Id="rId4" Type="http://schemas.openxmlformats.org/officeDocument/2006/relationships/hyperlink" Target="http://www.thefreedictionary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Tranzistorový zesilovač se společným emitorem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272540" y="2708920"/>
            <a:ext cx="6804659" cy="212365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Tranzistorový zesilovač </a:t>
            </a:r>
          </a:p>
          <a:p>
            <a:pPr algn="ctr"/>
            <a:r>
              <a:rPr lang="cs-CZ" sz="4400" b="1" dirty="0"/>
              <a:t>se společným emitorem</a:t>
            </a:r>
          </a:p>
          <a:p>
            <a:pPr algn="ctr"/>
            <a:r>
              <a:rPr lang="cs-CZ" sz="4400" b="1"/>
              <a:t>- část 1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119776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7"/>
              <p:cNvSpPr txBox="1">
                <a:spLocks noChangeArrowheads="1"/>
              </p:cNvSpPr>
              <p:nvPr/>
            </p:nvSpPr>
            <p:spPr bwMode="auto">
              <a:xfrm>
                <a:off x="760566" y="1053478"/>
                <a:ext cx="3755406" cy="18326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E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C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/>
                        </a:rPr>
                        <m:t>E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=1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mA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</a:endParaRPr>
              </a:p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R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E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V</m:t>
                          </m:r>
                          <m:r>
                            <m:rPr>
                              <m:sty m:val="p"/>
                            </m:rP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E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E</m:t>
                          </m:r>
                        </m:den>
                      </m:f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V</m:t>
                          </m:r>
                        </m:num>
                        <m:den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mA</m:t>
                          </m:r>
                        </m:den>
                      </m:f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k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</a:endParaRPr>
              </a:p>
              <a:p>
                <a:pPr>
                  <a:spcAft>
                    <a:spcPts val="1200"/>
                  </a:spcAft>
                </a:pPr>
                <a:endParaRPr lang="cs-CZ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5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0566" y="1053478"/>
                <a:ext cx="3755406" cy="183268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ovnoramenný trojúhelník 10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020272" y="5949280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ovéPole 2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  <p:sp>
        <p:nvSpPr>
          <p:cNvPr id="24" name="Rovnoramenný trojúhelník 23"/>
          <p:cNvSpPr/>
          <p:nvPr/>
        </p:nvSpPr>
        <p:spPr>
          <a:xfrm rot="16200000" flipH="1">
            <a:off x="6686933" y="5070793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extovéPole 25"/>
          <p:cNvSpPr txBox="1"/>
          <p:nvPr/>
        </p:nvSpPr>
        <p:spPr>
          <a:xfrm>
            <a:off x="5780384" y="490612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342802" y="5316336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p:cxnSp>
        <p:nvCxnSpPr>
          <p:cNvPr id="29" name="Přímá spojnice se šipkou 28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3755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ovéPole 7"/>
              <p:cNvSpPr txBox="1">
                <a:spLocks noChangeArrowheads="1"/>
              </p:cNvSpPr>
              <p:nvPr/>
            </p:nvSpPr>
            <p:spPr bwMode="auto">
              <a:xfrm>
                <a:off x="179511" y="948547"/>
                <a:ext cx="5717594" cy="18326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B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C</m:t>
                          </m:r>
                        </m:num>
                        <m:den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ß</m:t>
                          </m:r>
                        </m:den>
                      </m:f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mA</m:t>
                          </m:r>
                        </m:num>
                        <m:den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100</m:t>
                          </m:r>
                        </m:den>
                      </m:f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=0.01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mA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  <a:latin typeface="Cambria Math" pitchFamily="18" charset="0"/>
                  <a:ea typeface="Cambria Math" pitchFamily="18" charset="0"/>
                  <a:cs typeface="Arial" pitchFamily="34" charset="0"/>
                </a:endParaRPr>
              </a:p>
              <a:p>
                <a:pPr>
                  <a:spcAft>
                    <a:spcPts val="1200"/>
                  </a:spcAft>
                </a:pP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I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R1R2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 = 10*I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B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 = 10*0.01mA = 0.1mA</a:t>
                </a:r>
              </a:p>
              <a:p>
                <a:pPr>
                  <a:spcAft>
                    <a:spcPts val="1200"/>
                  </a:spcAft>
                </a:pP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V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B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 = V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R2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 = V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E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 + V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BE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  <a:cs typeface="Arial" pitchFamily="34" charset="0"/>
                  </a:rPr>
                  <a:t> = 2V + 0.7V = 2.7V</a:t>
                </a:r>
              </a:p>
            </p:txBody>
          </p:sp>
        </mc:Choice>
        <mc:Fallback xmlns="">
          <p:sp>
            <p:nvSpPr>
              <p:cNvPr id="25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1" y="948547"/>
                <a:ext cx="5717594" cy="1832618"/>
              </a:xfrm>
              <a:prstGeom prst="rect">
                <a:avLst/>
              </a:prstGeom>
              <a:blipFill rotWithShape="1">
                <a:blip r:embed="rId4"/>
                <a:stretch>
                  <a:fillRect l="-1599" b="-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ovnoramenný trojúhelník 10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020272" y="5949280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  <p:sp>
        <p:nvSpPr>
          <p:cNvPr id="26" name="Rovnoramenný trojúhelník 25"/>
          <p:cNvSpPr/>
          <p:nvPr/>
        </p:nvSpPr>
        <p:spPr>
          <a:xfrm rot="16200000" flipH="1">
            <a:off x="6686933" y="5070793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780384" y="490612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4863859" y="4789357"/>
            <a:ext cx="0" cy="1311640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983104" y="5221798"/>
            <a:ext cx="18516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 = 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2.7 V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342802" y="5316336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79511" y="3057702"/>
                <a:ext cx="3965268" cy="7862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R</m:t>
                      </m:r>
                      <m:r>
                        <a:rPr lang="cs-CZ" sz="2400" b="0" i="0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2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V</m:t>
                          </m:r>
                          <m:r>
                            <m:rPr>
                              <m:sty m:val="p"/>
                            </m:rP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R</m:t>
                          </m:r>
                          <m: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R</m:t>
                          </m:r>
                          <m: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R</m:t>
                          </m:r>
                          <m: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2.7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V</m:t>
                          </m:r>
                        </m:num>
                        <m:den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0.1</m:t>
                          </m:r>
                          <m:r>
                            <m:rPr>
                              <m:sty m:val="p"/>
                            </m:rP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mA</m:t>
                          </m:r>
                        </m:den>
                      </m:f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=27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k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3057702"/>
                <a:ext cx="3965268" cy="786241"/>
              </a:xfrm>
              <a:prstGeom prst="rect">
                <a:avLst/>
              </a:prstGeom>
              <a:blipFill rotWithShape="1">
                <a:blip r:embed="rId5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ovéPole 31"/>
          <p:cNvSpPr txBox="1"/>
          <p:nvPr/>
        </p:nvSpPr>
        <p:spPr>
          <a:xfrm>
            <a:off x="5059181" y="536130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27k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se šipkou 30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ovéPole 32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3875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020272" y="5949280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  <p:sp>
        <p:nvSpPr>
          <p:cNvPr id="26" name="Rovnoramenný trojúhelník 25"/>
          <p:cNvSpPr/>
          <p:nvPr/>
        </p:nvSpPr>
        <p:spPr>
          <a:xfrm rot="16200000" flipH="1">
            <a:off x="6686933" y="5070793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780384" y="490612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4863859" y="4789357"/>
            <a:ext cx="0" cy="1311640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983104" y="5221798"/>
            <a:ext cx="18516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 = 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2.7 V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342802" y="5316336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79511" y="976485"/>
                <a:ext cx="4942679" cy="18326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</a:rPr>
                  <a:t>V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</a:rPr>
                  <a:t>R1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</a:rPr>
                  <a:t> = V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</a:rPr>
                  <a:t>CC 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</a:rPr>
                  <a:t>– V</a:t>
                </a:r>
                <a:r>
                  <a:rPr lang="cs-CZ" sz="2400" baseline="-250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</a:rPr>
                  <a:t>R2</a:t>
                </a:r>
                <a:r>
                  <a:rPr lang="cs-CZ" sz="2400" dirty="0">
                    <a:solidFill>
                      <a:srgbClr val="0000FF"/>
                    </a:solidFill>
                    <a:latin typeface="Cambria Math" pitchFamily="18" charset="0"/>
                    <a:ea typeface="Cambria Math" pitchFamily="18" charset="0"/>
                  </a:rPr>
                  <a:t> = 12V – 2.7V = 9.3V</a:t>
                </a:r>
              </a:p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R</m:t>
                      </m:r>
                      <m:r>
                        <a:rPr lang="cs-CZ" sz="2400" b="0" i="0" baseline="-2500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1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V</m:t>
                          </m:r>
                          <m:r>
                            <m:rPr>
                              <m:sty m:val="p"/>
                            </m:rPr>
                            <a:rPr lang="cs-CZ" sz="2400" i="0" baseline="-2500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R</m:t>
                          </m:r>
                          <m: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cs-CZ" sz="2400" i="0" baseline="-2500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R</m:t>
                          </m:r>
                          <m:r>
                            <a:rPr lang="cs-CZ" sz="2400" i="0" baseline="-2500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cs-CZ" sz="2400" i="0" baseline="-2500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R</m:t>
                          </m:r>
                          <m:r>
                            <a:rPr lang="cs-CZ" sz="2400" i="0" baseline="-2500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2</m:t>
                          </m:r>
                        </m:den>
                      </m:f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9</m:t>
                          </m:r>
                          <m:r>
                            <a:rPr lang="cs-CZ" sz="2400" i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.</m:t>
                          </m:r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V</m:t>
                          </m:r>
                        </m:num>
                        <m:den>
                          <m:r>
                            <a:rPr lang="cs-CZ" sz="2400" i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0.1</m:t>
                          </m:r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mA</m:t>
                          </m:r>
                        </m:den>
                      </m:f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93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k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  <a:latin typeface="Cambria Math" pitchFamily="18" charset="0"/>
                  <a:ea typeface="Cambria Math" pitchFamily="18" charset="0"/>
                </a:endParaRPr>
              </a:p>
              <a:p>
                <a:pPr>
                  <a:spcAft>
                    <a:spcPts val="1200"/>
                  </a:spcAft>
                </a:pPr>
                <a:endParaRPr lang="cs-CZ" sz="2400" dirty="0">
                  <a:solidFill>
                    <a:srgbClr val="0000FF"/>
                  </a:solidFill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976485"/>
                <a:ext cx="4942679" cy="1832618"/>
              </a:xfrm>
              <a:prstGeom prst="rect">
                <a:avLst/>
              </a:prstGeom>
              <a:blipFill rotWithShape="1">
                <a:blip r:embed="rId4"/>
                <a:stretch>
                  <a:fillRect l="-1850" t="-2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ovéPole 31"/>
          <p:cNvSpPr txBox="1"/>
          <p:nvPr/>
        </p:nvSpPr>
        <p:spPr>
          <a:xfrm>
            <a:off x="5059181" y="536130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27k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863858" y="3395272"/>
            <a:ext cx="1" cy="123622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462728" y="3752297"/>
            <a:ext cx="13720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R1</a:t>
            </a:r>
            <a:r>
              <a:rPr lang="cs-CZ" dirty="0">
                <a:solidFill>
                  <a:srgbClr val="0000FF"/>
                </a:solidFill>
              </a:rPr>
              <a:t> = 9.3 V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059181" y="3567631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93k</a:t>
            </a:r>
          </a:p>
        </p:txBody>
      </p:sp>
      <p:cxnSp>
        <p:nvCxnSpPr>
          <p:cNvPr id="34" name="Přímá spojnice se šipkou 33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876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13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020272" y="5949280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  <p:sp>
        <p:nvSpPr>
          <p:cNvPr id="26" name="Rovnoramenný trojúhelník 25"/>
          <p:cNvSpPr/>
          <p:nvPr/>
        </p:nvSpPr>
        <p:spPr>
          <a:xfrm rot="16200000" flipH="1">
            <a:off x="6686933" y="5070793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780384" y="490612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4863859" y="4789357"/>
            <a:ext cx="0" cy="1311640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983104" y="5221798"/>
            <a:ext cx="18516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 = 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2.7 V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342802" y="5316336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79511" y="976485"/>
                <a:ext cx="8307877" cy="18401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RC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sz="2400" baseline="-250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CC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sz="2400" baseline="-250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cs-CZ" sz="2400" b="0" i="0" baseline="-25000" dirty="0" smtClean="0">
                          <a:solidFill>
                            <a:srgbClr val="0000FF"/>
                          </a:solidFill>
                          <a:latin typeface="Cambria Math"/>
                          <a:ea typeface="Cambria Math" pitchFamily="18" charset="0"/>
                        </a:rPr>
                        <m:t>E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sz="2400" b="0" baseline="-25000" dirty="0" smtClean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E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=12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=5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</a:endParaRPr>
              </a:p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R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solidFill>
                            <a:srgbClr val="0000FF"/>
                          </a:solidFill>
                          <a:latin typeface="Cambria Math"/>
                        </a:rPr>
                        <m:t>C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V</m:t>
                          </m:r>
                          <m:r>
                            <m:rPr>
                              <m:sty m:val="p"/>
                            </m:rPr>
                            <a:rPr lang="cs-CZ" sz="2400" i="0" baseline="-250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R</m:t>
                          </m:r>
                          <m:r>
                            <m:rPr>
                              <m:sty m:val="p"/>
                            </m:rP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cs-CZ" sz="2400" b="0" i="0" baseline="-2500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C</m:t>
                          </m:r>
                        </m:den>
                      </m:f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0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V</m:t>
                          </m:r>
                        </m:num>
                        <m:den>
                          <m: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mA</m:t>
                          </m:r>
                        </m:den>
                      </m:f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cs-CZ" sz="2400" b="0" i="0" smtClean="0">
                          <a:solidFill>
                            <a:srgbClr val="0000FF"/>
                          </a:solidFill>
                          <a:latin typeface="Cambria Math"/>
                        </a:rPr>
                        <m:t>5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k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</a:endParaRPr>
              </a:p>
              <a:p>
                <a:pPr>
                  <a:spcAft>
                    <a:spcPts val="1200"/>
                  </a:spcAft>
                </a:pPr>
                <a:endParaRPr lang="cs-CZ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1" y="976485"/>
                <a:ext cx="8307877" cy="18401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ovéPole 31"/>
          <p:cNvSpPr txBox="1"/>
          <p:nvPr/>
        </p:nvSpPr>
        <p:spPr>
          <a:xfrm>
            <a:off x="5059181" y="536130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27k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863858" y="3395272"/>
            <a:ext cx="1" cy="123622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462728" y="3752297"/>
            <a:ext cx="13720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R1</a:t>
            </a:r>
            <a:r>
              <a:rPr lang="cs-CZ" dirty="0">
                <a:solidFill>
                  <a:srgbClr val="0000FF"/>
                </a:solidFill>
              </a:rPr>
              <a:t> = 9.3 V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059181" y="363508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93k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340603" y="3635086"/>
            <a:ext cx="45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5k</a:t>
            </a:r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7279686" y="3386624"/>
            <a:ext cx="0" cy="823242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7285112" y="3622227"/>
            <a:ext cx="114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RC</a:t>
            </a:r>
            <a:r>
              <a:rPr lang="cs-CZ" dirty="0">
                <a:solidFill>
                  <a:srgbClr val="0000FF"/>
                </a:solidFill>
              </a:rPr>
              <a:t>=5V</a:t>
            </a:r>
            <a:endParaRPr lang="cs-CZ" dirty="0"/>
          </a:p>
        </p:txBody>
      </p:sp>
      <p:cxnSp>
        <p:nvCxnSpPr>
          <p:cNvPr id="37" name="Přímá spojnice 36"/>
          <p:cNvCxnSpPr/>
          <p:nvPr/>
        </p:nvCxnSpPr>
        <p:spPr>
          <a:xfrm>
            <a:off x="7045195" y="3395272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8341470" y="4445124"/>
            <a:ext cx="449" cy="1479848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8343861" y="3386624"/>
            <a:ext cx="450" cy="726357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 rot="16200000">
            <a:off x="8117249" y="4798805"/>
            <a:ext cx="11096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CC</a:t>
            </a:r>
            <a:r>
              <a:rPr lang="cs-CZ" dirty="0">
                <a:solidFill>
                  <a:srgbClr val="0000FF"/>
                </a:solidFill>
              </a:rPr>
              <a:t>=12V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1868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14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020272" y="5949280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  <p:sp>
        <p:nvSpPr>
          <p:cNvPr id="26" name="Rovnoramenný trojúhelník 25"/>
          <p:cNvSpPr/>
          <p:nvPr/>
        </p:nvSpPr>
        <p:spPr>
          <a:xfrm rot="16200000" flipH="1">
            <a:off x="6686933" y="5070793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780384" y="490612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4863859" y="4789357"/>
            <a:ext cx="0" cy="1311640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983104" y="5221798"/>
            <a:ext cx="18516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 = 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2.7 V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342802" y="5316336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059181" y="536130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27k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863858" y="3395272"/>
            <a:ext cx="1" cy="123622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462728" y="3752297"/>
            <a:ext cx="13720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R1</a:t>
            </a:r>
            <a:r>
              <a:rPr lang="cs-CZ" dirty="0">
                <a:solidFill>
                  <a:srgbClr val="0000FF"/>
                </a:solidFill>
              </a:rPr>
              <a:t> = 9.3 V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059181" y="363508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93k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340603" y="3635086"/>
            <a:ext cx="45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5k</a:t>
            </a:r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7279686" y="3386624"/>
            <a:ext cx="0" cy="823242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7285112" y="3622227"/>
            <a:ext cx="114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RC</a:t>
            </a:r>
            <a:r>
              <a:rPr lang="cs-CZ" dirty="0">
                <a:solidFill>
                  <a:srgbClr val="0000FF"/>
                </a:solidFill>
              </a:rPr>
              <a:t>=5V</a:t>
            </a:r>
            <a:endParaRPr lang="cs-CZ" dirty="0"/>
          </a:p>
        </p:txBody>
      </p:sp>
      <p:cxnSp>
        <p:nvCxnSpPr>
          <p:cNvPr id="37" name="Přímá spojnice 36"/>
          <p:cNvCxnSpPr/>
          <p:nvPr/>
        </p:nvCxnSpPr>
        <p:spPr>
          <a:xfrm>
            <a:off x="7045195" y="3395272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8341470" y="4445124"/>
            <a:ext cx="449" cy="1479848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8343861" y="3386624"/>
            <a:ext cx="450" cy="726357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 rot="16200000">
            <a:off x="8117249" y="4798805"/>
            <a:ext cx="11096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CC</a:t>
            </a:r>
            <a:r>
              <a:rPr lang="cs-CZ" dirty="0">
                <a:solidFill>
                  <a:srgbClr val="0000FF"/>
                </a:solidFill>
              </a:rPr>
              <a:t>=12V</a:t>
            </a:r>
            <a:endParaRPr lang="cs-CZ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180000" y="975600"/>
            <a:ext cx="873214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Při řešení úlohy jsme potřebovali jen tři jednoduchá pravidla:</a:t>
            </a:r>
          </a:p>
          <a:p>
            <a:endParaRPr lang="cs-CZ" dirty="0">
              <a:solidFill>
                <a:srgbClr val="0000FF"/>
              </a:solidFill>
            </a:endParaRPr>
          </a:p>
          <a:p>
            <a:pPr marL="342900" indent="-342900">
              <a:buFont typeface="+mj-lt"/>
              <a:buAutoNum type="arabicParenR"/>
            </a:pPr>
            <a:r>
              <a:rPr lang="cs-CZ" dirty="0">
                <a:solidFill>
                  <a:srgbClr val="0000FF"/>
                </a:solidFill>
              </a:rPr>
              <a:t>Ohmův zákon</a:t>
            </a:r>
          </a:p>
          <a:p>
            <a:pPr marL="342900" indent="-342900">
              <a:buFont typeface="+mj-lt"/>
              <a:buAutoNum type="arabicParenR"/>
            </a:pPr>
            <a:r>
              <a:rPr lang="cs-CZ" dirty="0">
                <a:solidFill>
                  <a:srgbClr val="0000FF"/>
                </a:solidFill>
              </a:rPr>
              <a:t>Kirchhoffův zákon o napětích</a:t>
            </a:r>
          </a:p>
          <a:p>
            <a:pPr marL="342900" indent="-342900">
              <a:buFont typeface="+mj-lt"/>
              <a:buAutoNum type="arabicParenR"/>
            </a:pPr>
            <a:r>
              <a:rPr lang="cs-CZ" dirty="0">
                <a:solidFill>
                  <a:srgbClr val="0000FF"/>
                </a:solidFill>
              </a:rPr>
              <a:t>Kirchhoffův zákon o proudech</a:t>
            </a:r>
          </a:p>
        </p:txBody>
      </p:sp>
    </p:spTree>
    <p:extLst>
      <p:ext uri="{BB962C8B-B14F-4D97-AF65-F5344CB8AC3E}">
        <p14:creationId xmlns:p14="http://schemas.microsoft.com/office/powerpoint/2010/main" val="1402648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15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020272" y="5949280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  <p:sp>
        <p:nvSpPr>
          <p:cNvPr id="26" name="Rovnoramenný trojúhelník 25"/>
          <p:cNvSpPr/>
          <p:nvPr/>
        </p:nvSpPr>
        <p:spPr>
          <a:xfrm rot="16200000" flipH="1">
            <a:off x="6686933" y="5070793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780384" y="490612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4863859" y="4789357"/>
            <a:ext cx="0" cy="1311640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983104" y="5221798"/>
            <a:ext cx="18516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 = 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2.7 V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342802" y="5316336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059181" y="536130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27k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863858" y="3395272"/>
            <a:ext cx="1" cy="123622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462728" y="3752297"/>
            <a:ext cx="13720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R1</a:t>
            </a:r>
            <a:r>
              <a:rPr lang="cs-CZ" dirty="0">
                <a:solidFill>
                  <a:srgbClr val="0000FF"/>
                </a:solidFill>
              </a:rPr>
              <a:t> = 9.3 V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059181" y="363508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93k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340603" y="3635086"/>
            <a:ext cx="45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5k</a:t>
            </a:r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7279686" y="3386624"/>
            <a:ext cx="0" cy="823242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7285112" y="3622227"/>
            <a:ext cx="114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RC</a:t>
            </a:r>
            <a:r>
              <a:rPr lang="cs-CZ" dirty="0">
                <a:solidFill>
                  <a:srgbClr val="0000FF"/>
                </a:solidFill>
              </a:rPr>
              <a:t>=5V</a:t>
            </a:r>
            <a:endParaRPr lang="cs-CZ" dirty="0"/>
          </a:p>
        </p:txBody>
      </p:sp>
      <p:cxnSp>
        <p:nvCxnSpPr>
          <p:cNvPr id="37" name="Přímá spojnice 36"/>
          <p:cNvCxnSpPr/>
          <p:nvPr/>
        </p:nvCxnSpPr>
        <p:spPr>
          <a:xfrm>
            <a:off x="7045195" y="3395272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8341470" y="4445124"/>
            <a:ext cx="449" cy="1479848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8343861" y="3386624"/>
            <a:ext cx="450" cy="726357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 rot="16200000">
            <a:off x="8117249" y="4798805"/>
            <a:ext cx="11096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CC</a:t>
            </a:r>
            <a:r>
              <a:rPr lang="cs-CZ" dirty="0">
                <a:solidFill>
                  <a:srgbClr val="0000FF"/>
                </a:solidFill>
              </a:rPr>
              <a:t>=12V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180000" y="975600"/>
                <a:ext cx="8732140" cy="19009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arenR"/>
                </a:pPr>
                <a:r>
                  <a:rPr lang="cs-CZ" dirty="0">
                    <a:solidFill>
                      <a:srgbClr val="0000FF"/>
                    </a:solidFill>
                  </a:rPr>
                  <a:t>Ohmův zákon:</a:t>
                </a:r>
              </a:p>
              <a:p>
                <a:pPr marL="342900" indent="-342900">
                  <a:buFont typeface="+mj-lt"/>
                  <a:buAutoNum type="arabicParenR"/>
                </a:pPr>
                <a:endParaRPr lang="cs-CZ" dirty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R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/>
                        </a:rPr>
                        <m:t>C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V</m:t>
                          </m:r>
                          <m:r>
                            <m:rPr>
                              <m:sty m:val="p"/>
                            </m:rPr>
                            <a:rPr lang="cs-CZ" sz="2400" i="0" baseline="-250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RC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I</m:t>
                          </m:r>
                          <m:r>
                            <m:rPr>
                              <m:sty m:val="p"/>
                            </m:rPr>
                            <a:rPr lang="cs-CZ" sz="2400" i="0" baseline="-2500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C</m:t>
                          </m:r>
                        </m:den>
                      </m:f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5</m:t>
                          </m:r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V</m:t>
                          </m:r>
                        </m:num>
                        <m:den>
                          <m: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m:rPr>
                              <m:sty m:val="p"/>
                            </m:rPr>
                            <a:rPr lang="cs-CZ" sz="2400" i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mA</m:t>
                          </m:r>
                        </m:den>
                      </m:f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=5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k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</a:endParaRPr>
              </a:p>
              <a:p>
                <a:endParaRPr lang="cs-CZ" dirty="0">
                  <a:solidFill>
                    <a:srgbClr val="0000FF"/>
                  </a:solidFill>
                </a:endParaRPr>
              </a:p>
              <a:p>
                <a:endParaRPr lang="cs-CZ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" y="975600"/>
                <a:ext cx="8732140" cy="1900905"/>
              </a:xfrm>
              <a:prstGeom prst="rect">
                <a:avLst/>
              </a:prstGeom>
              <a:blipFill rotWithShape="1">
                <a:blip r:embed="rId4"/>
                <a:stretch>
                  <a:fillRect l="-489" t="-1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85129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16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020272" y="5949280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  <p:sp>
        <p:nvSpPr>
          <p:cNvPr id="26" name="Rovnoramenný trojúhelník 25"/>
          <p:cNvSpPr/>
          <p:nvPr/>
        </p:nvSpPr>
        <p:spPr>
          <a:xfrm rot="16200000" flipH="1">
            <a:off x="6686933" y="5070793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780384" y="490612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4863859" y="4789357"/>
            <a:ext cx="0" cy="1311640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983104" y="5221798"/>
            <a:ext cx="18516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 = 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2.7 V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342802" y="5316336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059181" y="536130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27k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863858" y="3395272"/>
            <a:ext cx="1" cy="123622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462728" y="3752297"/>
            <a:ext cx="13720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R1</a:t>
            </a:r>
            <a:r>
              <a:rPr lang="cs-CZ" dirty="0">
                <a:solidFill>
                  <a:srgbClr val="0000FF"/>
                </a:solidFill>
              </a:rPr>
              <a:t> = 9.3 V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059181" y="363508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93k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340603" y="3635086"/>
            <a:ext cx="45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5k</a:t>
            </a:r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7279686" y="3386624"/>
            <a:ext cx="0" cy="823242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7285112" y="3622227"/>
            <a:ext cx="114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RC</a:t>
            </a:r>
            <a:r>
              <a:rPr lang="cs-CZ" dirty="0">
                <a:solidFill>
                  <a:srgbClr val="0000FF"/>
                </a:solidFill>
              </a:rPr>
              <a:t>=5V</a:t>
            </a:r>
            <a:endParaRPr lang="cs-CZ" dirty="0"/>
          </a:p>
        </p:txBody>
      </p:sp>
      <p:cxnSp>
        <p:nvCxnSpPr>
          <p:cNvPr id="37" name="Přímá spojnice 36"/>
          <p:cNvCxnSpPr/>
          <p:nvPr/>
        </p:nvCxnSpPr>
        <p:spPr>
          <a:xfrm>
            <a:off x="7045195" y="3395272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8341470" y="4445124"/>
            <a:ext cx="449" cy="1479848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8343861" y="3386624"/>
            <a:ext cx="450" cy="726357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 rot="16200000">
            <a:off x="8117249" y="4798805"/>
            <a:ext cx="11096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CC</a:t>
            </a:r>
            <a:r>
              <a:rPr lang="cs-CZ" dirty="0">
                <a:solidFill>
                  <a:srgbClr val="0000FF"/>
                </a:solidFill>
              </a:rPr>
              <a:t>=12V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180000" y="975600"/>
                <a:ext cx="873214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arenR" startAt="2"/>
                </a:pPr>
                <a:r>
                  <a:rPr lang="cs-CZ" dirty="0">
                    <a:solidFill>
                      <a:srgbClr val="0000FF"/>
                    </a:solidFill>
                  </a:rPr>
                  <a:t>Kirchhoffův zákon o napětích:</a:t>
                </a:r>
              </a:p>
              <a:p>
                <a:pPr marL="342900" indent="-342900">
                  <a:buFont typeface="+mj-lt"/>
                  <a:buAutoNum type="arabicParenR" startAt="2"/>
                </a:pPr>
                <a:endParaRPr lang="cs-CZ" dirty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/>
                        </a:rPr>
                        <m:t>RC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sz="2400" baseline="-250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CC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sz="2400" baseline="-250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cs-CZ" sz="2400" i="0" baseline="-25000" dirty="0">
                          <a:solidFill>
                            <a:srgbClr val="0000FF"/>
                          </a:solidFill>
                          <a:latin typeface="Cambria Math"/>
                          <a:ea typeface="Cambria Math" pitchFamily="18" charset="0"/>
                        </a:rPr>
                        <m:t>E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−</m:t>
                      </m:r>
                      <m:r>
                        <m:rPr>
                          <m:nor/>
                        </m:rPr>
                        <a:rPr lang="cs-CZ" sz="24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cs-CZ" sz="2400" baseline="-25000" dirty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E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=12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−5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−2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=5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V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" y="975600"/>
                <a:ext cx="8732140" cy="1015663"/>
              </a:xfrm>
              <a:prstGeom prst="rect">
                <a:avLst/>
              </a:prstGeom>
              <a:blipFill rotWithShape="1">
                <a:blip r:embed="rId4"/>
                <a:stretch>
                  <a:fillRect l="-489" t="-2994" b="-17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8468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17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Řešení</a:t>
            </a:r>
            <a:endParaRPr lang="cs-CZ" dirty="0"/>
          </a:p>
        </p:txBody>
      </p:sp>
      <p:sp>
        <p:nvSpPr>
          <p:cNvPr id="11" name="Rovnoramenný trojúhelník 10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Rovnoramenný trojúhelník 11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18" name="Přímá spojnice 17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7020272" y="5949280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  <p:sp>
        <p:nvSpPr>
          <p:cNvPr id="26" name="Rovnoramenný trojúhelník 25"/>
          <p:cNvSpPr/>
          <p:nvPr/>
        </p:nvSpPr>
        <p:spPr>
          <a:xfrm rot="16200000" flipH="1">
            <a:off x="6686933" y="5070793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extovéPole 26"/>
          <p:cNvSpPr txBox="1"/>
          <p:nvPr/>
        </p:nvSpPr>
        <p:spPr>
          <a:xfrm>
            <a:off x="5780384" y="490612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cxnSp>
        <p:nvCxnSpPr>
          <p:cNvPr id="28" name="Přímá spojnice se šipkou 27"/>
          <p:cNvCxnSpPr/>
          <p:nvPr/>
        </p:nvCxnSpPr>
        <p:spPr>
          <a:xfrm>
            <a:off x="4863859" y="4789357"/>
            <a:ext cx="0" cy="1311640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2983104" y="5221798"/>
            <a:ext cx="18516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 = V</a:t>
            </a:r>
            <a:r>
              <a:rPr lang="cs-CZ" baseline="-25000" dirty="0">
                <a:solidFill>
                  <a:srgbClr val="0000FF"/>
                </a:solidFill>
              </a:rPr>
              <a:t>R2</a:t>
            </a:r>
            <a:r>
              <a:rPr lang="cs-CZ" dirty="0">
                <a:solidFill>
                  <a:srgbClr val="0000FF"/>
                </a:solidFill>
              </a:rPr>
              <a:t> = 2.7 V</a:t>
            </a:r>
          </a:p>
        </p:txBody>
      </p:sp>
      <p:sp>
        <p:nvSpPr>
          <p:cNvPr id="29" name="TextovéPole 28"/>
          <p:cNvSpPr txBox="1"/>
          <p:nvPr/>
        </p:nvSpPr>
        <p:spPr>
          <a:xfrm>
            <a:off x="6342802" y="5316336"/>
            <a:ext cx="449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2k</a:t>
            </a:r>
          </a:p>
        </p:txBody>
      </p:sp>
      <p:sp>
        <p:nvSpPr>
          <p:cNvPr id="32" name="TextovéPole 31"/>
          <p:cNvSpPr txBox="1"/>
          <p:nvPr/>
        </p:nvSpPr>
        <p:spPr>
          <a:xfrm>
            <a:off x="5059181" y="536130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27k</a:t>
            </a:r>
          </a:p>
        </p:txBody>
      </p:sp>
      <p:cxnSp>
        <p:nvCxnSpPr>
          <p:cNvPr id="30" name="Přímá spojnice se šipkou 29"/>
          <p:cNvCxnSpPr/>
          <p:nvPr/>
        </p:nvCxnSpPr>
        <p:spPr>
          <a:xfrm flipH="1">
            <a:off x="4863858" y="3395272"/>
            <a:ext cx="1" cy="123622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3462728" y="3752297"/>
            <a:ext cx="13720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R1</a:t>
            </a:r>
            <a:r>
              <a:rPr lang="cs-CZ" dirty="0">
                <a:solidFill>
                  <a:srgbClr val="0000FF"/>
                </a:solidFill>
              </a:rPr>
              <a:t> = 9.3 V</a:t>
            </a:r>
          </a:p>
        </p:txBody>
      </p:sp>
      <p:sp>
        <p:nvSpPr>
          <p:cNvPr id="33" name="TextovéPole 32"/>
          <p:cNvSpPr txBox="1"/>
          <p:nvPr/>
        </p:nvSpPr>
        <p:spPr>
          <a:xfrm>
            <a:off x="5059181" y="3635086"/>
            <a:ext cx="592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93k</a:t>
            </a:r>
          </a:p>
        </p:txBody>
      </p:sp>
      <p:sp>
        <p:nvSpPr>
          <p:cNvPr id="34" name="TextovéPole 33"/>
          <p:cNvSpPr txBox="1"/>
          <p:nvPr/>
        </p:nvSpPr>
        <p:spPr>
          <a:xfrm>
            <a:off x="6340603" y="3635086"/>
            <a:ext cx="451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5k</a:t>
            </a:r>
          </a:p>
        </p:txBody>
      </p:sp>
      <p:cxnSp>
        <p:nvCxnSpPr>
          <p:cNvPr id="35" name="Přímá spojnice se šipkou 34"/>
          <p:cNvCxnSpPr/>
          <p:nvPr/>
        </p:nvCxnSpPr>
        <p:spPr>
          <a:xfrm>
            <a:off x="7279686" y="3386624"/>
            <a:ext cx="0" cy="823242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7285112" y="3622227"/>
            <a:ext cx="1148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RC</a:t>
            </a:r>
            <a:r>
              <a:rPr lang="cs-CZ" dirty="0">
                <a:solidFill>
                  <a:srgbClr val="0000FF"/>
                </a:solidFill>
              </a:rPr>
              <a:t>=5V</a:t>
            </a:r>
            <a:endParaRPr lang="cs-CZ" dirty="0"/>
          </a:p>
        </p:txBody>
      </p:sp>
      <p:cxnSp>
        <p:nvCxnSpPr>
          <p:cNvPr id="37" name="Přímá spojnice 36"/>
          <p:cNvCxnSpPr/>
          <p:nvPr/>
        </p:nvCxnSpPr>
        <p:spPr>
          <a:xfrm>
            <a:off x="7045195" y="3395272"/>
            <a:ext cx="1584082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 flipH="1">
            <a:off x="8341470" y="4445124"/>
            <a:ext cx="449" cy="1479848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8343861" y="3386624"/>
            <a:ext cx="450" cy="726357"/>
          </a:xfrm>
          <a:prstGeom prst="straightConnector1">
            <a:avLst/>
          </a:prstGeom>
          <a:ln w="15875">
            <a:solidFill>
              <a:srgbClr val="0000FF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 rot="16200000">
            <a:off x="8117249" y="4798805"/>
            <a:ext cx="110961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CC</a:t>
            </a:r>
            <a:r>
              <a:rPr lang="cs-CZ" dirty="0">
                <a:solidFill>
                  <a:srgbClr val="0000FF"/>
                </a:solidFill>
              </a:rPr>
              <a:t>=12V</a:t>
            </a:r>
            <a:endParaRPr lang="cs-CZ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ovéPole 40"/>
              <p:cNvSpPr txBox="1"/>
              <p:nvPr/>
            </p:nvSpPr>
            <p:spPr>
              <a:xfrm>
                <a:off x="180000" y="975600"/>
                <a:ext cx="8732140" cy="20227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+mj-lt"/>
                  <a:buAutoNum type="arabicParenR" startAt="3"/>
                </a:pPr>
                <a:r>
                  <a:rPr lang="cs-CZ" dirty="0">
                    <a:solidFill>
                      <a:srgbClr val="0000FF"/>
                    </a:solidFill>
                  </a:rPr>
                  <a:t>Kirchhoffův zákon o proudech:</a:t>
                </a:r>
              </a:p>
              <a:p>
                <a:pPr marL="342900" indent="-342900">
                  <a:buFont typeface="+mj-lt"/>
                  <a:buAutoNum type="arabicParenR" startAt="3"/>
                </a:pPr>
                <a:endParaRPr lang="cs-CZ" dirty="0">
                  <a:solidFill>
                    <a:srgbClr val="0000FF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i="0">
                        <a:solidFill>
                          <a:srgbClr val="0000FF"/>
                        </a:solidFill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i="0" baseline="-25000">
                        <a:solidFill>
                          <a:srgbClr val="0000FF"/>
                        </a:solidFill>
                        <a:latin typeface="Cambria Math"/>
                      </a:rPr>
                      <m:t>E</m:t>
                    </m:r>
                    <m:r>
                      <a:rPr lang="cs-CZ" sz="2400" i="0">
                        <a:solidFill>
                          <a:srgbClr val="0000FF"/>
                        </a:solidFill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cs-CZ" sz="2400" i="0">
                        <a:solidFill>
                          <a:srgbClr val="0000FF"/>
                        </a:solidFill>
                        <a:latin typeface="Cambria Math" pitchFamily="18" charset="0"/>
                        <a:ea typeface="Cambria Math" pitchFamily="18" charset="0"/>
                      </a:rPr>
                      <m:t>I</m:t>
                    </m:r>
                    <m:r>
                      <m:rPr>
                        <m:sty m:val="p"/>
                      </m:rPr>
                      <a:rPr lang="cs-CZ" sz="2400" i="0" baseline="-25000">
                        <a:solidFill>
                          <a:srgbClr val="0000FF"/>
                        </a:solidFill>
                        <a:latin typeface="Cambria Math" pitchFamily="18" charset="0"/>
                        <a:ea typeface="Cambria Math" pitchFamily="18" charset="0"/>
                      </a:rPr>
                      <m:t>C</m:t>
                    </m:r>
                    <m:r>
                      <a:rPr lang="cs-CZ" sz="2400" i="0">
                        <a:solidFill>
                          <a:srgbClr val="0000FF"/>
                        </a:solidFill>
                        <a:latin typeface="Cambria Math"/>
                      </a:rPr>
                      <m:t>+</m:t>
                    </m:r>
                  </m:oMath>
                </a14:m>
                <a:r>
                  <a:rPr lang="en-US" sz="2400" dirty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i="0">
                        <a:solidFill>
                          <a:srgbClr val="0000FF"/>
                        </a:solidFill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i="0" baseline="-25000">
                        <a:solidFill>
                          <a:srgbClr val="0000FF"/>
                        </a:solidFill>
                        <a:latin typeface="Cambria Math"/>
                      </a:rPr>
                      <m:t>B</m:t>
                    </m:r>
                    <m:r>
                      <a:rPr lang="en-US" sz="2400" i="0">
                        <a:solidFill>
                          <a:srgbClr val="0000FF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sz="2400" baseline="-25000" dirty="0">
                  <a:solidFill>
                    <a:srgbClr val="0000FF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i="0">
                          <a:solidFill>
                            <a:srgbClr val="0000FF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/>
                        </a:rPr>
                        <m:t>B</m:t>
                      </m:r>
                      <m:r>
                        <a:rPr lang="en-US" sz="2400" i="0">
                          <a:solidFill>
                            <a:srgbClr val="0000FF"/>
                          </a:solidFill>
                          <a:latin typeface="Cambria Math"/>
                        </a:rPr>
                        <m:t> →0⇒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/>
                        </a:rPr>
                        <m:t>C</m:t>
                      </m:r>
                      <m:r>
                        <a:rPr lang="en-US" sz="2400" i="0">
                          <a:solidFill>
                            <a:srgbClr val="0000FF"/>
                          </a:solidFill>
                          <a:latin typeface="Cambria Math"/>
                        </a:rPr>
                        <m:t>≅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/>
                        </a:rPr>
                        <m:t>E</m:t>
                      </m:r>
                    </m:oMath>
                  </m:oMathPara>
                </a14:m>
                <a:endParaRPr lang="cs-CZ" sz="2400" baseline="-25000" dirty="0">
                  <a:solidFill>
                    <a:srgbClr val="0000FF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/>
                        </a:rPr>
                        <m:t>E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i="0" baseline="-25000">
                          <a:solidFill>
                            <a:srgbClr val="0000FF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C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IE</m:t>
                      </m:r>
                      <m: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=1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rgbClr val="0000FF"/>
                          </a:solidFill>
                          <a:latin typeface="Cambria Math"/>
                        </a:rPr>
                        <m:t>mA</m:t>
                      </m:r>
                    </m:oMath>
                  </m:oMathPara>
                </a14:m>
                <a:endParaRPr lang="cs-CZ" sz="2400" dirty="0">
                  <a:solidFill>
                    <a:srgbClr val="0000FF"/>
                  </a:solidFill>
                </a:endParaRPr>
              </a:p>
              <a:p>
                <a:endParaRPr lang="cs-CZ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000" y="975600"/>
                <a:ext cx="8732140" cy="2022798"/>
              </a:xfrm>
              <a:prstGeom prst="rect">
                <a:avLst/>
              </a:prstGeom>
              <a:blipFill>
                <a:blip r:embed="rId4"/>
                <a:stretch>
                  <a:fillRect l="-489" t="-15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35960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18</a:t>
            </a:fld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400018"/>
            <a:ext cx="8229600" cy="369332"/>
          </a:xfrm>
        </p:spPr>
        <p:txBody>
          <a:bodyPr/>
          <a:lstStyle/>
          <a:p>
            <a:r>
              <a:rPr lang="cs-CZ" dirty="0"/>
              <a:t>Odkazy</a:t>
            </a:r>
          </a:p>
        </p:txBody>
      </p:sp>
      <p:sp>
        <p:nvSpPr>
          <p:cNvPr id="8" name="Zástupný symbol pro obsah 1"/>
          <p:cNvSpPr txBox="1">
            <a:spLocks/>
          </p:cNvSpPr>
          <p:nvPr/>
        </p:nvSpPr>
        <p:spPr bwMode="auto">
          <a:xfrm>
            <a:off x="539552" y="1628800"/>
            <a:ext cx="8229600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eaLnBrk="1" hangingPunct="1"/>
            <a:endParaRPr lang="en-US" sz="1400" dirty="0"/>
          </a:p>
          <a:p>
            <a:pPr eaLnBrk="1" hangingPunct="1"/>
            <a:r>
              <a:rPr lang="en-US" sz="1400" dirty="0">
                <a:hlinkClick r:id="rId3"/>
              </a:rPr>
              <a:t>http://en.wikipedia.org/wiki/Common_emitter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4"/>
              </a:rPr>
              <a:t>http://www.thefreedictionary.com</a:t>
            </a:r>
            <a:endParaRPr lang="cs-CZ" sz="1400" dirty="0"/>
          </a:p>
          <a:p>
            <a:pPr eaLnBrk="1" hangingPunct="1"/>
            <a:r>
              <a:rPr lang="en-US" sz="1400" dirty="0">
                <a:hlinkClick r:id="rId5"/>
              </a:rPr>
              <a:t>http://www.animations.physics.unsw.edu.au/jw/calculus.htm</a:t>
            </a:r>
            <a:endParaRPr lang="cs-CZ" sz="1400" dirty="0"/>
          </a:p>
          <a:p>
            <a:pPr eaLnBrk="1" hangingPunct="1"/>
            <a:r>
              <a:rPr lang="cs-CZ" sz="1400" dirty="0">
                <a:hlinkClick r:id="rId6"/>
              </a:rPr>
              <a:t>http://openlearn.open.ac.uk/</a:t>
            </a:r>
            <a:endParaRPr lang="cs-CZ" sz="1400" dirty="0"/>
          </a:p>
          <a:p>
            <a:pPr eaLnBrk="1" hangingPunct="1"/>
            <a:r>
              <a:rPr lang="cs-CZ" sz="1400" dirty="0">
                <a:hlinkClick r:id="rId7"/>
              </a:rPr>
              <a:t>http://www.dnatechindia.com/Tutorial/Transistors/Bipolar-Transistor.html</a:t>
            </a:r>
            <a:endParaRPr lang="cs-CZ" sz="1400" dirty="0"/>
          </a:p>
          <a:p>
            <a:pPr eaLnBrk="1" hangingPunct="1"/>
            <a:r>
              <a:rPr lang="cs-CZ" sz="1400" dirty="0">
                <a:hlinkClick r:id="rId8"/>
              </a:rPr>
              <a:t>http://talkingelectronics.com/pay/TEI-Index-Full.html</a:t>
            </a:r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cs-CZ" sz="1400" dirty="0"/>
          </a:p>
          <a:p>
            <a:pPr eaLnBrk="1" hangingPunct="1"/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ovéPole 7"/>
          <p:cNvSpPr txBox="1">
            <a:spLocks noChangeArrowheads="1"/>
          </p:cNvSpPr>
          <p:nvPr/>
        </p:nvSpPr>
        <p:spPr bwMode="auto">
          <a:xfrm>
            <a:off x="468000" y="900000"/>
            <a:ext cx="828198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u="sng" dirty="0"/>
              <a:t>Tranzistorový zesilovač se společným emitorem je obvod, u kterého se vstupní signál přivádí </a:t>
            </a:r>
            <a:r>
              <a:rPr lang="en-US" u="sng" dirty="0" err="1"/>
              <a:t>na</a:t>
            </a:r>
            <a:r>
              <a:rPr lang="en-US" u="sng" dirty="0"/>
              <a:t> </a:t>
            </a:r>
            <a:r>
              <a:rPr lang="cs-CZ" u="sng" dirty="0"/>
              <a:t>bázi, zatímco výstupní signál se odebírá z kolektor</a:t>
            </a:r>
            <a:r>
              <a:rPr lang="en-US" u="sng" dirty="0"/>
              <a:t>u</a:t>
            </a:r>
            <a:r>
              <a:rPr lang="cs-CZ" u="sng" dirty="0"/>
              <a:t>.</a:t>
            </a:r>
            <a:r>
              <a:rPr lang="en-US" u="sng" dirty="0"/>
              <a:t> </a:t>
            </a:r>
          </a:p>
          <a:p>
            <a:pPr eaLnBrk="1" hangingPunct="1"/>
            <a:r>
              <a:rPr lang="cs-CZ" u="sng" dirty="0"/>
              <a:t>Emitor je uzemněný a je společný jak vstupu, tak výstupu.</a:t>
            </a:r>
            <a:endParaRPr lang="en-US" u="sng" dirty="0"/>
          </a:p>
          <a:p>
            <a:pPr eaLnBrk="1" hangingPunct="1"/>
            <a:r>
              <a:rPr lang="cs-CZ" dirty="0"/>
              <a:t>Odtud jméno obvodu</a:t>
            </a:r>
            <a:r>
              <a:rPr lang="en-US" dirty="0"/>
              <a:t>: </a:t>
            </a:r>
            <a:r>
              <a:rPr lang="cs-CZ" dirty="0"/>
              <a:t>Zesilovač se společným emitorem</a:t>
            </a:r>
            <a:r>
              <a:rPr lang="en-US" dirty="0"/>
              <a:t>.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Definice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866" y="3391383"/>
            <a:ext cx="2472487" cy="29499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85224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900000"/>
                <a:ext cx="8280920" cy="2115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Při analýze a návrhu těchto obvodů budeme využívat následující vzorce</a:t>
                </a:r>
                <a:r>
                  <a:rPr lang="en-US" dirty="0"/>
                  <a:t>:</a:t>
                </a:r>
                <a:endParaRPr lang="cs-CZ" dirty="0"/>
              </a:p>
              <a:p>
                <a:r>
                  <a:rPr lang="en-US" dirty="0"/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 b="0" i="0" smtClean="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="0" i="0" baseline="-25000" smtClean="0">
                        <a:latin typeface="Cambria Math"/>
                      </a:rPr>
                      <m:t>C</m:t>
                    </m:r>
                    <m:r>
                      <a:rPr lang="en-US" sz="2400" b="0" i="0" smtClean="0">
                        <a:latin typeface="Cambria Math"/>
                      </a:rPr>
                      <m:t>=ß∗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aseline="-25000">
                        <a:latin typeface="Cambria Math"/>
                      </a:rPr>
                      <m:t>B</m:t>
                    </m:r>
                  </m:oMath>
                </a14:m>
                <a:r>
                  <a:rPr lang="cs-CZ" sz="2400" b="0" baseline="-26000" dirty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="0" i="0" baseline="-25000" smtClean="0">
                        <a:latin typeface="Cambria Math"/>
                      </a:rPr>
                      <m:t>E</m:t>
                    </m:r>
                    <m:r>
                      <a:rPr lang="cs-CZ" sz="2400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aseline="-25000">
                        <a:latin typeface="Cambria Math"/>
                      </a:rPr>
                      <m:t>C</m:t>
                    </m:r>
                    <m:r>
                      <a:rPr lang="cs-CZ" sz="2400" b="0" i="0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aseline="-25000">
                        <a:latin typeface="Cambria Math"/>
                      </a:rPr>
                      <m:t>B</m:t>
                    </m:r>
                  </m:oMath>
                </a14:m>
                <a:endParaRPr lang="en-US" sz="2400" b="0" baseline="-250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latin typeface="Cambria Math"/>
                        </a:rPr>
                        <m:t>B</m:t>
                      </m:r>
                      <m:r>
                        <a:rPr lang="en-US" sz="2400" b="0" i="0" smtClean="0">
                          <a:latin typeface="Cambria Math"/>
                        </a:rPr>
                        <m:t> →0⇒</m:t>
                      </m:r>
                      <m:r>
                        <m:rPr>
                          <m:sty m:val="p"/>
                        </m:rPr>
                        <a:rPr lang="en-US" sz="2400" i="0"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latin typeface="Cambria Math"/>
                        </a:rPr>
                        <m:t>C</m:t>
                      </m:r>
                      <m:r>
                        <a:rPr lang="en-US" sz="2400" i="0">
                          <a:latin typeface="Cambria Math"/>
                        </a:rPr>
                        <m:t>≅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baseline="-25000">
                          <a:latin typeface="Cambria Math"/>
                        </a:rPr>
                        <m:t>E</m:t>
                      </m:r>
                    </m:oMath>
                  </m:oMathPara>
                </a14:m>
                <a:endParaRPr lang="en-US" sz="2400" baseline="-2500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latin typeface="Cambria Math"/>
                        </a:rPr>
                        <m:t>BE</m:t>
                      </m:r>
                      <m:r>
                        <a:rPr lang="en-US" sz="2400" b="0" i="0" smtClean="0">
                          <a:latin typeface="Cambria Math"/>
                        </a:rPr>
                        <m:t>=0.7 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V</m:t>
                      </m:r>
                      <m:r>
                        <a:rPr lang="en-US" sz="2400" b="0" i="0" smtClean="0">
                          <a:latin typeface="Cambria Math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n-US" sz="2400" i="0"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latin typeface="Cambria Math"/>
                        </a:rPr>
                        <m:t>B</m:t>
                      </m:r>
                      <m:r>
                        <a:rPr lang="cs-CZ" sz="24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i="0"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latin typeface="Cambria Math"/>
                        </a:rPr>
                        <m:t>E</m:t>
                      </m:r>
                      <m:r>
                        <a:rPr lang="cs-CZ" sz="2400" b="0" i="0" smtClean="0">
                          <a:latin typeface="Cambria Math"/>
                        </a:rPr>
                        <m:t>+0.7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V</m:t>
                      </m:r>
                    </m:oMath>
                  </m:oMathPara>
                </a14:m>
                <a:endParaRPr lang="en-US" sz="2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0000"/>
                <a:ext cx="8280920" cy="2115131"/>
              </a:xfrm>
              <a:prstGeom prst="rect">
                <a:avLst/>
              </a:prstGeom>
              <a:blipFill rotWithShape="1">
                <a:blip r:embed="rId3"/>
                <a:stretch>
                  <a:fillRect l="-663" t="-1441" b="-2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251520" y="3356992"/>
                <a:ext cx="5000346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Kde</a:t>
                </a:r>
                <a:endParaRPr lang="en-US" dirty="0"/>
              </a:p>
              <a:p>
                <a:endParaRPr lang="en-US" dirty="0"/>
              </a:p>
              <a:p>
                <a:r>
                  <a:rPr lang="en-US" b="1" dirty="0"/>
                  <a:t>I</a:t>
                </a:r>
                <a:r>
                  <a:rPr lang="cs-CZ" b="1" baseline="-25000" dirty="0"/>
                  <a:t>C</a:t>
                </a:r>
                <a:r>
                  <a:rPr lang="en-US" b="1" dirty="0"/>
                  <a:t> </a:t>
                </a:r>
                <a:r>
                  <a:rPr lang="en-US" dirty="0"/>
                  <a:t>= </a:t>
                </a:r>
                <a:r>
                  <a:rPr lang="cs-CZ" dirty="0"/>
                  <a:t>proud vtékající do kolektoru</a:t>
                </a:r>
                <a:endParaRPr lang="en-US" dirty="0"/>
              </a:p>
              <a:p>
                <a:r>
                  <a:rPr lang="en-US" b="1" dirty="0"/>
                  <a:t>I</a:t>
                </a:r>
                <a:r>
                  <a:rPr lang="cs-CZ" b="1" baseline="-25000" dirty="0"/>
                  <a:t>B</a:t>
                </a:r>
                <a:r>
                  <a:rPr lang="en-US" b="1" dirty="0"/>
                  <a:t> </a:t>
                </a:r>
                <a:r>
                  <a:rPr lang="en-US" dirty="0"/>
                  <a:t>= </a:t>
                </a:r>
                <a:r>
                  <a:rPr lang="cs-CZ" dirty="0"/>
                  <a:t>proud vtékající do báze</a:t>
                </a:r>
                <a:endParaRPr lang="en-US" dirty="0"/>
              </a:p>
              <a:p>
                <a:r>
                  <a:rPr lang="en-US" b="1" dirty="0"/>
                  <a:t>I</a:t>
                </a:r>
                <a:r>
                  <a:rPr lang="cs-CZ" b="1" baseline="-25000" dirty="0"/>
                  <a:t>E</a:t>
                </a:r>
                <a:r>
                  <a:rPr lang="en-US" b="1" dirty="0"/>
                  <a:t> </a:t>
                </a:r>
                <a:r>
                  <a:rPr lang="en-US" dirty="0"/>
                  <a:t>= </a:t>
                </a:r>
                <a:r>
                  <a:rPr lang="cs-CZ" dirty="0"/>
                  <a:t>proud vytékající z emitoru</a:t>
                </a:r>
                <a:endParaRPr lang="en-US" dirty="0"/>
              </a:p>
              <a:p>
                <a:r>
                  <a:rPr lang="en-US" b="1" dirty="0"/>
                  <a:t>V</a:t>
                </a:r>
                <a:r>
                  <a:rPr lang="cs-CZ" b="1" baseline="-25000" dirty="0"/>
                  <a:t>BE</a:t>
                </a:r>
                <a:r>
                  <a:rPr lang="en-US" b="1" dirty="0"/>
                  <a:t> </a:t>
                </a:r>
                <a:r>
                  <a:rPr lang="en-US" dirty="0"/>
                  <a:t>= </a:t>
                </a:r>
                <a:r>
                  <a:rPr lang="cs-CZ" dirty="0"/>
                  <a:t>napětí na diodě báze-emitor</a:t>
                </a:r>
              </a:p>
              <a:p>
                <a:r>
                  <a:rPr lang="cs-CZ" b="1" dirty="0"/>
                  <a:t>V</a:t>
                </a:r>
                <a:r>
                  <a:rPr lang="cs-CZ" b="1" baseline="-25000" dirty="0"/>
                  <a:t>B</a:t>
                </a:r>
                <a:r>
                  <a:rPr lang="cs-CZ" dirty="0"/>
                  <a:t> = napětí báze vzhledem k zemi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cs-CZ" b="1" dirty="0"/>
                        <m:t>V</m:t>
                      </m:r>
                      <m:r>
                        <m:rPr>
                          <m:nor/>
                        </m:rPr>
                        <a:rPr lang="cs-CZ" b="1" i="0" baseline="-25000" dirty="0" smtClean="0"/>
                        <m:t>E</m:t>
                      </m:r>
                      <m:r>
                        <m:rPr>
                          <m:nor/>
                        </m:rPr>
                        <a:rPr lang="cs-CZ" dirty="0"/>
                        <m:t> = </m:t>
                      </m:r>
                      <m:r>
                        <m:rPr>
                          <m:nor/>
                        </m:rPr>
                        <a:rPr lang="cs-CZ" b="0" dirty="0" smtClean="0"/>
                        <m:t>nap</m:t>
                      </m:r>
                      <m:r>
                        <m:rPr>
                          <m:nor/>
                        </m:rPr>
                        <a:rPr lang="cs-CZ" b="0" dirty="0" smtClean="0"/>
                        <m:t>ě</m:t>
                      </m:r>
                      <m:r>
                        <m:rPr>
                          <m:nor/>
                        </m:rPr>
                        <a:rPr lang="cs-CZ" b="0" dirty="0" smtClean="0"/>
                        <m:t>t</m:t>
                      </m:r>
                      <m:r>
                        <m:rPr>
                          <m:nor/>
                        </m:rPr>
                        <a:rPr lang="cs-CZ" b="0" dirty="0" smtClean="0"/>
                        <m:t>í </m:t>
                      </m:r>
                      <m:r>
                        <m:rPr>
                          <m:nor/>
                        </m:rPr>
                        <a:rPr lang="cs-CZ" b="0" dirty="0" smtClean="0"/>
                        <m:t>emitoru</m:t>
                      </m:r>
                      <m:r>
                        <m:rPr>
                          <m:nor/>
                        </m:rPr>
                        <a:rPr lang="cs-CZ" b="0" dirty="0" smtClean="0"/>
                        <m:t> </m:t>
                      </m:r>
                      <m:r>
                        <m:rPr>
                          <m:nor/>
                        </m:rPr>
                        <a:rPr lang="cs-CZ" b="0" dirty="0" smtClean="0"/>
                        <m:t>vzhledem</m:t>
                      </m:r>
                      <m:r>
                        <m:rPr>
                          <m:nor/>
                        </m:rPr>
                        <a:rPr lang="cs-CZ" b="0" dirty="0" smtClean="0"/>
                        <m:t> </m:t>
                      </m:r>
                      <m:r>
                        <m:rPr>
                          <m:nor/>
                        </m:rPr>
                        <a:rPr lang="cs-CZ" b="0" dirty="0" smtClean="0"/>
                        <m:t>k</m:t>
                      </m:r>
                      <m:r>
                        <m:rPr>
                          <m:nor/>
                        </m:rPr>
                        <a:rPr lang="cs-CZ" b="0" dirty="0" smtClean="0"/>
                        <m:t> </m:t>
                      </m:r>
                      <m:r>
                        <m:rPr>
                          <m:nor/>
                        </m:rPr>
                        <a:rPr lang="cs-CZ" b="0" dirty="0" smtClean="0"/>
                        <m:t>zemi</m:t>
                      </m:r>
                    </m:oMath>
                  </m:oMathPara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ß</m:t>
                    </m:r>
                  </m:oMath>
                </a14:m>
                <a:r>
                  <a:rPr lang="en-US" b="1" dirty="0"/>
                  <a:t> (beta) </a:t>
                </a:r>
                <a:r>
                  <a:rPr lang="en-US" dirty="0"/>
                  <a:t>= </a:t>
                </a:r>
                <a:r>
                  <a:rPr lang="cs-CZ" dirty="0"/>
                  <a:t>proudový zesilovací činitel tranzistoru</a:t>
                </a:r>
                <a:r>
                  <a:rPr lang="en-US" dirty="0"/>
                  <a:t>.</a:t>
                </a:r>
                <a:r>
                  <a:rPr lang="cs-CZ" dirty="0"/>
                  <a:t> Je to totéž jako </a:t>
                </a:r>
                <a:r>
                  <a:rPr lang="en-US" dirty="0"/>
                  <a:t>h</a:t>
                </a:r>
                <a:r>
                  <a:rPr lang="en-US" baseline="-25000" dirty="0"/>
                  <a:t>21e</a:t>
                </a:r>
                <a:r>
                  <a:rPr lang="en-US" dirty="0"/>
                  <a:t> </a:t>
                </a:r>
                <a:r>
                  <a:rPr lang="cs-CZ" dirty="0"/>
                  <a:t>nebo </a:t>
                </a:r>
                <a:r>
                  <a:rPr lang="en-US" dirty="0" err="1"/>
                  <a:t>h</a:t>
                </a:r>
                <a:r>
                  <a:rPr lang="en-US" baseline="-25000" dirty="0" err="1"/>
                  <a:t>FE</a:t>
                </a:r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b="1" i="1">
                        <a:latin typeface="Cambria Math"/>
                      </a:rPr>
                      <m:t>≅</m:t>
                    </m:r>
                  </m:oMath>
                </a14:m>
                <a:r>
                  <a:rPr lang="en-US" dirty="0"/>
                  <a:t> </a:t>
                </a:r>
                <a:r>
                  <a:rPr lang="cs-CZ" dirty="0"/>
                  <a:t>znamená </a:t>
                </a:r>
                <a:r>
                  <a:rPr lang="en-US" dirty="0"/>
                  <a:t>„</a:t>
                </a:r>
                <a:r>
                  <a:rPr lang="cs-CZ" dirty="0"/>
                  <a:t>přibližně rovno</a:t>
                </a:r>
                <a:r>
                  <a:rPr lang="en-US" dirty="0"/>
                  <a:t>“.</a:t>
                </a:r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3356992"/>
                <a:ext cx="5000346" cy="3139321"/>
              </a:xfrm>
              <a:prstGeom prst="rect">
                <a:avLst/>
              </a:prstGeom>
              <a:blipFill rotWithShape="1">
                <a:blip r:embed="rId4"/>
                <a:stretch>
                  <a:fillRect l="-974" t="-971" b="-2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866" y="3391383"/>
            <a:ext cx="2472487" cy="29499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602784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900000"/>
                <a:ext cx="8496944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Když přivedeme na bázi kladné napětí</a:t>
                </a:r>
                <a:r>
                  <a:rPr lang="en-US" dirty="0"/>
                  <a:t>, </a:t>
                </a:r>
                <a:r>
                  <a:rPr lang="cs-CZ" dirty="0"/>
                  <a:t>do báze teče proud </a:t>
                </a:r>
                <a:r>
                  <a:rPr lang="en-US" dirty="0"/>
                  <a:t>I</a:t>
                </a:r>
                <a:r>
                  <a:rPr lang="cs-CZ" baseline="-25000" dirty="0"/>
                  <a:t>B</a:t>
                </a:r>
                <a:r>
                  <a:rPr lang="en-US" dirty="0"/>
                  <a:t>. </a:t>
                </a:r>
              </a:p>
              <a:p>
                <a:r>
                  <a:rPr lang="cs-CZ" b="0" dirty="0"/>
                  <a:t>Do kolektoru teče přes rezistor </a:t>
                </a:r>
                <a:r>
                  <a:rPr lang="en-US" dirty="0"/>
                  <a:t>R</a:t>
                </a:r>
                <a:r>
                  <a:rPr lang="cs-CZ" baseline="-25000" dirty="0"/>
                  <a:t>C</a:t>
                </a:r>
                <a:r>
                  <a:rPr lang="en-US" dirty="0"/>
                  <a:t>  </a:t>
                </a:r>
                <a:r>
                  <a:rPr lang="en-US" b="0" dirty="0"/>
                  <a:t>ß</a:t>
                </a:r>
                <a:r>
                  <a:rPr lang="cs-CZ" b="0" dirty="0"/>
                  <a:t>-krát větší proud </a:t>
                </a:r>
                <a:r>
                  <a:rPr lang="en-US" b="0" dirty="0"/>
                  <a:t>I</a:t>
                </a:r>
                <a:r>
                  <a:rPr lang="cs-CZ" b="0" baseline="-25000" dirty="0"/>
                  <a:t>C</a:t>
                </a:r>
                <a:r>
                  <a:rPr lang="en-US" b="0" dirty="0"/>
                  <a:t>.</a:t>
                </a:r>
              </a:p>
              <a:p>
                <a:r>
                  <a:rPr lang="cs-CZ" dirty="0"/>
                  <a:t>Malá změna proudu báze </a:t>
                </a:r>
                <a:r>
                  <a:rPr lang="en-US" dirty="0"/>
                  <a:t>I</a:t>
                </a:r>
                <a:r>
                  <a:rPr lang="cs-CZ" baseline="-25000" dirty="0"/>
                  <a:t>B</a:t>
                </a:r>
                <a:r>
                  <a:rPr lang="en-US" dirty="0"/>
                  <a:t> </a:t>
                </a:r>
                <a:r>
                  <a:rPr lang="cs-CZ" dirty="0"/>
                  <a:t>způsobí</a:t>
                </a:r>
                <a:r>
                  <a:rPr lang="en-US" dirty="0"/>
                  <a:t> ß</a:t>
                </a:r>
                <a:r>
                  <a:rPr lang="cs-CZ" dirty="0"/>
                  <a:t>-krát</a:t>
                </a:r>
                <a:r>
                  <a:rPr lang="en-US" dirty="0"/>
                  <a:t> </a:t>
                </a:r>
                <a:r>
                  <a:rPr lang="cs-CZ" dirty="0"/>
                  <a:t>větší změnu kolektorového proudu</a:t>
                </a:r>
                <a:r>
                  <a:rPr lang="en-US" dirty="0"/>
                  <a:t> I</a:t>
                </a:r>
                <a:r>
                  <a:rPr lang="cs-CZ" baseline="-25000" dirty="0"/>
                  <a:t>C</a:t>
                </a:r>
                <a:r>
                  <a:rPr lang="en-US" dirty="0"/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𝐼</m:t>
                    </m:r>
                    <m:r>
                      <a:rPr lang="cs-CZ" sz="2400" b="0" i="1" baseline="-25000" smtClean="0">
                        <a:latin typeface="Cambria Math"/>
                      </a:rPr>
                      <m:t>𝐶</m:t>
                    </m:r>
                    <m:r>
                      <a:rPr lang="en-US" sz="2400" i="1">
                        <a:latin typeface="Cambria Math"/>
                      </a:rPr>
                      <m:t>=ß∗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aseline="-25000">
                        <a:latin typeface="Cambria Math"/>
                      </a:rPr>
                      <m:t>B</m:t>
                    </m:r>
                  </m:oMath>
                </a14:m>
                <a:endParaRPr lang="en-US" sz="2400" baseline="-250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0000"/>
                <a:ext cx="8496944" cy="1292662"/>
              </a:xfrm>
              <a:prstGeom prst="rect">
                <a:avLst/>
              </a:prstGeom>
              <a:blipFill rotWithShape="1">
                <a:blip r:embed="rId3"/>
                <a:stretch>
                  <a:fillRect l="-646" t="-2358" b="-14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866" y="3391383"/>
            <a:ext cx="2472487" cy="29499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42221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416224" y="872529"/>
                <a:ext cx="8280920" cy="2207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Kirchhoffova</a:t>
                </a:r>
                <a:r>
                  <a:rPr lang="en-US" dirty="0"/>
                  <a:t> </a:t>
                </a:r>
                <a:r>
                  <a:rPr lang="en-US" dirty="0" err="1"/>
                  <a:t>zákona</a:t>
                </a:r>
                <a:r>
                  <a:rPr lang="en-US" dirty="0"/>
                  <a:t> co do </a:t>
                </a:r>
                <a:r>
                  <a:rPr lang="en-US" dirty="0" err="1"/>
                  <a:t>uzlu</a:t>
                </a:r>
                <a:r>
                  <a:rPr lang="en-US" dirty="0"/>
                  <a:t> (</a:t>
                </a:r>
                <a:r>
                  <a:rPr lang="en-US" dirty="0" err="1"/>
                  <a:t>tranzistoru</a:t>
                </a:r>
                <a:r>
                  <a:rPr lang="en-US" dirty="0"/>
                  <a:t>) </a:t>
                </a:r>
                <a:r>
                  <a:rPr lang="en-US" dirty="0" err="1"/>
                  <a:t>vteče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baseline="-25000">
                        <a:latin typeface="Cambria Math"/>
                      </a:rPr>
                      <m:t>C</m:t>
                    </m:r>
                    <m:r>
                      <a:rPr lang="cs-CZ">
                        <a:latin typeface="Cambria Math"/>
                      </a:rPr>
                      <m:t>+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baseline="-25000">
                        <a:latin typeface="Cambria Math"/>
                      </a:rPr>
                      <m:t>B</m:t>
                    </m:r>
                  </m:oMath>
                </a14:m>
                <a:r>
                  <a:rPr lang="en-US" dirty="0"/>
                  <a:t>), to z </a:t>
                </a:r>
                <a:r>
                  <a:rPr lang="en-US" dirty="0" err="1"/>
                  <a:t>něj</a:t>
                </a:r>
                <a:r>
                  <a:rPr lang="en-US" dirty="0"/>
                  <a:t> </a:t>
                </a:r>
                <a:r>
                  <a:rPr lang="en-US" dirty="0" err="1"/>
                  <a:t>také</a:t>
                </a:r>
                <a:r>
                  <a:rPr lang="en-US" dirty="0"/>
                  <a:t> </a:t>
                </a:r>
                <a:r>
                  <a:rPr lang="en-US" dirty="0" err="1"/>
                  <a:t>vyteče</a:t>
                </a:r>
                <a:r>
                  <a:rPr lang="en-US" dirty="0"/>
                  <a:t>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baseline="-25000">
                        <a:latin typeface="Cambria Math"/>
                      </a:rPr>
                      <m:t>E</m:t>
                    </m:r>
                  </m:oMath>
                </a14:m>
                <a:r>
                  <a:rPr lang="en-US" dirty="0"/>
                  <a:t>):</a:t>
                </a:r>
                <a:endParaRPr lang="cs-CZ" sz="2400" b="0" baseline="-26000" dirty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sz="2400" b="0" i="0" smtClean="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="0" i="0" baseline="-25000" smtClean="0">
                        <a:latin typeface="Cambria Math"/>
                      </a:rPr>
                      <m:t>E</m:t>
                    </m:r>
                    <m:r>
                      <a:rPr lang="cs-CZ" sz="2400" b="0" i="0" smtClean="0">
                        <a:latin typeface="Cambria Math"/>
                      </a:rPr>
                      <m:t>=</m:t>
                    </m:r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aseline="-25000">
                        <a:latin typeface="Cambria Math"/>
                      </a:rPr>
                      <m:t>C</m:t>
                    </m:r>
                    <m:r>
                      <a:rPr lang="cs-CZ" sz="2400" b="0" i="0" smtClean="0">
                        <a:latin typeface="Cambria Math"/>
                      </a:rPr>
                      <m:t>+</m:t>
                    </m:r>
                  </m:oMath>
                </a14:m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400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sz="2400" baseline="-25000">
                        <a:latin typeface="Cambria Math"/>
                      </a:rPr>
                      <m:t>B</m:t>
                    </m:r>
                  </m:oMath>
                </a14:m>
                <a:endParaRPr lang="en-US" sz="2400" b="0" baseline="-25000" dirty="0"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Protože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proud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báze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baseline="-25000">
                        <a:latin typeface="Cambria Math"/>
                      </a:rPr>
                      <m:t>B</m:t>
                    </m:r>
                    <m:r>
                      <a:rPr lang="en-US">
                        <a:latin typeface="Cambria Math"/>
                      </a:rPr>
                      <m:t> </m:t>
                    </m:r>
                  </m:oMath>
                </a14:m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je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proti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ostatním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proudům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baseline="-25000">
                        <a:latin typeface="Cambria Math"/>
                      </a:rPr>
                      <m:t>C</m:t>
                    </m:r>
                  </m:oMath>
                </a14:m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baseline="-25000">
                        <a:latin typeface="Cambria Math"/>
                      </a:rPr>
                      <m:t>E</m:t>
                    </m:r>
                  </m:oMath>
                </a14:m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maličký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můžeme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jej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zanedbat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a proud </a:t>
                </a:r>
                <a:r>
                  <a:rPr lang="en-US" b="0" dirty="0" err="1">
                    <a:latin typeface="Arial" pitchFamily="34" charset="0"/>
                    <a:cs typeface="Arial" pitchFamily="34" charset="0"/>
                  </a:rPr>
                  <a:t>emitoru</a:t>
                </a:r>
                <a:r>
                  <a:rPr lang="en-US" b="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baseline="-25000">
                        <a:latin typeface="Cambria Math"/>
                      </a:rPr>
                      <m:t>E</m:t>
                    </m:r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považovat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za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stejný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jako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proud </a:t>
                </a:r>
                <a:r>
                  <a:rPr lang="en-US" dirty="0" err="1">
                    <a:latin typeface="Arial" pitchFamily="34" charset="0"/>
                    <a:cs typeface="Arial" pitchFamily="34" charset="0"/>
                  </a:rPr>
                  <a:t>kolektoru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/>
                      </a:rPr>
                      <m:t>I</m:t>
                    </m:r>
                    <m:r>
                      <m:rPr>
                        <m:sty m:val="p"/>
                      </m:rPr>
                      <a:rPr lang="cs-CZ" baseline="-25000">
                        <a:latin typeface="Cambria Math"/>
                      </a:rPr>
                      <m:t>C</m:t>
                    </m:r>
                  </m:oMath>
                </a14:m>
                <a:r>
                  <a:rPr lang="en-US" dirty="0">
                    <a:latin typeface="Arial" pitchFamily="34" charset="0"/>
                    <a:cs typeface="Arial" pitchFamily="34" charset="0"/>
                  </a:rPr>
                  <a:t>: </a:t>
                </a:r>
              </a:p>
              <a:p>
                <a:endParaRPr lang="en-US" b="0" dirty="0"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latin typeface="Cambria Math"/>
                        </a:rPr>
                        <m:t>B</m:t>
                      </m:r>
                      <m:r>
                        <a:rPr lang="en-US" sz="2400" b="0" i="0" smtClean="0">
                          <a:latin typeface="Cambria Math"/>
                        </a:rPr>
                        <m:t> →0⇒</m:t>
                      </m:r>
                      <m:r>
                        <m:rPr>
                          <m:sty m:val="p"/>
                        </m:rPr>
                        <a:rPr lang="en-US" sz="2400" i="0"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latin typeface="Cambria Math"/>
                        </a:rPr>
                        <m:t>C</m:t>
                      </m:r>
                      <m:r>
                        <a:rPr lang="en-US" sz="2400" i="0">
                          <a:latin typeface="Cambria Math"/>
                        </a:rPr>
                        <m:t>≅</m:t>
                      </m:r>
                      <m:r>
                        <m:rPr>
                          <m:sty m:val="p"/>
                        </m:rPr>
                        <a:rPr lang="cs-CZ" sz="2400">
                          <a:latin typeface="Cambria Math"/>
                        </a:rPr>
                        <m:t>I</m:t>
                      </m:r>
                      <m:r>
                        <m:rPr>
                          <m:sty m:val="p"/>
                        </m:rPr>
                        <a:rPr lang="cs-CZ" sz="2400" baseline="-25000">
                          <a:latin typeface="Cambria Math"/>
                        </a:rPr>
                        <m:t>E</m:t>
                      </m:r>
                    </m:oMath>
                  </m:oMathPara>
                </a14:m>
                <a:endParaRPr lang="en-US" sz="2400" baseline="-250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224" y="872529"/>
                <a:ext cx="8280920" cy="2207464"/>
              </a:xfrm>
              <a:prstGeom prst="rect">
                <a:avLst/>
              </a:prstGeom>
              <a:blipFill rotWithShape="0">
                <a:blip r:embed="rId3"/>
                <a:stretch>
                  <a:fillRect l="-589" t="-1381" b="-55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866" y="3391383"/>
            <a:ext cx="2472487" cy="29499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39712995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Tranzistorový zesilovač se společným emitorem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 dirty="0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  <a:effectLst/>
              </a:rPr>
              <a:t>Popis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95536" y="900000"/>
                <a:ext cx="8280920" cy="25853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>
                    <a:solidFill>
                      <a:schemeClr val="tx1"/>
                    </a:solidFill>
                  </a:rPr>
                  <a:t>Přechod mezi bází a emitorem</a:t>
                </a:r>
                <a:r>
                  <a:rPr lang="cs-CZ" dirty="0"/>
                  <a:t> se chová jako dioda v propustném směru</a:t>
                </a:r>
                <a:r>
                  <a:rPr lang="cs-CZ" dirty="0">
                    <a:solidFill>
                      <a:schemeClr val="tx1"/>
                    </a:solidFill>
                  </a:rPr>
                  <a:t>. </a:t>
                </a:r>
              </a:p>
              <a:p>
                <a:r>
                  <a:rPr lang="cs-CZ" dirty="0"/>
                  <a:t>Proto na něm můžeme předpokládat napětí asi 0,7 V:</a:t>
                </a:r>
              </a:p>
              <a:p>
                <a:endParaRPr lang="cs-CZ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BE</m:t>
                      </m:r>
                      <m:r>
                        <a:rPr lang="cs-CZ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=0.7 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V</m:t>
                      </m:r>
                    </m:oMath>
                  </m:oMathPara>
                </a14:m>
                <a:endParaRPr lang="cs-CZ" sz="2400" b="0" i="0" dirty="0">
                  <a:solidFill>
                    <a:schemeClr val="tx1"/>
                  </a:solidFill>
                  <a:latin typeface="Cambria Math"/>
                </a:endParaRPr>
              </a:p>
              <a:p>
                <a:endParaRPr lang="cs-CZ" sz="2400" b="0" i="0" dirty="0">
                  <a:solidFill>
                    <a:schemeClr val="tx1"/>
                  </a:solidFill>
                  <a:latin typeface="Cambria Math"/>
                </a:endParaRPr>
              </a:p>
              <a:p>
                <a:r>
                  <a:rPr lang="cs-CZ" dirty="0">
                    <a:latin typeface="Arial" panose="020B0604020202020204" pitchFamily="34" charset="0"/>
                    <a:cs typeface="Arial" panose="020B0604020202020204" pitchFamily="34" charset="0"/>
                  </a:rPr>
                  <a:t>Na bázi je tedy napětí asi o 0,7 V větší než na emitoru:</a:t>
                </a:r>
              </a:p>
              <a:p>
                <a:endParaRPr lang="cs-CZ" b="0" i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i="0">
                          <a:solidFill>
                            <a:schemeClr val="tx1"/>
                          </a:solidFill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B</m:t>
                      </m:r>
                      <m:r>
                        <a:rPr lang="cs-CZ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400" i="0">
                          <a:solidFill>
                            <a:schemeClr val="tx1"/>
                          </a:solidFill>
                          <a:latin typeface="Cambria Math"/>
                        </a:rPr>
                        <m:t>V</m:t>
                      </m:r>
                      <m:r>
                        <m:rPr>
                          <m:sty m:val="p"/>
                        </m:rPr>
                        <a:rPr lang="cs-CZ" sz="2400" b="0" i="0" baseline="-25000" smtClean="0">
                          <a:solidFill>
                            <a:schemeClr val="tx1"/>
                          </a:solidFill>
                          <a:latin typeface="Cambria Math"/>
                        </a:rPr>
                        <m:t>E</m:t>
                      </m:r>
                      <m:r>
                        <a:rPr lang="cs-CZ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+0.7</m:t>
                      </m:r>
                      <m:r>
                        <m:rPr>
                          <m:sty m:val="p"/>
                        </m:rPr>
                        <a:rPr lang="cs-CZ" sz="2400" b="0" i="0" smtClean="0">
                          <a:solidFill>
                            <a:schemeClr val="tx1"/>
                          </a:solidFill>
                          <a:latin typeface="Cambria Math"/>
                        </a:rPr>
                        <m:t>V</m:t>
                      </m:r>
                    </m:oMath>
                  </m:oMathPara>
                </a14:m>
                <a:endParaRPr lang="cs-CZ" sz="2400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900000"/>
                <a:ext cx="8280920" cy="2585323"/>
              </a:xfrm>
              <a:prstGeom prst="rect">
                <a:avLst/>
              </a:prstGeom>
              <a:blipFill rotWithShape="0">
                <a:blip r:embed="rId3"/>
                <a:stretch>
                  <a:fillRect l="-663" t="-1415" b="-2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251520" y="3631308"/>
            <a:ext cx="50003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To se bude při dalších výpočtech hodit.</a:t>
            </a: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866" y="3391383"/>
            <a:ext cx="2472487" cy="29499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86967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n w="0" cap="sq" cmpd="sng">
                  <a:noFill/>
                  <a:miter lim="800000"/>
                </a:ln>
              </a:rPr>
              <a:t>Popis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900000"/>
            <a:ext cx="86399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Kolektorový proud </a:t>
            </a:r>
            <a:r>
              <a:rPr lang="en-US" dirty="0"/>
              <a:t>I</a:t>
            </a:r>
            <a:r>
              <a:rPr lang="cs-CZ" baseline="-25000" dirty="0"/>
              <a:t>C</a:t>
            </a:r>
            <a:r>
              <a:rPr lang="en-US" dirty="0"/>
              <a:t> </a:t>
            </a:r>
            <a:r>
              <a:rPr lang="cs-CZ" dirty="0"/>
              <a:t>vytvoří na rezistoru </a:t>
            </a:r>
            <a:r>
              <a:rPr lang="en-US" dirty="0"/>
              <a:t>R</a:t>
            </a:r>
            <a:r>
              <a:rPr lang="cs-CZ" baseline="-25000" dirty="0"/>
              <a:t>C</a:t>
            </a:r>
            <a:r>
              <a:rPr lang="en-US" dirty="0"/>
              <a:t> </a:t>
            </a:r>
            <a:r>
              <a:rPr lang="cs-CZ" dirty="0"/>
              <a:t>napěťový úbytek </a:t>
            </a:r>
            <a:r>
              <a:rPr lang="en-US" dirty="0"/>
              <a:t>V</a:t>
            </a:r>
            <a:r>
              <a:rPr lang="en-US" baseline="-25000" dirty="0"/>
              <a:t>RC</a:t>
            </a:r>
            <a:r>
              <a:rPr lang="en-US" dirty="0"/>
              <a:t>.</a:t>
            </a:r>
          </a:p>
          <a:p>
            <a:r>
              <a:rPr lang="cs-CZ" dirty="0"/>
              <a:t>Čím větší napětí báze</a:t>
            </a:r>
            <a:r>
              <a:rPr lang="en-US" dirty="0"/>
              <a:t>, </a:t>
            </a:r>
            <a:r>
              <a:rPr lang="cs-CZ" dirty="0"/>
              <a:t>tím větší je úbytek napětí </a:t>
            </a:r>
            <a:r>
              <a:rPr lang="en-US" dirty="0"/>
              <a:t>V</a:t>
            </a:r>
            <a:r>
              <a:rPr lang="en-US" baseline="-25000" dirty="0"/>
              <a:t>RC</a:t>
            </a:r>
            <a:r>
              <a:rPr lang="en-US" dirty="0"/>
              <a:t>, </a:t>
            </a:r>
            <a:r>
              <a:rPr lang="cs-CZ" dirty="0"/>
              <a:t>a tím nižší je napětí na kolektoru</a:t>
            </a:r>
            <a:r>
              <a:rPr lang="en-US" dirty="0"/>
              <a:t> V</a:t>
            </a:r>
            <a:r>
              <a:rPr lang="cs-CZ" baseline="-25000" dirty="0" err="1"/>
              <a:t>out</a:t>
            </a:r>
            <a:r>
              <a:rPr lang="en-US" dirty="0"/>
              <a:t>.</a:t>
            </a:r>
          </a:p>
          <a:p>
            <a:r>
              <a:rPr lang="cs-CZ" dirty="0"/>
              <a:t>Zvýšení vstupního napětí na bázi V</a:t>
            </a:r>
            <a:r>
              <a:rPr lang="cs-CZ" baseline="-25000" dirty="0"/>
              <a:t>in</a:t>
            </a:r>
            <a:r>
              <a:rPr lang="cs-CZ" dirty="0"/>
              <a:t> způsobí snížení výstupního napětí na kolektoru </a:t>
            </a:r>
            <a:r>
              <a:rPr lang="en-US" dirty="0"/>
              <a:t>V</a:t>
            </a:r>
            <a:r>
              <a:rPr lang="cs-CZ" baseline="-25000" dirty="0" err="1"/>
              <a:t>out</a:t>
            </a:r>
            <a:r>
              <a:rPr lang="en-US" dirty="0"/>
              <a:t>.</a:t>
            </a:r>
          </a:p>
          <a:p>
            <a:r>
              <a:rPr lang="cs-CZ" dirty="0"/>
              <a:t>Proto tento obvod nazýváme </a:t>
            </a:r>
            <a:r>
              <a:rPr lang="en-US" dirty="0"/>
              <a:t>„</a:t>
            </a:r>
            <a:r>
              <a:rPr lang="cs-CZ" dirty="0"/>
              <a:t>invertující zesilovač“</a:t>
            </a:r>
            <a:r>
              <a:rPr lang="en-US" dirty="0"/>
              <a:t>. </a:t>
            </a:r>
          </a:p>
          <a:p>
            <a:r>
              <a:rPr lang="cs-CZ" dirty="0"/>
              <a:t>Malá změna napětí báze způsobí velkou změnu napětí kolektoru</a:t>
            </a:r>
            <a:r>
              <a:rPr lang="en-US" dirty="0"/>
              <a:t>.</a:t>
            </a:r>
          </a:p>
          <a:p>
            <a:r>
              <a:rPr lang="cs-CZ" dirty="0"/>
              <a:t>Vstupní signál přivedený na bázi se objeví zesílený na kolektoru</a:t>
            </a:r>
            <a:r>
              <a:rPr lang="en-US" dirty="0"/>
              <a:t>.</a:t>
            </a:r>
          </a:p>
        </p:txBody>
      </p:sp>
      <p:cxnSp>
        <p:nvCxnSpPr>
          <p:cNvPr id="8" name="Přímá spojnice 7"/>
          <p:cNvCxnSpPr/>
          <p:nvPr/>
        </p:nvCxnSpPr>
        <p:spPr>
          <a:xfrm>
            <a:off x="7724353" y="3699057"/>
            <a:ext cx="1113501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7708855" y="4786611"/>
            <a:ext cx="360040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7950332" y="3699057"/>
            <a:ext cx="0" cy="1083168"/>
          </a:xfrm>
          <a:prstGeom prst="straightConnector1">
            <a:avLst/>
          </a:prstGeom>
          <a:ln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7950332" y="4176233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RC</a:t>
            </a:r>
          </a:p>
        </p:txBody>
      </p:sp>
      <p:cxnSp>
        <p:nvCxnSpPr>
          <p:cNvPr id="15" name="Přímá spojnice 14"/>
          <p:cNvCxnSpPr/>
          <p:nvPr/>
        </p:nvCxnSpPr>
        <p:spPr>
          <a:xfrm>
            <a:off x="7639008" y="6100473"/>
            <a:ext cx="1149967" cy="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7950332" y="4782225"/>
            <a:ext cx="0" cy="1318248"/>
          </a:xfrm>
          <a:prstGeom prst="straightConnector1">
            <a:avLst/>
          </a:prstGeom>
          <a:ln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7950106" y="5178561"/>
            <a:ext cx="6120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rgbClr val="0000FF"/>
                </a:solidFill>
              </a:rPr>
              <a:t>V</a:t>
            </a:r>
            <a:r>
              <a:rPr lang="cs-CZ" baseline="-25000" dirty="0" err="1">
                <a:solidFill>
                  <a:srgbClr val="0000FF"/>
                </a:solidFill>
              </a:rPr>
              <a:t>out</a:t>
            </a:r>
            <a:endParaRPr lang="cs-CZ" baseline="-25000" dirty="0">
              <a:solidFill>
                <a:srgbClr val="0000FF"/>
              </a:solidFill>
            </a:endParaRPr>
          </a:p>
        </p:txBody>
      </p:sp>
      <p:cxnSp>
        <p:nvCxnSpPr>
          <p:cNvPr id="26" name="Přímá spojnice se šipkou 25"/>
          <p:cNvCxnSpPr/>
          <p:nvPr/>
        </p:nvCxnSpPr>
        <p:spPr>
          <a:xfrm>
            <a:off x="8539037" y="3699057"/>
            <a:ext cx="0" cy="2401416"/>
          </a:xfrm>
          <a:prstGeom prst="straightConnector1">
            <a:avLst/>
          </a:prstGeom>
          <a:ln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ovéPole 27"/>
          <p:cNvSpPr txBox="1"/>
          <p:nvPr/>
        </p:nvSpPr>
        <p:spPr>
          <a:xfrm>
            <a:off x="8628129" y="4499067"/>
            <a:ext cx="624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CC</a:t>
            </a:r>
          </a:p>
        </p:txBody>
      </p:sp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1866" y="3391383"/>
            <a:ext cx="2472487" cy="294994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78066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en-US"/>
              <a:t>Tranzistory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Úloha</a:t>
            </a:r>
            <a:endParaRPr lang="en-US" dirty="0">
              <a:ln w="0" cap="sq" cmpd="sng">
                <a:noFill/>
                <a:miter lim="800000"/>
              </a:ln>
              <a:effectLst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95536" y="900000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Všechny součástky pro nastavení a stabilizaci pracovního bodu byly zatím vynechány, aby se předchozí výklad zjednodušil.</a:t>
            </a:r>
          </a:p>
          <a:p>
            <a:r>
              <a:rPr lang="cs-CZ" dirty="0">
                <a:solidFill>
                  <a:srgbClr val="0000FF"/>
                </a:solidFill>
              </a:rPr>
              <a:t>V následující úloze navrhneme skutečný zesilovací stupeň včetně nastavení a stabilizace pracovního bodu.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3068960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 u="sng" dirty="0">
                <a:solidFill>
                  <a:srgbClr val="0000FF"/>
                </a:solidFill>
              </a:rPr>
              <a:t>Pracovní bod tranzistoru představuje klidové pracovní podmínky tranzistoru bez přivedení vstupního signálu</a:t>
            </a:r>
            <a:r>
              <a:rPr lang="en-US" i="1" u="sng" dirty="0">
                <a:solidFill>
                  <a:srgbClr val="0000FF"/>
                </a:solidFill>
              </a:rPr>
              <a:t>.</a:t>
            </a:r>
            <a:endParaRPr lang="cs-CZ" i="1" u="sng" dirty="0">
              <a:solidFill>
                <a:srgbClr val="0000FF"/>
              </a:solidFill>
            </a:endParaRPr>
          </a:p>
          <a:p>
            <a:r>
              <a:rPr lang="cs-CZ" i="1" dirty="0">
                <a:solidFill>
                  <a:srgbClr val="0000FF"/>
                </a:solidFill>
              </a:rPr>
              <a:t>(</a:t>
            </a:r>
            <a:r>
              <a:rPr lang="cs-CZ" i="1" dirty="0" err="1">
                <a:solidFill>
                  <a:srgbClr val="0000FF"/>
                </a:solidFill>
              </a:rPr>
              <a:t>Wikipedia</a:t>
            </a:r>
            <a:r>
              <a:rPr lang="cs-CZ" i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822487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97799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2000" y="2782800"/>
            <a:ext cx="4820054" cy="3600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  <p:sp>
        <p:nvSpPr>
          <p:cNvPr id="8" name="Zástupný symbol pro datum 7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Tranzistorový zesilovač se společným emitorem</a:t>
            </a:r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Tranzistory</a:t>
            </a:r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Úloha</a:t>
            </a:r>
            <a:endParaRPr lang="cs-CZ" dirty="0"/>
          </a:p>
        </p:txBody>
      </p:sp>
      <p:sp>
        <p:nvSpPr>
          <p:cNvPr id="25" name="TextovéPole 7"/>
          <p:cNvSpPr txBox="1">
            <a:spLocks noChangeArrowheads="1"/>
          </p:cNvSpPr>
          <p:nvPr/>
        </p:nvSpPr>
        <p:spPr bwMode="auto">
          <a:xfrm>
            <a:off x="611188" y="765175"/>
            <a:ext cx="842530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cs-CZ" dirty="0">
                <a:solidFill>
                  <a:srgbClr val="0000FF"/>
                </a:solidFill>
              </a:rPr>
              <a:t>Za daných podmínek vypočtěte odpory všech rezistorů pro níže uvedený obvod.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11188" y="1628800"/>
            <a:ext cx="30247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 = 1 mA</a:t>
            </a:r>
          </a:p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 = 5 V</a:t>
            </a:r>
          </a:p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 = 2 V</a:t>
            </a:r>
          </a:p>
          <a:p>
            <a:r>
              <a:rPr lang="cs-CZ" dirty="0">
                <a:solidFill>
                  <a:srgbClr val="0000FF"/>
                </a:solidFill>
                <a:latin typeface="Arial"/>
                <a:cs typeface="Arial"/>
              </a:rPr>
              <a:t>ß ≥ 100</a:t>
            </a:r>
          </a:p>
          <a:p>
            <a:r>
              <a:rPr lang="cs-CZ" dirty="0">
                <a:solidFill>
                  <a:srgbClr val="0000FF"/>
                </a:solidFill>
              </a:rPr>
              <a:t>Proud 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r>
              <a:rPr lang="cs-CZ" dirty="0">
                <a:solidFill>
                  <a:srgbClr val="0000FF"/>
                </a:solidFill>
              </a:rPr>
              <a:t> přes napěťový dělič R</a:t>
            </a:r>
            <a:r>
              <a:rPr lang="cs-CZ" baseline="-25000" dirty="0">
                <a:solidFill>
                  <a:srgbClr val="0000FF"/>
                </a:solidFill>
              </a:rPr>
              <a:t>1</a:t>
            </a:r>
            <a:r>
              <a:rPr lang="cs-CZ" dirty="0">
                <a:solidFill>
                  <a:srgbClr val="0000FF"/>
                </a:solidFill>
              </a:rPr>
              <a:t>, R</a:t>
            </a:r>
            <a:r>
              <a:rPr lang="cs-CZ" baseline="-25000" dirty="0">
                <a:solidFill>
                  <a:srgbClr val="0000FF"/>
                </a:solidFill>
              </a:rPr>
              <a:t>2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cs-CZ" dirty="0">
                <a:solidFill>
                  <a:srgbClr val="0000FF"/>
                </a:solidFill>
              </a:rPr>
              <a:t>asi desetkrát větší než maximální </a:t>
            </a:r>
            <a:r>
              <a:rPr lang="en-US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B</a:t>
            </a:r>
            <a:r>
              <a:rPr lang="cs-CZ" dirty="0">
                <a:solidFill>
                  <a:srgbClr val="0000FF"/>
                </a:solidFill>
              </a:rPr>
              <a:t>.</a:t>
            </a:r>
          </a:p>
          <a:p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13" name="Rovnoramenný trojúhelník 12"/>
          <p:cNvSpPr/>
          <p:nvPr/>
        </p:nvSpPr>
        <p:spPr>
          <a:xfrm rot="16200000" flipH="1">
            <a:off x="5550557" y="4343561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Rovnoramenný trojúhelník 15"/>
          <p:cNvSpPr/>
          <p:nvPr/>
        </p:nvSpPr>
        <p:spPr>
          <a:xfrm rot="16200000" flipH="1">
            <a:off x="6690944" y="4408666"/>
            <a:ext cx="129523" cy="73603"/>
          </a:xfrm>
          <a:prstGeom prst="triangle">
            <a:avLst/>
          </a:prstGeom>
          <a:solidFill>
            <a:srgbClr val="0000FF"/>
          </a:solidFill>
          <a:ln w="53975">
            <a:solidFill>
              <a:srgbClr val="0000FF"/>
            </a:solidFill>
            <a:miter lim="800000"/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784395" y="424400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C</a:t>
            </a:r>
            <a:r>
              <a:rPr lang="cs-CZ" dirty="0">
                <a:solidFill>
                  <a:srgbClr val="0000FF"/>
                </a:solidFill>
              </a:rPr>
              <a:t>=1mA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930445" y="4121629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I</a:t>
            </a:r>
            <a:r>
              <a:rPr lang="cs-CZ" baseline="-25000" dirty="0">
                <a:solidFill>
                  <a:srgbClr val="0000FF"/>
                </a:solidFill>
              </a:rPr>
              <a:t>R1R2</a:t>
            </a:r>
            <a:endParaRPr lang="cs-CZ" dirty="0"/>
          </a:p>
        </p:txBody>
      </p:sp>
      <p:cxnSp>
        <p:nvCxnSpPr>
          <p:cNvPr id="22" name="Přímá spojnice 21"/>
          <p:cNvCxnSpPr/>
          <p:nvPr/>
        </p:nvCxnSpPr>
        <p:spPr>
          <a:xfrm>
            <a:off x="7020272" y="5013176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>
            <a:off x="7020272" y="5949280"/>
            <a:ext cx="720080" cy="0"/>
          </a:xfrm>
          <a:prstGeom prst="line">
            <a:avLst/>
          </a:prstGeom>
          <a:ln w="158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se šipkou 18"/>
          <p:cNvCxnSpPr/>
          <p:nvPr/>
        </p:nvCxnSpPr>
        <p:spPr>
          <a:xfrm>
            <a:off x="7285112" y="4306952"/>
            <a:ext cx="0" cy="697576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7285112" y="5004528"/>
            <a:ext cx="0" cy="936104"/>
          </a:xfrm>
          <a:prstGeom prst="straightConnector1">
            <a:avLst/>
          </a:prstGeom>
          <a:ln w="15875">
            <a:solidFill>
              <a:srgbClr val="0000FF"/>
            </a:solidFill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ovéPole 20"/>
          <p:cNvSpPr txBox="1"/>
          <p:nvPr/>
        </p:nvSpPr>
        <p:spPr>
          <a:xfrm>
            <a:off x="7285112" y="5215424"/>
            <a:ext cx="10568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E</a:t>
            </a:r>
            <a:r>
              <a:rPr lang="cs-CZ" dirty="0">
                <a:solidFill>
                  <a:srgbClr val="0000FF"/>
                </a:solidFill>
              </a:rPr>
              <a:t>=2V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290538" y="4574314"/>
            <a:ext cx="1148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baseline="-25000" dirty="0">
                <a:solidFill>
                  <a:srgbClr val="0000FF"/>
                </a:solidFill>
              </a:rPr>
              <a:t>CE</a:t>
            </a:r>
            <a:r>
              <a:rPr lang="cs-CZ" dirty="0">
                <a:solidFill>
                  <a:srgbClr val="0000FF"/>
                </a:solidFill>
              </a:rPr>
              <a:t>=5V</a:t>
            </a:r>
          </a:p>
          <a:p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6814992" y="5316336"/>
            <a:ext cx="46262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R</a:t>
            </a:r>
            <a:r>
              <a:rPr lang="cs-CZ" baseline="-250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520061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11598</TotalTime>
  <Words>1440</Words>
  <Application>Microsoft Office PowerPoint</Application>
  <PresentationFormat>Předvádění na obrazovce (4:3)</PresentationFormat>
  <Paragraphs>342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Cambria Math</vt:lpstr>
      <vt:lpstr>Lucida Sans Unicode</vt:lpstr>
      <vt:lpstr>Verdana</vt:lpstr>
      <vt:lpstr>Wingdings 2</vt:lpstr>
      <vt:lpstr>Wingdings 3</vt:lpstr>
      <vt:lpstr>Shluk</vt:lpstr>
      <vt:lpstr>Úvod</vt:lpstr>
      <vt:lpstr>Definice</vt:lpstr>
      <vt:lpstr>Popis</vt:lpstr>
      <vt:lpstr>Popis</vt:lpstr>
      <vt:lpstr>Popis</vt:lpstr>
      <vt:lpstr>Popis</vt:lpstr>
      <vt:lpstr>Popis</vt:lpstr>
      <vt:lpstr>Úloha</vt:lpstr>
      <vt:lpstr>Úloha</vt:lpstr>
      <vt:lpstr>Řešení</vt:lpstr>
      <vt:lpstr>Řešení</vt:lpstr>
      <vt:lpstr>Řešení</vt:lpstr>
      <vt:lpstr>Řešení</vt:lpstr>
      <vt:lpstr>Řešení</vt:lpstr>
      <vt:lpstr>Řešení</vt:lpstr>
      <vt:lpstr>Řešení</vt:lpstr>
      <vt:lpstr>Řešení</vt:lpstr>
      <vt:lpstr>Odkazy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530</cp:revision>
  <cp:lastPrinted>2025-03-05T11:55:20Z</cp:lastPrinted>
  <dcterms:created xsi:type="dcterms:W3CDTF">2011-08-12T09:23:29Z</dcterms:created>
  <dcterms:modified xsi:type="dcterms:W3CDTF">2025-03-05T12:02:22Z</dcterms:modified>
</cp:coreProperties>
</file>