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9" r:id="rId3"/>
    <p:sldId id="310" r:id="rId4"/>
    <p:sldId id="311" r:id="rId5"/>
    <p:sldId id="312" r:id="rId6"/>
    <p:sldId id="313" r:id="rId7"/>
    <p:sldId id="286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05" d="100"/>
          <a:sy n="105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24. 4. 2015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24. 4. 2015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3292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8673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3013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384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78860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40574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14701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058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4491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1908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701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9809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7653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2569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448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1889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 CE Amplifier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Transistors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Transistor CE Amplifier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 CE Amplifier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Transistors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natechindia.com/Tutorial/Transistors/Bipolar-Transistor.html" TargetMode="External"/><Relationship Id="rId3" Type="http://schemas.openxmlformats.org/officeDocument/2006/relationships/notesSlide" Target="../notesSlides/notesSlide16.xml"/><Relationship Id="rId7" Type="http://schemas.openxmlformats.org/officeDocument/2006/relationships/hyperlink" Target="http://openlearn.open.ac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hyperlink" Target="http://www.animations.physics.unsw.edu.au/jw/calculus.htm" TargetMode="External"/><Relationship Id="rId5" Type="http://schemas.openxmlformats.org/officeDocument/2006/relationships/hyperlink" Target="http://www.thefreedictionary.com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en.wikipedia.org/wiki/Common_emitter" TargetMode="External"/><Relationship Id="rId9" Type="http://schemas.openxmlformats.org/officeDocument/2006/relationships/hyperlink" Target="http://talkingelectronics.com/pay/TEI-Index-Ful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194409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Tutorial</a:t>
            </a:r>
            <a:r>
              <a:rPr lang="cs-CZ" sz="1600" b="1" dirty="0" smtClean="0">
                <a:solidFill>
                  <a:srgbClr val="0D296F"/>
                </a:solidFill>
              </a:rPr>
              <a:t>: </a:t>
            </a:r>
            <a:r>
              <a:rPr lang="cs-CZ" sz="1600" b="1" dirty="0" err="1" smtClean="0">
                <a:solidFill>
                  <a:srgbClr val="0D296F"/>
                </a:solidFill>
              </a:rPr>
              <a:t>Mechanic</a:t>
            </a:r>
            <a:r>
              <a:rPr lang="cs-CZ" sz="1600" b="1" dirty="0" smtClean="0">
                <a:solidFill>
                  <a:srgbClr val="0D296F"/>
                </a:solidFill>
              </a:rPr>
              <a:t> </a:t>
            </a:r>
            <a:r>
              <a:rPr lang="cs-CZ" sz="1600" b="1" dirty="0">
                <a:solidFill>
                  <a:srgbClr val="0D296F"/>
                </a:solidFill>
              </a:rPr>
              <a:t>-</a:t>
            </a:r>
            <a:r>
              <a:rPr lang="cs-CZ" sz="1600" b="1" dirty="0" err="1">
                <a:solidFill>
                  <a:srgbClr val="0D296F"/>
                </a:solidFill>
              </a:rPr>
              <a:t>electrician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Topic</a:t>
            </a:r>
            <a:r>
              <a:rPr lang="cs-CZ" sz="1600" b="1" dirty="0" smtClean="0">
                <a:solidFill>
                  <a:srgbClr val="0D296F"/>
                </a:solidFill>
              </a:rPr>
              <a:t>: </a:t>
            </a:r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err="1" smtClean="0">
                <a:solidFill>
                  <a:srgbClr val="0D296F"/>
                </a:solidFill>
              </a:rPr>
              <a:t>Electronics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smtClean="0">
                <a:solidFill>
                  <a:srgbClr val="0D296F"/>
                </a:solidFill>
              </a:rPr>
              <a:t>II. </a:t>
            </a:r>
            <a:r>
              <a:rPr lang="cs-CZ" sz="1600" b="1" dirty="0" err="1" smtClean="0">
                <a:solidFill>
                  <a:srgbClr val="0D296F"/>
                </a:solidFill>
              </a:rPr>
              <a:t>class</a:t>
            </a:r>
            <a:r>
              <a:rPr lang="cs-CZ" sz="1600" b="1" dirty="0" smtClean="0">
                <a:solidFill>
                  <a:srgbClr val="0D296F"/>
                </a:solidFill>
              </a:rPr>
              <a:t>		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	</a:t>
            </a:r>
            <a:r>
              <a:rPr lang="cs-CZ" sz="1600" b="1" dirty="0" err="1" smtClean="0">
                <a:solidFill>
                  <a:srgbClr val="0D296F"/>
                </a:solidFill>
              </a:rPr>
              <a:t>Transistors</a:t>
            </a:r>
            <a:r>
              <a:rPr lang="cs-CZ" sz="1600" b="1" dirty="0" smtClean="0">
                <a:solidFill>
                  <a:srgbClr val="0D296F"/>
                </a:solidFill>
              </a:rPr>
              <a:t>: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smtClean="0">
                <a:solidFill>
                  <a:srgbClr val="0D296F"/>
                </a:solidFill>
              </a:rPr>
              <a:t>Transistor CE </a:t>
            </a:r>
            <a:r>
              <a:rPr lang="cs-CZ" sz="1600" b="1" dirty="0" err="1" smtClean="0">
                <a:solidFill>
                  <a:srgbClr val="0D296F"/>
                </a:solidFill>
              </a:rPr>
              <a:t>Amplifier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Prepared</a:t>
            </a:r>
            <a:r>
              <a:rPr lang="cs-CZ" sz="1600" b="1" dirty="0" smtClean="0">
                <a:solidFill>
                  <a:srgbClr val="0D296F"/>
                </a:solidFill>
              </a:rPr>
              <a:t> by: Ing. Jaroslav 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>
                <a:solidFill>
                  <a:srgbClr val="0D296F"/>
                </a:solidFill>
              </a:rPr>
              <a:t>AVOP-ELEKTRO-Ber-009</a:t>
            </a:r>
            <a:endParaRPr lang="cs-CZ" sz="1600" b="1" dirty="0" smtClean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41300" y="5410200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6" name="Rovnoramenný trojúhelník 25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863859" y="4789357"/>
            <a:ext cx="0" cy="1311640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983104" y="5221798"/>
            <a:ext cx="185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 = 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2.7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79511" y="976485"/>
                <a:ext cx="4942679" cy="183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V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R1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= V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CC 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– V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R2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= 12V – 2.7V = 9.3V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R</m:t>
                      </m:r>
                      <m:r>
                        <a:rPr lang="cs-CZ" sz="2400" b="0" i="0" baseline="-2500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1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R</m:t>
                          </m:r>
                          <m: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R</m:t>
                          </m:r>
                          <m: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R</m:t>
                          </m:r>
                          <m: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9</m:t>
                          </m:r>
                          <m:r>
                            <a:rPr lang="cs-CZ" sz="2400" i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.</m:t>
                          </m:r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0.1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mA</m:t>
                          </m:r>
                        </m:den>
                      </m:f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93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k</m:t>
                      </m:r>
                    </m:oMath>
                  </m:oMathPara>
                </a14:m>
                <a:endParaRPr lang="cs-CZ" sz="24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spcAft>
                    <a:spcPts val="1200"/>
                  </a:spcAft>
                </a:pPr>
                <a:endParaRPr lang="cs-CZ" sz="24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976485"/>
                <a:ext cx="4942679" cy="183261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850" t="-2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5059181" y="536130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27k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863858" y="3395272"/>
            <a:ext cx="1" cy="123622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462728" y="3752297"/>
            <a:ext cx="1372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9.3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59181" y="3567631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93k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pic>
        <p:nvPicPr>
          <p:cNvPr id="3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95300" y="58547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6" name="Rovnoramenný trojúhelník 25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863859" y="4789357"/>
            <a:ext cx="0" cy="1311640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983104" y="5221798"/>
            <a:ext cx="185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 = 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2.7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79511" y="976485"/>
                <a:ext cx="8307877" cy="1840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RC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cs-CZ" sz="24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sz="2400" baseline="-250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CC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sz="2400" baseline="-250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cs-CZ" sz="2400" b="0" i="0" baseline="-25000" dirty="0" smtClean="0"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E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sz="2400" b="0" baseline="-25000" dirty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E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=12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cs-CZ" sz="2400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C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mA</m:t>
                          </m:r>
                        </m:den>
                      </m:f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cs-CZ" sz="2400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cs-CZ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976485"/>
                <a:ext cx="8307877" cy="184018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5059181" y="536130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27k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863858" y="3395272"/>
            <a:ext cx="1" cy="123622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462728" y="3752297"/>
            <a:ext cx="1372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9.3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59181" y="363508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93k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340603" y="3635086"/>
            <a:ext cx="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5</a:t>
            </a:r>
            <a:r>
              <a:rPr lang="cs-CZ" dirty="0" smtClean="0">
                <a:solidFill>
                  <a:srgbClr val="0000FF"/>
                </a:solidFill>
              </a:rPr>
              <a:t>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7279686" y="3386624"/>
            <a:ext cx="0" cy="823242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285112" y="3622227"/>
            <a:ext cx="11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RC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/>
          </a:p>
        </p:txBody>
      </p:sp>
      <p:cxnSp>
        <p:nvCxnSpPr>
          <p:cNvPr id="37" name="Přímá spojnice 36"/>
          <p:cNvCxnSpPr/>
          <p:nvPr/>
        </p:nvCxnSpPr>
        <p:spPr>
          <a:xfrm>
            <a:off x="7045195" y="3395272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8341470" y="4445124"/>
            <a:ext cx="449" cy="1479848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8343861" y="3386624"/>
            <a:ext cx="450" cy="726357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8117249" y="4798805"/>
            <a:ext cx="1109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r>
              <a:rPr lang="cs-CZ" dirty="0" smtClean="0">
                <a:solidFill>
                  <a:srgbClr val="0000FF"/>
                </a:solidFill>
              </a:rPr>
              <a:t>=12V</a:t>
            </a:r>
            <a:endParaRPr lang="cs-CZ" dirty="0"/>
          </a:p>
        </p:txBody>
      </p:sp>
      <p:pic>
        <p:nvPicPr>
          <p:cNvPr id="4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15900" y="61468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6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6" name="Rovnoramenný trojúhelník 25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863859" y="4789357"/>
            <a:ext cx="0" cy="1311640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983104" y="5221798"/>
            <a:ext cx="185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 = 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2.7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059181" y="536130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27k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863858" y="3395272"/>
            <a:ext cx="1" cy="123622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462728" y="3752297"/>
            <a:ext cx="1372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9.3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59181" y="363508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93k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340603" y="3635086"/>
            <a:ext cx="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5</a:t>
            </a:r>
            <a:r>
              <a:rPr lang="cs-CZ" dirty="0" smtClean="0">
                <a:solidFill>
                  <a:srgbClr val="0000FF"/>
                </a:solidFill>
              </a:rPr>
              <a:t>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7279686" y="3386624"/>
            <a:ext cx="0" cy="823242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285112" y="3622227"/>
            <a:ext cx="11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RC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/>
          </a:p>
        </p:txBody>
      </p:sp>
      <p:cxnSp>
        <p:nvCxnSpPr>
          <p:cNvPr id="37" name="Přímá spojnice 36"/>
          <p:cNvCxnSpPr/>
          <p:nvPr/>
        </p:nvCxnSpPr>
        <p:spPr>
          <a:xfrm>
            <a:off x="7045195" y="3395272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8341470" y="4445124"/>
            <a:ext cx="449" cy="1479848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8343861" y="3386624"/>
            <a:ext cx="450" cy="726357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8117249" y="4798805"/>
            <a:ext cx="1109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r>
              <a:rPr lang="cs-CZ" dirty="0" smtClean="0">
                <a:solidFill>
                  <a:srgbClr val="0000FF"/>
                </a:solidFill>
              </a:rPr>
              <a:t>=12V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180000" y="975600"/>
            <a:ext cx="8732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When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solving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task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we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have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only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needed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three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simple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rules</a:t>
            </a:r>
            <a:r>
              <a:rPr lang="cs-CZ" dirty="0" smtClean="0">
                <a:solidFill>
                  <a:srgbClr val="0000FF"/>
                </a:solidFill>
              </a:rPr>
              <a:t>:</a:t>
            </a:r>
          </a:p>
          <a:p>
            <a:endParaRPr lang="cs-CZ" dirty="0" smtClean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err="1" smtClean="0">
                <a:solidFill>
                  <a:srgbClr val="0000FF"/>
                </a:solidFill>
              </a:rPr>
              <a:t>Ohm‘s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law</a:t>
            </a:r>
            <a:endParaRPr lang="cs-CZ" dirty="0" smtClean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err="1" smtClean="0">
                <a:solidFill>
                  <a:srgbClr val="0000FF"/>
                </a:solidFill>
              </a:rPr>
              <a:t>Kirchhoff‘s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voltage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law</a:t>
            </a:r>
            <a:endParaRPr lang="cs-CZ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err="1" smtClean="0">
                <a:solidFill>
                  <a:srgbClr val="0000FF"/>
                </a:solidFill>
              </a:rPr>
              <a:t>Kirchhoff‘s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current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law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4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54000" y="61849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4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6" name="Rovnoramenný trojúhelník 25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863859" y="4789357"/>
            <a:ext cx="0" cy="1311640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983104" y="5221798"/>
            <a:ext cx="185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 = 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2.7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059181" y="536130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27k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863858" y="3395272"/>
            <a:ext cx="1" cy="123622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462728" y="3752297"/>
            <a:ext cx="1372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9.3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59181" y="363508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93k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340603" y="3635086"/>
            <a:ext cx="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5</a:t>
            </a:r>
            <a:r>
              <a:rPr lang="cs-CZ" dirty="0" smtClean="0">
                <a:solidFill>
                  <a:srgbClr val="0000FF"/>
                </a:solidFill>
              </a:rPr>
              <a:t>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7279686" y="3386624"/>
            <a:ext cx="0" cy="823242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285112" y="3622227"/>
            <a:ext cx="11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RC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/>
          </a:p>
        </p:txBody>
      </p:sp>
      <p:cxnSp>
        <p:nvCxnSpPr>
          <p:cNvPr id="37" name="Přímá spojnice 36"/>
          <p:cNvCxnSpPr/>
          <p:nvPr/>
        </p:nvCxnSpPr>
        <p:spPr>
          <a:xfrm>
            <a:off x="7045195" y="3395272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8341470" y="4445124"/>
            <a:ext cx="449" cy="1479848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8343861" y="3386624"/>
            <a:ext cx="450" cy="726357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8117249" y="4798805"/>
            <a:ext cx="1109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r>
              <a:rPr lang="cs-CZ" dirty="0" smtClean="0">
                <a:solidFill>
                  <a:srgbClr val="0000FF"/>
                </a:solidFill>
              </a:rPr>
              <a:t>=12V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180000" y="975600"/>
                <a:ext cx="8732140" cy="190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cs-CZ" dirty="0" err="1" smtClean="0">
                    <a:solidFill>
                      <a:srgbClr val="0000FF"/>
                    </a:solidFill>
                  </a:rPr>
                  <a:t>Ohm‘s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law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cs-CZ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/>
                        </a:rPr>
                        <m:t>C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RC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cs-CZ" sz="2400" i="0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mA</m:t>
                          </m:r>
                        </m:den>
                      </m:f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=5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cs-CZ" sz="2400" dirty="0">
                  <a:solidFill>
                    <a:srgbClr val="0000FF"/>
                  </a:solidFill>
                </a:endParaRPr>
              </a:p>
              <a:p>
                <a:endParaRPr lang="cs-CZ" dirty="0" smtClean="0">
                  <a:solidFill>
                    <a:srgbClr val="0000FF"/>
                  </a:solidFill>
                </a:endParaRPr>
              </a:p>
              <a:p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975600"/>
                <a:ext cx="8732140" cy="190090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89" t="-1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15900" y="60198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1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6" name="Rovnoramenný trojúhelník 25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863859" y="4789357"/>
            <a:ext cx="0" cy="1311640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983104" y="5221798"/>
            <a:ext cx="185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 = 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2.7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059181" y="536130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27k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863858" y="3395272"/>
            <a:ext cx="1" cy="123622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462728" y="3752297"/>
            <a:ext cx="1372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9.3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59181" y="363508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93k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340603" y="3635086"/>
            <a:ext cx="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5</a:t>
            </a:r>
            <a:r>
              <a:rPr lang="cs-CZ" dirty="0" smtClean="0">
                <a:solidFill>
                  <a:srgbClr val="0000FF"/>
                </a:solidFill>
              </a:rPr>
              <a:t>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7279686" y="3386624"/>
            <a:ext cx="0" cy="823242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285112" y="3622227"/>
            <a:ext cx="11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RC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/>
          </a:p>
        </p:txBody>
      </p:sp>
      <p:cxnSp>
        <p:nvCxnSpPr>
          <p:cNvPr id="37" name="Přímá spojnice 36"/>
          <p:cNvCxnSpPr/>
          <p:nvPr/>
        </p:nvCxnSpPr>
        <p:spPr>
          <a:xfrm>
            <a:off x="7045195" y="3395272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8341470" y="4445124"/>
            <a:ext cx="449" cy="1479848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8343861" y="3386624"/>
            <a:ext cx="450" cy="726357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8117249" y="4798805"/>
            <a:ext cx="1109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r>
              <a:rPr lang="cs-CZ" dirty="0" smtClean="0">
                <a:solidFill>
                  <a:srgbClr val="0000FF"/>
                </a:solidFill>
              </a:rPr>
              <a:t>=12V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180000" y="975600"/>
                <a:ext cx="87321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2"/>
                </a:pPr>
                <a:r>
                  <a:rPr lang="cs-CZ" dirty="0" smtClean="0">
                    <a:solidFill>
                      <a:srgbClr val="0000FF"/>
                    </a:solidFill>
                  </a:rPr>
                  <a:t>Kirchhoff‘s </a:t>
                </a:r>
                <a:r>
                  <a:rPr lang="cs-CZ" dirty="0" err="1">
                    <a:solidFill>
                      <a:srgbClr val="0000FF"/>
                    </a:solidFill>
                  </a:rPr>
                  <a:t>voltage</a:t>
                </a:r>
                <a:r>
                  <a:rPr lang="cs-CZ" dirty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law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342900" indent="-342900">
                  <a:buFont typeface="+mj-lt"/>
                  <a:buAutoNum type="arabicParenR" startAt="2"/>
                </a:pPr>
                <a:endParaRPr lang="cs-CZ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/>
                        </a:rPr>
                        <m:t>RC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cs-CZ" sz="24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sz="2400" baseline="-250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CC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sz="2400" baseline="-250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cs-CZ" sz="2400" i="0" baseline="-25000" dirty="0"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E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sz="2400" baseline="-250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E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=12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=5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cs-CZ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975600"/>
                <a:ext cx="8732140" cy="101566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89" t="-2994" b="-1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79400" y="6172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6" name="Rovnoramenný trojúhelník 25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863859" y="4789357"/>
            <a:ext cx="0" cy="1311640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983104" y="5221798"/>
            <a:ext cx="185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 = 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2.7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059181" y="536130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27k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863858" y="3395272"/>
            <a:ext cx="1" cy="123622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462728" y="3752297"/>
            <a:ext cx="1372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R1</a:t>
            </a:r>
            <a:r>
              <a:rPr lang="cs-CZ" dirty="0" smtClean="0">
                <a:solidFill>
                  <a:srgbClr val="0000FF"/>
                </a:solidFill>
              </a:rPr>
              <a:t> = 9.3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59181" y="363508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93k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340603" y="3635086"/>
            <a:ext cx="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5</a:t>
            </a:r>
            <a:r>
              <a:rPr lang="cs-CZ" dirty="0" smtClean="0">
                <a:solidFill>
                  <a:srgbClr val="0000FF"/>
                </a:solidFill>
              </a:rPr>
              <a:t>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7279686" y="3386624"/>
            <a:ext cx="0" cy="823242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285112" y="3622227"/>
            <a:ext cx="11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RC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/>
          </a:p>
        </p:txBody>
      </p:sp>
      <p:cxnSp>
        <p:nvCxnSpPr>
          <p:cNvPr id="37" name="Přímá spojnice 36"/>
          <p:cNvCxnSpPr/>
          <p:nvPr/>
        </p:nvCxnSpPr>
        <p:spPr>
          <a:xfrm>
            <a:off x="7045195" y="3395272"/>
            <a:ext cx="1584082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8341470" y="4445124"/>
            <a:ext cx="449" cy="1479848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8343861" y="3386624"/>
            <a:ext cx="450" cy="726357"/>
          </a:xfrm>
          <a:prstGeom prst="straightConnector1">
            <a:avLst/>
          </a:prstGeom>
          <a:ln w="15875">
            <a:solidFill>
              <a:srgbClr val="0000F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 rot="16200000">
            <a:off x="8117249" y="4798805"/>
            <a:ext cx="1109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r>
              <a:rPr lang="cs-CZ" dirty="0" smtClean="0">
                <a:solidFill>
                  <a:srgbClr val="0000FF"/>
                </a:solidFill>
              </a:rPr>
              <a:t>=12V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ovéPole 40"/>
              <p:cNvSpPr txBox="1"/>
              <p:nvPr/>
            </p:nvSpPr>
            <p:spPr>
              <a:xfrm>
                <a:off x="180000" y="975600"/>
                <a:ext cx="8732140" cy="202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 startAt="3"/>
                </a:pPr>
                <a:r>
                  <a:rPr lang="cs-CZ" dirty="0" smtClean="0">
                    <a:solidFill>
                      <a:srgbClr val="0000FF"/>
                    </a:solidFill>
                  </a:rPr>
                  <a:t>Kirchhoff‘s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current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law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342900" indent="-342900">
                  <a:buFont typeface="+mj-lt"/>
                  <a:buAutoNum type="arabicParenR" startAt="3"/>
                </a:pPr>
                <a:endParaRPr lang="cs-CZ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i="0">
                        <a:solidFill>
                          <a:srgbClr val="0000FF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i="0" baseline="-25000">
                        <a:solidFill>
                          <a:srgbClr val="0000FF"/>
                        </a:solidFill>
                        <a:latin typeface="Cambria Math"/>
                      </a:rPr>
                      <m:t>E</m:t>
                    </m:r>
                    <m:r>
                      <a:rPr lang="cs-CZ" sz="2400" i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cs-CZ" sz="2400" i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cs-CZ" sz="2400" i="0" baseline="-2500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C</m:t>
                    </m:r>
                    <m:r>
                      <a:rPr lang="cs-CZ" sz="2400" i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00FF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i="0" baseline="-2500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sz="2400" i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aseline="-25000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400" i="0">
                          <a:solidFill>
                            <a:srgbClr val="0000FF"/>
                          </a:solidFill>
                          <a:latin typeface="Cambria Math"/>
                        </a:rPr>
                        <m:t> →0⇒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2400" i="0">
                          <a:solidFill>
                            <a:srgbClr val="0000FF"/>
                          </a:solidFill>
                          <a:latin typeface="Cambria Math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/>
                        </a:rPr>
                        <m:t>E</m:t>
                      </m:r>
                    </m:oMath>
                  </m:oMathPara>
                </a14:m>
                <a:endParaRPr lang="cs-CZ" sz="2400" baseline="-25000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C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IE</m:t>
                      </m:r>
                      <m: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mA</m:t>
                      </m:r>
                    </m:oMath>
                  </m:oMathPara>
                </a14:m>
                <a:endParaRPr lang="cs-CZ" sz="2400" dirty="0">
                  <a:solidFill>
                    <a:srgbClr val="0000FF"/>
                  </a:solidFill>
                </a:endParaRPr>
              </a:p>
              <a:p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975600"/>
                <a:ext cx="8732140" cy="2022798"/>
              </a:xfrm>
              <a:prstGeom prst="rect">
                <a:avLst/>
              </a:prstGeom>
              <a:blipFill rotWithShape="0">
                <a:blip r:embed="rId5"/>
                <a:stretch>
                  <a:fillRect l="-489" t="-15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68300" y="61468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2" y="1628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en.wikipedia.org/wiki/Common_emitter</a:t>
            </a:r>
            <a:endParaRPr lang="cs-CZ" sz="1400" dirty="0" smtClean="0"/>
          </a:p>
          <a:p>
            <a:pPr eaLnBrk="1" hangingPunct="1"/>
            <a:r>
              <a:rPr lang="en-US" sz="1400" dirty="0" smtClean="0">
                <a:hlinkClick r:id="rId5"/>
              </a:rPr>
              <a:t>http://www.thefreedictionary.com</a:t>
            </a:r>
            <a:endParaRPr lang="cs-CZ" sz="1400" dirty="0" smtClean="0"/>
          </a:p>
          <a:p>
            <a:pPr eaLnBrk="1" hangingPunct="1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www.animations.physics.unsw.edu.au/jw/calculus.htm</a:t>
            </a:r>
            <a:endParaRPr lang="cs-CZ" sz="1400" dirty="0" smtClean="0"/>
          </a:p>
          <a:p>
            <a:pPr eaLnBrk="1" hangingPunct="1"/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openlearn.open.ac.uk/</a:t>
            </a:r>
            <a:endParaRPr lang="cs-CZ" sz="1400" dirty="0" smtClean="0"/>
          </a:p>
          <a:p>
            <a:pPr eaLnBrk="1" hangingPunct="1"/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www.dnatechindia.com/Tutorial/Transistors/Bipolar-Transistor.html</a:t>
            </a:r>
            <a:endParaRPr lang="cs-CZ" sz="1400" dirty="0" smtClean="0"/>
          </a:p>
          <a:p>
            <a:pPr eaLnBrk="1" hangingPunct="1"/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talkingelectronics.com/pay/TEI-Index-Full.html</a:t>
            </a:r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10" cstate="print"/>
          <a:stretch>
            <a:fillRect/>
          </a:stretch>
        </p:blipFill>
        <p:spPr>
          <a:xfrm>
            <a:off x="317500" y="5956300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A transistor </a:t>
            </a:r>
            <a:r>
              <a:rPr lang="en-US" b="1" dirty="0" smtClean="0"/>
              <a:t>common emitter amplifier </a:t>
            </a:r>
            <a:r>
              <a:rPr lang="en-US" dirty="0" smtClean="0"/>
              <a:t>is a circuit where the input signal is applied between the base and the emitter while the output is taken from between the collector and the emitter. </a:t>
            </a:r>
          </a:p>
          <a:p>
            <a:pPr eaLnBrk="1" hangingPunct="1"/>
            <a:r>
              <a:rPr lang="en-US" dirty="0" smtClean="0"/>
              <a:t>The emitter is grounded and is common to both the input and output.</a:t>
            </a:r>
          </a:p>
          <a:p>
            <a:pPr eaLnBrk="1" hangingPunct="1"/>
            <a:r>
              <a:rPr lang="en-US" dirty="0" smtClean="0"/>
              <a:t>Hence the name: Common emitter amplifier.</a:t>
            </a:r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Definition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66" y="3391383"/>
            <a:ext cx="2472487" cy="2949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04800" y="57785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900000"/>
                <a:ext cx="8280920" cy="211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When analyzing and </a:t>
                </a:r>
                <a:r>
                  <a:rPr lang="en-US" dirty="0"/>
                  <a:t>designing the </a:t>
                </a:r>
                <a:r>
                  <a:rPr lang="en-US" dirty="0" smtClean="0"/>
                  <a:t>circuit</a:t>
                </a:r>
                <a:r>
                  <a:rPr lang="cs-CZ" dirty="0" smtClean="0"/>
                  <a:t>s</a:t>
                </a:r>
                <a:r>
                  <a:rPr lang="en-US" dirty="0" smtClean="0"/>
                  <a:t> we will use the following formulas:</a:t>
                </a:r>
                <a:endParaRPr lang="cs-CZ" dirty="0" smtClean="0"/>
              </a:p>
              <a:p>
                <a:r>
                  <a:rPr lang="en-US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="0" i="0" baseline="-25000" smtClean="0">
                        <a:latin typeface="Cambria Math"/>
                      </a:rPr>
                      <m:t>C</m:t>
                    </m:r>
                    <m:r>
                      <a:rPr lang="en-US" sz="2400" b="0" i="0" smtClean="0">
                        <a:latin typeface="Cambria Math"/>
                      </a:rPr>
                      <m:t>=ß∗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aseline="-25000">
                        <a:latin typeface="Cambria Math"/>
                      </a:rPr>
                      <m:t>B</m:t>
                    </m:r>
                  </m:oMath>
                </a14:m>
                <a:r>
                  <a:rPr lang="cs-CZ" sz="2400" b="0" baseline="-260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="0" i="0" baseline="-25000" smtClean="0">
                        <a:latin typeface="Cambria Math"/>
                      </a:rPr>
                      <m:t>E</m:t>
                    </m:r>
                    <m:r>
                      <a:rPr lang="cs-CZ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aseline="-25000">
                        <a:latin typeface="Cambria Math"/>
                      </a:rPr>
                      <m:t>C</m:t>
                    </m:r>
                    <m:r>
                      <a:rPr lang="cs-CZ" sz="2400" b="0" i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aseline="-25000">
                        <a:latin typeface="Cambria Math"/>
                      </a:rPr>
                      <m:t>B</m:t>
                    </m:r>
                  </m:oMath>
                </a14:m>
                <a:endParaRPr lang="en-US" sz="2400" b="0" baseline="-250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 →0⇒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latin typeface="Cambria Math"/>
                        </a:rPr>
                        <m:t>C</m:t>
                      </m:r>
                      <m:r>
                        <a:rPr lang="en-US" sz="2400" i="0">
                          <a:latin typeface="Cambria Math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baseline="-25000">
                          <a:latin typeface="Cambria Math"/>
                        </a:rPr>
                        <m:t>E</m:t>
                      </m:r>
                    </m:oMath>
                  </m:oMathPara>
                </a14:m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latin typeface="Cambria Math"/>
                        </a:rPr>
                        <m:t>BE</m:t>
                      </m:r>
                      <m:r>
                        <a:rPr lang="en-US" sz="2400" b="0" i="0" smtClean="0">
                          <a:latin typeface="Cambria Math"/>
                        </a:rPr>
                        <m:t>=0.7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  <m:r>
                        <a:rPr lang="en-US" sz="2400" b="0" i="0" smtClean="0"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latin typeface="Cambria Math"/>
                        </a:rPr>
                        <m:t>B</m:t>
                      </m:r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latin typeface="Cambria Math"/>
                        </a:rPr>
                        <m:t>E</m:t>
                      </m:r>
                      <m:r>
                        <a:rPr lang="cs-CZ" sz="2400" b="0" i="0" smtClean="0">
                          <a:latin typeface="Cambria Math"/>
                        </a:rPr>
                        <m:t>+0.7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000"/>
                <a:ext cx="8280920" cy="21151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63" t="-1441" b="-2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51520" y="3356992"/>
                <a:ext cx="54006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</a:t>
                </a:r>
                <a:r>
                  <a:rPr lang="cs-CZ" baseline="-25000" dirty="0" smtClean="0"/>
                  <a:t>C</a:t>
                </a:r>
                <a:r>
                  <a:rPr lang="en-US" dirty="0" smtClean="0"/>
                  <a:t> = current flowing into the collector</a:t>
                </a:r>
              </a:p>
              <a:p>
                <a:r>
                  <a:rPr lang="en-US" dirty="0" smtClean="0"/>
                  <a:t>I</a:t>
                </a:r>
                <a:r>
                  <a:rPr lang="cs-CZ" baseline="-25000" dirty="0" smtClean="0"/>
                  <a:t>B</a:t>
                </a:r>
                <a:r>
                  <a:rPr lang="en-US" dirty="0" smtClean="0"/>
                  <a:t> = current </a:t>
                </a:r>
                <a:r>
                  <a:rPr lang="en-US" dirty="0"/>
                  <a:t>flowing into the </a:t>
                </a:r>
                <a:r>
                  <a:rPr lang="en-US" dirty="0" smtClean="0"/>
                  <a:t>base</a:t>
                </a:r>
              </a:p>
              <a:p>
                <a:r>
                  <a:rPr lang="en-US" dirty="0" smtClean="0"/>
                  <a:t>I</a:t>
                </a:r>
                <a:r>
                  <a:rPr lang="cs-CZ" baseline="-25000" dirty="0" smtClean="0"/>
                  <a:t>E</a:t>
                </a:r>
                <a:r>
                  <a:rPr lang="en-US" dirty="0" smtClean="0"/>
                  <a:t> = current </a:t>
                </a:r>
                <a:r>
                  <a:rPr lang="en-US" dirty="0"/>
                  <a:t>flowing </a:t>
                </a:r>
                <a:r>
                  <a:rPr lang="en-US" dirty="0" smtClean="0"/>
                  <a:t>out of the emitter</a:t>
                </a:r>
              </a:p>
              <a:p>
                <a:r>
                  <a:rPr lang="en-US" dirty="0" smtClean="0"/>
                  <a:t>V</a:t>
                </a:r>
                <a:r>
                  <a:rPr lang="cs-CZ" baseline="-25000" dirty="0" smtClean="0"/>
                  <a:t>BE</a:t>
                </a:r>
                <a:r>
                  <a:rPr lang="en-US" dirty="0" smtClean="0"/>
                  <a:t> = voltage across the base–emitter diode</a:t>
                </a:r>
                <a:endParaRPr lang="cs-CZ" dirty="0" smtClean="0"/>
              </a:p>
              <a:p>
                <a:r>
                  <a:rPr lang="cs-CZ" dirty="0" smtClean="0"/>
                  <a:t>V</a:t>
                </a:r>
                <a:r>
                  <a:rPr lang="cs-CZ" baseline="-25000" dirty="0" smtClean="0"/>
                  <a:t>B</a:t>
                </a:r>
                <a:r>
                  <a:rPr lang="cs-CZ" dirty="0" smtClean="0"/>
                  <a:t> = base </a:t>
                </a:r>
                <a:r>
                  <a:rPr lang="cs-CZ" dirty="0" err="1" smtClean="0"/>
                  <a:t>voltage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with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respect</a:t>
                </a:r>
                <a:r>
                  <a:rPr lang="cs-CZ" dirty="0" smtClean="0"/>
                  <a:t> to </a:t>
                </a:r>
                <a:r>
                  <a:rPr lang="cs-CZ" dirty="0" err="1" smtClean="0"/>
                  <a:t>ground</a:t>
                </a:r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dirty="0"/>
                        <m:t>V</m:t>
                      </m:r>
                      <m:r>
                        <m:rPr>
                          <m:nor/>
                        </m:rPr>
                        <a:rPr lang="cs-CZ" b="0" i="0" baseline="-25000" dirty="0" smtClean="0"/>
                        <m:t>E</m:t>
                      </m:r>
                      <m:r>
                        <m:rPr>
                          <m:nor/>
                        </m:rPr>
                        <a:rPr lang="cs-CZ" dirty="0"/>
                        <m:t> = </m:t>
                      </m:r>
                      <m:r>
                        <m:rPr>
                          <m:nor/>
                        </m:rPr>
                        <a:rPr lang="cs-CZ" b="0" i="0" dirty="0" smtClean="0"/>
                        <m:t>emitter</m:t>
                      </m:r>
                      <m:r>
                        <m:rPr>
                          <m:nor/>
                        </m:rPr>
                        <a:rPr lang="cs-CZ" b="0" i="0" dirty="0" smtClean="0"/>
                        <m:t> </m:t>
                      </m:r>
                      <m:r>
                        <m:rPr>
                          <m:nor/>
                        </m:rPr>
                        <a:rPr lang="cs-CZ" dirty="0"/>
                        <m:t>voltage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  <m:r>
                        <m:rPr>
                          <m:nor/>
                        </m:rPr>
                        <a:rPr lang="cs-CZ" dirty="0"/>
                        <m:t>with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  <m:r>
                        <m:rPr>
                          <m:nor/>
                        </m:rPr>
                        <a:rPr lang="cs-CZ" dirty="0"/>
                        <m:t>respect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  <m:r>
                        <m:rPr>
                          <m:nor/>
                        </m:rPr>
                        <a:rPr lang="cs-CZ" dirty="0"/>
                        <m:t>to</m:t>
                      </m:r>
                      <m:r>
                        <m:rPr>
                          <m:nor/>
                        </m:rPr>
                        <a:rPr lang="cs-CZ" dirty="0"/>
                        <m:t> </m:t>
                      </m:r>
                      <m:r>
                        <m:rPr>
                          <m:nor/>
                        </m:rPr>
                        <a:rPr lang="cs-CZ" dirty="0"/>
                        <m:t>ground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ß</m:t>
                    </m:r>
                  </m:oMath>
                </a14:m>
                <a:r>
                  <a:rPr lang="en-US" dirty="0"/>
                  <a:t> (beta) = current </a:t>
                </a:r>
                <a:r>
                  <a:rPr lang="en-US" dirty="0" smtClean="0"/>
                  <a:t>gain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transistor</a:t>
                </a:r>
                <a:r>
                  <a:rPr lang="en-US" dirty="0" smtClean="0"/>
                  <a:t>. </a:t>
                </a:r>
                <a:r>
                  <a:rPr lang="en-US" dirty="0"/>
                  <a:t>It is the </a:t>
                </a:r>
                <a:r>
                  <a:rPr lang="cs-CZ" dirty="0" smtClean="0"/>
                  <a:t>	</a:t>
                </a:r>
                <a:r>
                  <a:rPr lang="en-US" dirty="0" smtClean="0"/>
                  <a:t>same </a:t>
                </a:r>
                <a:r>
                  <a:rPr lang="en-US" dirty="0"/>
                  <a:t>as h</a:t>
                </a:r>
                <a:r>
                  <a:rPr lang="en-US" baseline="-25000" dirty="0"/>
                  <a:t>21e</a:t>
                </a:r>
                <a:r>
                  <a:rPr lang="en-US" dirty="0"/>
                  <a:t> or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FE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means „approximately equal“.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56992"/>
                <a:ext cx="5400600" cy="31393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903" t="-971" b="-2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66" y="3391383"/>
            <a:ext cx="2472487" cy="2949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7" cstate="print"/>
          <a:stretch>
            <a:fillRect/>
          </a:stretch>
        </p:blipFill>
        <p:spPr>
          <a:xfrm>
            <a:off x="0" y="5791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900000"/>
                <a:ext cx="8496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When we apply a positive voltage to the base, a current I</a:t>
                </a:r>
                <a:r>
                  <a:rPr lang="cs-CZ" baseline="-25000" dirty="0" smtClean="0"/>
                  <a:t>B</a:t>
                </a:r>
                <a:r>
                  <a:rPr lang="en-US" dirty="0" smtClean="0"/>
                  <a:t> flows into the base. </a:t>
                </a:r>
              </a:p>
              <a:p>
                <a:r>
                  <a:rPr lang="en-US" b="0" dirty="0" smtClean="0"/>
                  <a:t>A ß (beta) times higher current I</a:t>
                </a:r>
                <a:r>
                  <a:rPr lang="cs-CZ" b="0" baseline="-25000" dirty="0" smtClean="0"/>
                  <a:t>C</a:t>
                </a:r>
                <a:r>
                  <a:rPr lang="en-US" b="0" dirty="0" smtClean="0"/>
                  <a:t> flows through the R</a:t>
                </a:r>
                <a:r>
                  <a:rPr lang="cs-CZ" b="0" baseline="-25000" dirty="0" smtClean="0"/>
                  <a:t>C</a:t>
                </a:r>
                <a:r>
                  <a:rPr lang="en-US" b="0" dirty="0" smtClean="0"/>
                  <a:t> into the collector.</a:t>
                </a:r>
              </a:p>
              <a:p>
                <a:r>
                  <a:rPr lang="en-US" b="0" dirty="0" smtClean="0"/>
                  <a:t>A small change of the base current </a:t>
                </a:r>
                <a:r>
                  <a:rPr lang="en-US" dirty="0"/>
                  <a:t>I</a:t>
                </a:r>
                <a:r>
                  <a:rPr lang="cs-CZ" baseline="-25000" dirty="0"/>
                  <a:t>B</a:t>
                </a:r>
                <a:r>
                  <a:rPr lang="en-US" dirty="0" smtClean="0"/>
                  <a:t> makes a </a:t>
                </a:r>
                <a:r>
                  <a:rPr lang="en-US" dirty="0"/>
                  <a:t>ß </a:t>
                </a:r>
                <a:r>
                  <a:rPr lang="cs-CZ" dirty="0" err="1" smtClean="0"/>
                  <a:t>times</a:t>
                </a:r>
                <a:r>
                  <a:rPr lang="cs-CZ" dirty="0" smtClean="0"/>
                  <a:t> </a:t>
                </a:r>
                <a:r>
                  <a:rPr lang="en-US" dirty="0" smtClean="0"/>
                  <a:t>big</a:t>
                </a:r>
                <a:r>
                  <a:rPr lang="cs-CZ" dirty="0" err="1" smtClean="0"/>
                  <a:t>ger</a:t>
                </a:r>
                <a:r>
                  <a:rPr lang="en-US" dirty="0" smtClean="0"/>
                  <a:t> change of the </a:t>
                </a:r>
                <a:r>
                  <a:rPr lang="en-US" dirty="0"/>
                  <a:t>collector current I</a:t>
                </a:r>
                <a:r>
                  <a:rPr lang="cs-CZ" baseline="-25000" dirty="0" smtClean="0"/>
                  <a:t>C</a:t>
                </a:r>
                <a:r>
                  <a:rPr lang="en-US" dirty="0" smtClean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cs-CZ" sz="2400" b="0" i="1" baseline="-25000" smtClean="0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=ß∗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aseline="-25000">
                        <a:latin typeface="Cambria Math"/>
                      </a:rPr>
                      <m:t>B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000"/>
                <a:ext cx="8496944" cy="15696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46" t="-1946" b="-11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66" y="3391383"/>
            <a:ext cx="2472487" cy="2949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54000" y="6045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1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900000"/>
            <a:ext cx="863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collector current </a:t>
            </a:r>
            <a:r>
              <a:rPr lang="en-US" dirty="0"/>
              <a:t>I</a:t>
            </a:r>
            <a:r>
              <a:rPr lang="cs-CZ" baseline="-25000" dirty="0"/>
              <a:t>C</a:t>
            </a:r>
            <a:r>
              <a:rPr lang="en-US" dirty="0" smtClean="0"/>
              <a:t> creates a voltage drop V</a:t>
            </a:r>
            <a:r>
              <a:rPr lang="en-US" baseline="-25000" dirty="0" smtClean="0"/>
              <a:t>RC</a:t>
            </a:r>
            <a:r>
              <a:rPr lang="en-US" dirty="0" smtClean="0"/>
              <a:t> across the collector resistor R</a:t>
            </a:r>
            <a:r>
              <a:rPr lang="cs-CZ" baseline="-25000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higher the base voltage, the bigger the voltage drop V</a:t>
            </a:r>
            <a:r>
              <a:rPr lang="en-US" baseline="-25000" dirty="0" smtClean="0"/>
              <a:t>RC</a:t>
            </a:r>
            <a:r>
              <a:rPr lang="en-US" dirty="0" smtClean="0"/>
              <a:t>, and the lower the collector voltage V</a:t>
            </a:r>
            <a:r>
              <a:rPr lang="cs-CZ" baseline="-25000" dirty="0" err="1" smtClean="0"/>
              <a:t>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increase in base input voltage </a:t>
            </a:r>
            <a:r>
              <a:rPr lang="cs-CZ" dirty="0" smtClean="0"/>
              <a:t>V</a:t>
            </a:r>
            <a:r>
              <a:rPr lang="cs-CZ" baseline="-25000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causes a decrease in collector output voltage</a:t>
            </a:r>
            <a:r>
              <a:rPr lang="cs-CZ" dirty="0" smtClean="0"/>
              <a:t> </a:t>
            </a:r>
            <a:r>
              <a:rPr lang="en-US" dirty="0"/>
              <a:t>V</a:t>
            </a:r>
            <a:r>
              <a:rPr lang="cs-CZ" baseline="-25000" dirty="0" err="1"/>
              <a:t>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why we call this circuit an "Inverting Amplifier</a:t>
            </a:r>
            <a:r>
              <a:rPr lang="cs-CZ" dirty="0" smtClean="0"/>
              <a:t>“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small change of the base voltage makes a big change of the collector voltage.</a:t>
            </a:r>
          </a:p>
          <a:p>
            <a:r>
              <a:rPr lang="en-US" dirty="0" smtClean="0"/>
              <a:t>The input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en-US" dirty="0" smtClean="0"/>
              <a:t>applied on the base appears, amplified, on the collector.</a:t>
            </a:r>
            <a:endParaRPr lang="en-US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7724353" y="3699057"/>
            <a:ext cx="11135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7708855" y="4786611"/>
            <a:ext cx="36004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950332" y="3699057"/>
            <a:ext cx="0" cy="1083168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950332" y="4176233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RC</a:t>
            </a:r>
            <a:endParaRPr lang="cs-CZ" baseline="-25000" dirty="0">
              <a:solidFill>
                <a:srgbClr val="0000FF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639008" y="6100473"/>
            <a:ext cx="114996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950332" y="4782225"/>
            <a:ext cx="0" cy="1318248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8539037" y="3699057"/>
            <a:ext cx="0" cy="2401416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628129" y="4499067"/>
            <a:ext cx="62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endParaRPr lang="cs-CZ" baseline="-25000" dirty="0">
              <a:solidFill>
                <a:srgbClr val="0000FF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66" y="3391383"/>
            <a:ext cx="2472487" cy="2949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" name="TextovéPole 16"/>
          <p:cNvSpPr txBox="1"/>
          <p:nvPr/>
        </p:nvSpPr>
        <p:spPr>
          <a:xfrm>
            <a:off x="7950332" y="5170812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V</a:t>
            </a:r>
            <a:r>
              <a:rPr lang="cs-CZ" baseline="-25000" dirty="0" err="1" smtClean="0">
                <a:solidFill>
                  <a:srgbClr val="0000FF"/>
                </a:solidFill>
              </a:rPr>
              <a:t>out</a:t>
            </a:r>
            <a:endParaRPr lang="cs-CZ" baseline="-25000" dirty="0">
              <a:solidFill>
                <a:srgbClr val="0000FF"/>
              </a:solidFill>
            </a:endParaRPr>
          </a:p>
        </p:txBody>
      </p:sp>
      <p:pic>
        <p:nvPicPr>
          <p:cNvPr id="2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03200" y="63500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9000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All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bias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components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have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been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omitted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to </a:t>
            </a:r>
            <a:r>
              <a:rPr lang="cs-CZ" dirty="0" err="1">
                <a:solidFill>
                  <a:srgbClr val="0000FF"/>
                </a:solidFill>
              </a:rPr>
              <a:t>simplify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above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explanations</a:t>
            </a:r>
            <a:r>
              <a:rPr lang="cs-CZ" dirty="0" smtClean="0">
                <a:solidFill>
                  <a:srgbClr val="0000FF"/>
                </a:solidFill>
              </a:rPr>
              <a:t>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In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next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task</a:t>
            </a:r>
            <a:r>
              <a:rPr lang="cs-CZ" dirty="0" smtClean="0">
                <a:solidFill>
                  <a:srgbClr val="0000FF"/>
                </a:solidFill>
              </a:rPr>
              <a:t>, </a:t>
            </a:r>
            <a:r>
              <a:rPr lang="cs-CZ" dirty="0" err="1" smtClean="0">
                <a:solidFill>
                  <a:srgbClr val="0000FF"/>
                </a:solidFill>
              </a:rPr>
              <a:t>we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will</a:t>
            </a:r>
            <a:r>
              <a:rPr lang="cs-CZ" dirty="0" smtClean="0">
                <a:solidFill>
                  <a:srgbClr val="0000FF"/>
                </a:solidFill>
              </a:rPr>
              <a:t> design a </a:t>
            </a:r>
            <a:r>
              <a:rPr lang="cs-CZ" dirty="0" err="1" smtClean="0">
                <a:solidFill>
                  <a:srgbClr val="0000FF"/>
                </a:solidFill>
              </a:rPr>
              <a:t>real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amplifier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stage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including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setting</a:t>
            </a:r>
            <a:r>
              <a:rPr lang="cs-CZ" dirty="0" smtClean="0">
                <a:solidFill>
                  <a:srgbClr val="0000FF"/>
                </a:solidFill>
              </a:rPr>
              <a:t> and </a:t>
            </a:r>
            <a:r>
              <a:rPr lang="cs-CZ" dirty="0" err="1" smtClean="0">
                <a:solidFill>
                  <a:srgbClr val="0000FF"/>
                </a:solidFill>
              </a:rPr>
              <a:t>stabilization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of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operating</a:t>
            </a:r>
            <a:r>
              <a:rPr lang="cs-CZ" dirty="0" smtClean="0">
                <a:solidFill>
                  <a:srgbClr val="0000FF"/>
                </a:solidFill>
              </a:rPr>
              <a:t> point.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06896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The operating point of a </a:t>
            </a:r>
            <a:r>
              <a:rPr lang="cs-CZ" i="1" smtClean="0">
                <a:solidFill>
                  <a:srgbClr val="0000FF"/>
                </a:solidFill>
              </a:rPr>
              <a:t>transistor</a:t>
            </a:r>
            <a:r>
              <a:rPr lang="en-US" i="1" smtClean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also known as bias point, quiescent point, or Q-point, is the steady-state operating condition of </a:t>
            </a:r>
            <a:r>
              <a:rPr lang="en-US" i="1" dirty="0" smtClean="0">
                <a:solidFill>
                  <a:srgbClr val="0000FF"/>
                </a:solidFill>
              </a:rPr>
              <a:t>a </a:t>
            </a:r>
            <a:r>
              <a:rPr lang="en-US" i="1" dirty="0">
                <a:solidFill>
                  <a:srgbClr val="0000FF"/>
                </a:solidFill>
              </a:rPr>
              <a:t>transistor </a:t>
            </a:r>
            <a:r>
              <a:rPr lang="en-US" i="1" dirty="0" smtClean="0">
                <a:solidFill>
                  <a:srgbClr val="0000FF"/>
                </a:solidFill>
              </a:rPr>
              <a:t>with </a:t>
            </a:r>
            <a:r>
              <a:rPr lang="en-US" i="1" dirty="0">
                <a:solidFill>
                  <a:srgbClr val="0000FF"/>
                </a:solidFill>
              </a:rPr>
              <a:t>no input signal applied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endParaRPr lang="cs-CZ" i="1" dirty="0" smtClean="0">
              <a:solidFill>
                <a:srgbClr val="0000FF"/>
              </a:solidFill>
            </a:endParaRPr>
          </a:p>
          <a:p>
            <a:r>
              <a:rPr lang="cs-CZ" i="1" dirty="0" smtClean="0">
                <a:solidFill>
                  <a:srgbClr val="0000FF"/>
                </a:solidFill>
              </a:rPr>
              <a:t>(</a:t>
            </a:r>
            <a:r>
              <a:rPr lang="cs-CZ" i="1" dirty="0" err="1" smtClean="0">
                <a:solidFill>
                  <a:srgbClr val="0000FF"/>
                </a:solidFill>
              </a:rPr>
              <a:t>Wikipedia</a:t>
            </a:r>
            <a:r>
              <a:rPr lang="cs-CZ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22487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44500" y="5956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 err="1" smtClean="0">
                <a:solidFill>
                  <a:srgbClr val="0000FF"/>
                </a:solidFill>
              </a:rPr>
              <a:t>Given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following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conditions</a:t>
            </a:r>
            <a:r>
              <a:rPr lang="cs-CZ" dirty="0" smtClean="0">
                <a:solidFill>
                  <a:srgbClr val="0000FF"/>
                </a:solidFill>
              </a:rPr>
              <a:t>, c</a:t>
            </a:r>
            <a:r>
              <a:rPr lang="en-US" dirty="0" err="1" smtClean="0">
                <a:solidFill>
                  <a:srgbClr val="0000FF"/>
                </a:solidFill>
              </a:rPr>
              <a:t>alculate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cs-CZ" dirty="0" err="1" smtClean="0">
                <a:solidFill>
                  <a:srgbClr val="0000FF"/>
                </a:solidFill>
              </a:rPr>
              <a:t>values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of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all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resistors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for the circuit </a:t>
            </a:r>
            <a:r>
              <a:rPr lang="en-US" dirty="0" smtClean="0">
                <a:solidFill>
                  <a:srgbClr val="0000FF"/>
                </a:solidFill>
              </a:rPr>
              <a:t>below</a:t>
            </a:r>
            <a:r>
              <a:rPr lang="cs-CZ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188" y="1628800"/>
            <a:ext cx="3024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 = 1 mA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 = 5 V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 = 2 V</a:t>
            </a:r>
          </a:p>
          <a:p>
            <a:r>
              <a:rPr lang="cs-CZ" dirty="0">
                <a:solidFill>
                  <a:srgbClr val="0000FF"/>
                </a:solidFill>
                <a:latin typeface="Arial"/>
                <a:cs typeface="Arial"/>
              </a:rPr>
              <a:t>ß ≥ 100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urrent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through </a:t>
            </a:r>
            <a:r>
              <a:rPr lang="en-US" dirty="0">
                <a:solidFill>
                  <a:srgbClr val="0000FF"/>
                </a:solidFill>
              </a:rPr>
              <a:t>the voltage </a:t>
            </a:r>
            <a:r>
              <a:rPr lang="en-US" dirty="0" smtClean="0">
                <a:solidFill>
                  <a:srgbClr val="0000FF"/>
                </a:solidFill>
              </a:rPr>
              <a:t>divider</a:t>
            </a:r>
            <a:r>
              <a:rPr lang="cs-CZ" dirty="0" smtClean="0">
                <a:solidFill>
                  <a:srgbClr val="0000FF"/>
                </a:solidFill>
              </a:rPr>
              <a:t> R</a:t>
            </a:r>
            <a:r>
              <a:rPr lang="cs-CZ" baseline="-25000" dirty="0" smtClean="0">
                <a:solidFill>
                  <a:srgbClr val="0000FF"/>
                </a:solidFill>
              </a:rPr>
              <a:t>1</a:t>
            </a:r>
            <a:r>
              <a:rPr lang="cs-CZ" dirty="0" smtClean="0">
                <a:solidFill>
                  <a:srgbClr val="0000FF"/>
                </a:solidFill>
              </a:rPr>
              <a:t>, R</a:t>
            </a:r>
            <a:r>
              <a:rPr lang="cs-CZ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about </a:t>
            </a:r>
            <a:r>
              <a:rPr lang="en-US" dirty="0">
                <a:solidFill>
                  <a:srgbClr val="0000FF"/>
                </a:solidFill>
              </a:rPr>
              <a:t>10 times the max 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</a:p>
          <a:p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13" name="Rovnoramenný trojúhelník 12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ovnoramenný trojúhelník 15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I</a:t>
            </a:r>
            <a:r>
              <a:rPr lang="cs-CZ" baseline="-25000" dirty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7020272" y="5949280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pic>
        <p:nvPicPr>
          <p:cNvPr id="2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41300" y="6045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7"/>
              <p:cNvSpPr txBox="1">
                <a:spLocks noChangeArrowheads="1"/>
              </p:cNvSpPr>
              <p:nvPr/>
            </p:nvSpPr>
            <p:spPr bwMode="auto">
              <a:xfrm>
                <a:off x="760566" y="1053478"/>
                <a:ext cx="3755406" cy="1832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C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cs-CZ" sz="2400" i="0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i="0" baseline="-25000">
                          <a:solidFill>
                            <a:srgbClr val="0000FF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mA</m:t>
                      </m:r>
                    </m:oMath>
                  </m:oMathPara>
                </a14:m>
                <a:endParaRPr lang="cs-CZ" sz="2400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mA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cs-CZ" sz="2400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cs-CZ" sz="2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566" y="1053478"/>
                <a:ext cx="3755406" cy="183268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I</a:t>
            </a:r>
            <a:r>
              <a:rPr lang="cs-CZ" baseline="-25000" dirty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4" name="Rovnoramenný trojúhelník 23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pic>
        <p:nvPicPr>
          <p:cNvPr id="2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66700" y="61468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5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782800"/>
            <a:ext cx="4820054" cy="36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Amplifier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7"/>
              <p:cNvSpPr txBox="1">
                <a:spLocks noChangeArrowheads="1"/>
              </p:cNvSpPr>
              <p:nvPr/>
            </p:nvSpPr>
            <p:spPr bwMode="auto">
              <a:xfrm>
                <a:off x="179511" y="948547"/>
                <a:ext cx="5717594" cy="1832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B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ß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mA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=0.01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mA</m:t>
                      </m:r>
                    </m:oMath>
                  </m:oMathPara>
                </a14:m>
                <a:endParaRPr lang="cs-CZ" sz="24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I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R1R2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10*</a:t>
                </a:r>
                <a:r>
                  <a:rPr lang="cs-CZ" sz="2400" dirty="0">
                    <a:solidFill>
                      <a:srgbClr val="0000FF"/>
                    </a:solidFill>
                    <a:ea typeface="Cambria Math" pitchFamily="18" charset="0"/>
                  </a:rPr>
                  <a:t> 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I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10*0.01mA = 0.1mA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V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V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R2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V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E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+ V</a:t>
                </a:r>
                <a:r>
                  <a:rPr lang="cs-CZ" sz="240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BE</a:t>
                </a:r>
                <a:r>
                  <a:rPr lang="cs-CZ" sz="24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2V + 0.7V = 2.7V</a:t>
                </a:r>
              </a:p>
            </p:txBody>
          </p:sp>
        </mc:Choice>
        <mc:Fallback xmlns="">
          <p:sp>
            <p:nvSpPr>
              <p:cNvPr id="25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1" y="948547"/>
                <a:ext cx="5717594" cy="183261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599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vnoramenný trojúhelník 10"/>
          <p:cNvSpPr/>
          <p:nvPr/>
        </p:nvSpPr>
        <p:spPr>
          <a:xfrm rot="16200000" flipH="1">
            <a:off x="5550557" y="4343561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6200000" flipH="1">
            <a:off x="6690944" y="4408666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784395" y="4244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30445" y="412162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R1R2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020272" y="5013176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20272" y="5949280"/>
            <a:ext cx="72008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814992" y="5316336"/>
            <a:ext cx="462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r>
              <a:rPr lang="cs-CZ" baseline="-25000" dirty="0" smtClean="0"/>
              <a:t>E</a:t>
            </a:r>
            <a:endParaRPr lang="cs-CZ" baseline="-25000" dirty="0"/>
          </a:p>
        </p:txBody>
      </p:sp>
      <p:sp>
        <p:nvSpPr>
          <p:cNvPr id="26" name="Rovnoramenný trojúhelník 25"/>
          <p:cNvSpPr/>
          <p:nvPr/>
        </p:nvSpPr>
        <p:spPr>
          <a:xfrm rot="16200000" flipH="1">
            <a:off x="6686933" y="5070793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780384" y="49061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=1mA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863859" y="4789357"/>
            <a:ext cx="0" cy="1311640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983104" y="5221798"/>
            <a:ext cx="185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 = V</a:t>
            </a:r>
            <a:r>
              <a:rPr lang="cs-CZ" baseline="-25000" dirty="0" smtClean="0">
                <a:solidFill>
                  <a:srgbClr val="0000FF"/>
                </a:solidFill>
              </a:rPr>
              <a:t>R2</a:t>
            </a:r>
            <a:r>
              <a:rPr lang="cs-CZ" dirty="0" smtClean="0">
                <a:solidFill>
                  <a:srgbClr val="0000FF"/>
                </a:solidFill>
              </a:rPr>
              <a:t> = 2.7 V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2802" y="5316336"/>
            <a:ext cx="4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2k</a:t>
            </a:r>
            <a:endParaRPr lang="cs-CZ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79511" y="3057702"/>
                <a:ext cx="3965268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R</m:t>
                      </m:r>
                      <m:r>
                        <a:rPr lang="cs-CZ" sz="2400" b="0" i="0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R</m:t>
                          </m:r>
                          <m: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R</m:t>
                          </m:r>
                          <m: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R</m:t>
                          </m:r>
                          <m:r>
                            <a:rPr lang="cs-CZ" sz="2400" b="0" i="0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2.7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0.1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mA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=27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cs-CZ" sz="2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3057702"/>
                <a:ext cx="3965268" cy="78624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5059181" y="5361306"/>
            <a:ext cx="59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27k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7285112" y="4306952"/>
            <a:ext cx="0" cy="697576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7285112" y="5004528"/>
            <a:ext cx="0" cy="936104"/>
          </a:xfrm>
          <a:prstGeom prst="straightConnector1">
            <a:avLst/>
          </a:prstGeom>
          <a:ln w="15875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7285112" y="5215424"/>
            <a:ext cx="105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E</a:t>
            </a:r>
            <a:r>
              <a:rPr lang="cs-CZ" dirty="0" smtClean="0">
                <a:solidFill>
                  <a:srgbClr val="0000FF"/>
                </a:solidFill>
              </a:rPr>
              <a:t>=2V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290538" y="4574314"/>
            <a:ext cx="114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CE</a:t>
            </a:r>
            <a:r>
              <a:rPr lang="cs-CZ" dirty="0" smtClean="0">
                <a:solidFill>
                  <a:srgbClr val="0000FF"/>
                </a:solidFill>
              </a:rPr>
              <a:t>=5V</a:t>
            </a:r>
            <a:endParaRPr lang="cs-CZ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pic>
        <p:nvPicPr>
          <p:cNvPr id="3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7" cstate="print"/>
          <a:stretch>
            <a:fillRect/>
          </a:stretch>
        </p:blipFill>
        <p:spPr>
          <a:xfrm>
            <a:off x="304800" y="6172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87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10957</TotalTime>
  <Words>866</Words>
  <Application>Microsoft Office PowerPoint</Application>
  <PresentationFormat>Předvádění na obrazovce (4:3)</PresentationFormat>
  <Paragraphs>270</Paragraphs>
  <Slides>16</Slides>
  <Notes>16</Notes>
  <HiddenSlides>0</HiddenSlides>
  <MMClips>16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Definition</vt:lpstr>
      <vt:lpstr>Description</vt:lpstr>
      <vt:lpstr>Description</vt:lpstr>
      <vt:lpstr>Description</vt:lpstr>
      <vt:lpstr>Task</vt:lpstr>
      <vt:lpstr>Task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References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jaroslav.bernkopf</cp:lastModifiedBy>
  <cp:revision>501</cp:revision>
  <cp:lastPrinted>2012-02-28T19:38:27Z</cp:lastPrinted>
  <dcterms:created xsi:type="dcterms:W3CDTF">2011-08-12T09:23:29Z</dcterms:created>
  <dcterms:modified xsi:type="dcterms:W3CDTF">2015-04-24T12:07:29Z</dcterms:modified>
</cp:coreProperties>
</file>