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90" r:id="rId2"/>
    <p:sldId id="291" r:id="rId3"/>
    <p:sldId id="293" r:id="rId4"/>
    <p:sldId id="319" r:id="rId5"/>
    <p:sldId id="332" r:id="rId6"/>
    <p:sldId id="35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3" r:id="rId16"/>
    <p:sldId id="344" r:id="rId17"/>
    <p:sldId id="345" r:id="rId18"/>
    <p:sldId id="346" r:id="rId19"/>
    <p:sldId id="347" r:id="rId20"/>
    <p:sldId id="348" r:id="rId21"/>
    <p:sldId id="350" r:id="rId22"/>
    <p:sldId id="318" r:id="rId23"/>
    <p:sldId id="351" r:id="rId24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9" userDrawn="1">
          <p15:clr>
            <a:srgbClr val="A4A3A4"/>
          </p15:clr>
        </p15:guide>
        <p15:guide id="2" pos="2103" userDrawn="1">
          <p15:clr>
            <a:srgbClr val="A4A3A4"/>
          </p15:clr>
        </p15:guide>
        <p15:guide id="3" orient="horz" pos="3108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94620" autoAdjust="0"/>
  </p:normalViewPr>
  <p:slideViewPr>
    <p:cSldViewPr>
      <p:cViewPr varScale="1">
        <p:scale>
          <a:sx n="146" d="100"/>
          <a:sy n="146" d="100"/>
        </p:scale>
        <p:origin x="60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3089"/>
        <p:guide pos="2103"/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371286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6182818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863726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565715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182229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312990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Tranzistorový zesilovač se společným emitorem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Tranzistorový zesilovač se společným emitorem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181926" y="2708920"/>
            <a:ext cx="6780149" cy="21236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Tranzistorový zesilovač se společným emitorem</a:t>
            </a:r>
          </a:p>
          <a:p>
            <a:pPr algn="ctr"/>
            <a:r>
              <a:rPr lang="cs-CZ" sz="4400" b="1"/>
              <a:t>- část 2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71" y="1412775"/>
            <a:ext cx="4557617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1764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Přidáme kondenzátor </a:t>
            </a:r>
            <a:r>
              <a:rPr lang="cs-CZ" sz="2800" dirty="0" err="1"/>
              <a:t>C</a:t>
            </a:r>
            <a:r>
              <a:rPr lang="cs-CZ" sz="2800" baseline="-25000" dirty="0" err="1"/>
              <a:t>e</a:t>
            </a:r>
            <a:r>
              <a:rPr lang="cs-CZ" sz="2800" dirty="0"/>
              <a:t>. Ten představuje zkrat pro zpracovávané střídavé signály, ale</a:t>
            </a:r>
            <a:r>
              <a:rPr lang="en-US" sz="2800" dirty="0"/>
              <a:t> </a:t>
            </a:r>
            <a:r>
              <a:rPr lang="en-US" sz="2800" dirty="0" err="1"/>
              <a:t>pomalé</a:t>
            </a:r>
            <a:r>
              <a:rPr lang="en-US" sz="2800" dirty="0"/>
              <a:t> </a:t>
            </a:r>
            <a:r>
              <a:rPr lang="en-US" sz="2800" dirty="0" err="1"/>
              <a:t>změny</a:t>
            </a:r>
            <a:r>
              <a:rPr lang="en-US" sz="2800" dirty="0"/>
              <a:t> </a:t>
            </a:r>
            <a:r>
              <a:rPr lang="en-US" sz="2800" dirty="0" err="1"/>
              <a:t>neovlivňuje</a:t>
            </a:r>
            <a:r>
              <a:rPr lang="en-US" sz="2800" dirty="0"/>
              <a:t>.</a:t>
            </a:r>
            <a:r>
              <a:rPr lang="cs-CZ" sz="2800" dirty="0"/>
              <a:t> </a:t>
            </a:r>
            <a:endParaRPr lang="en-US" sz="2800" dirty="0"/>
          </a:p>
          <a:p>
            <a:r>
              <a:rPr lang="en-US" sz="2800" dirty="0"/>
              <a:t>N</a:t>
            </a:r>
            <a:r>
              <a:rPr lang="cs-CZ" sz="2800" dirty="0"/>
              <a:t>ebrání rezistoru Re, aby stabilizoval pracovní bod.</a:t>
            </a:r>
          </a:p>
          <a:p>
            <a:endParaRPr lang="cs-CZ" sz="2800" dirty="0"/>
          </a:p>
        </p:txBody>
      </p:sp>
      <p:sp>
        <p:nvSpPr>
          <p:cNvPr id="9" name="Ovál 8"/>
          <p:cNvSpPr/>
          <p:nvPr/>
        </p:nvSpPr>
        <p:spPr>
          <a:xfrm>
            <a:off x="6676298" y="4365104"/>
            <a:ext cx="1928150" cy="1224136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553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71" y="1412775"/>
            <a:ext cx="4557617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7504" y="1412776"/>
                <a:ext cx="4176464" cy="48497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Napěťové zesílení </a:t>
                </a:r>
              </a:p>
              <a:p>
                <a:r>
                  <a:rPr lang="cs-CZ" sz="2800" dirty="0"/>
                  <a:t>bez kondenzátoru </a:t>
                </a:r>
                <a:r>
                  <a:rPr lang="cs-CZ" sz="2800" dirty="0" err="1"/>
                  <a:t>C</a:t>
                </a:r>
                <a:r>
                  <a:rPr lang="cs-CZ" sz="2800" baseline="-25000" dirty="0" err="1"/>
                  <a:t>e</a:t>
                </a:r>
                <a:r>
                  <a:rPr lang="cs-CZ" sz="2800" dirty="0"/>
                  <a:t> je:</a:t>
                </a:r>
              </a:p>
              <a:p>
                <a:endParaRPr lang="cs-CZ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cs-CZ" sz="2800" b="1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/>
                                </a:rPr>
                                <m:t>𝒆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800" b="1" dirty="0"/>
              </a:p>
              <a:p>
                <a:endParaRPr lang="cs-CZ" sz="2800" dirty="0"/>
              </a:p>
              <a:p>
                <a:r>
                  <a:rPr lang="cs-CZ" sz="2800" dirty="0"/>
                  <a:t>Je záporné, protože zesilovač obrací fázi:</a:t>
                </a:r>
              </a:p>
              <a:p>
                <a:r>
                  <a:rPr lang="cs-CZ" sz="2800" dirty="0"/>
                  <a:t>Když napětí </a:t>
                </a:r>
              </a:p>
              <a:p>
                <a:r>
                  <a:rPr lang="cs-CZ" sz="2800" dirty="0"/>
                  <a:t>na vstupu stoupá, </a:t>
                </a:r>
              </a:p>
              <a:p>
                <a:r>
                  <a:rPr lang="cs-CZ" sz="2800" dirty="0"/>
                  <a:t>na výstupu klesá.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412776"/>
                <a:ext cx="4176464" cy="4849726"/>
              </a:xfrm>
              <a:prstGeom prst="rect">
                <a:avLst/>
              </a:prstGeom>
              <a:blipFill rotWithShape="1">
                <a:blip r:embed="rId4"/>
                <a:stretch>
                  <a:fillRect l="-3066" t="-1258" b="-26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ál 8"/>
          <p:cNvSpPr/>
          <p:nvPr/>
        </p:nvSpPr>
        <p:spPr>
          <a:xfrm>
            <a:off x="6676298" y="4365104"/>
            <a:ext cx="1928150" cy="1224136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 flipV="1">
            <a:off x="7465662" y="4589512"/>
            <a:ext cx="778746" cy="639688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 flipV="1">
            <a:off x="7465662" y="4589512"/>
            <a:ext cx="922762" cy="495672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5220072" y="4149080"/>
            <a:ext cx="0" cy="44043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8172400" y="3780656"/>
            <a:ext cx="0" cy="44043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3131840" y="6084912"/>
            <a:ext cx="0" cy="44043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V="1">
            <a:off x="3122843" y="5301208"/>
            <a:ext cx="0" cy="44043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220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7504" y="1412776"/>
                <a:ext cx="4176464" cy="4849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S kondenzátorem </a:t>
                </a:r>
                <a:r>
                  <a:rPr lang="cs-CZ" sz="2800" dirty="0" err="1"/>
                  <a:t>C</a:t>
                </a:r>
                <a:r>
                  <a:rPr lang="cs-CZ" sz="2800" baseline="-25000" dirty="0" err="1"/>
                  <a:t>e</a:t>
                </a:r>
                <a:r>
                  <a:rPr lang="cs-CZ" sz="2800" dirty="0"/>
                  <a:t> je rezistor R</a:t>
                </a:r>
                <a:r>
                  <a:rPr lang="cs-CZ" sz="2800" baseline="-25000" dirty="0"/>
                  <a:t>e</a:t>
                </a:r>
                <a:r>
                  <a:rPr lang="cs-CZ" sz="2800" dirty="0"/>
                  <a:t> zkratovaný, má nulový odpor.</a:t>
                </a:r>
              </a:p>
              <a:p>
                <a:r>
                  <a:rPr lang="cs-CZ" sz="2800" dirty="0"/>
                  <a:t>Podle vzorce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cs-CZ" sz="2800" b="1" i="1"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cs-CZ" sz="2800" b="1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800" b="1" i="1"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800" b="1" i="1">
                                  <a:latin typeface="Cambria Math"/>
                                </a:rPr>
                                <m:t>𝒆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800" b="1" dirty="0"/>
              </a:p>
              <a:p>
                <a:r>
                  <a:rPr lang="cs-CZ" sz="2800" dirty="0"/>
                  <a:t>je tedy zesílení nekonečné?</a:t>
                </a:r>
                <a:endParaRPr lang="en-US" sz="2800" dirty="0"/>
              </a:p>
              <a:p>
                <a:pPr algn="ctr"/>
                <a:endParaRPr lang="en-US" sz="2800" dirty="0"/>
              </a:p>
              <a:p>
                <a:pPr algn="ctr"/>
                <a:endParaRPr lang="en-US" sz="2800" dirty="0"/>
              </a:p>
              <a:p>
                <a:pPr algn="ctr"/>
                <a:r>
                  <a:rPr lang="en-US" sz="2800" dirty="0"/>
                  <a:t>?????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412776"/>
                <a:ext cx="4176464" cy="4849469"/>
              </a:xfrm>
              <a:prstGeom prst="rect">
                <a:avLst/>
              </a:prstGeom>
              <a:blipFill>
                <a:blip r:embed="rId3"/>
                <a:stretch>
                  <a:fillRect l="-3066" t="-1384" b="-26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71" y="1412775"/>
            <a:ext cx="4557617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1" name="Ovál 10"/>
          <p:cNvSpPr/>
          <p:nvPr/>
        </p:nvSpPr>
        <p:spPr>
          <a:xfrm>
            <a:off x="6676298" y="4365104"/>
            <a:ext cx="1928150" cy="1224136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E9EB7DC3-1921-1397-112A-DAB92BC0F13A}"/>
                  </a:ext>
                </a:extLst>
              </p:cNvPr>
              <p:cNvSpPr/>
              <p:nvPr/>
            </p:nvSpPr>
            <p:spPr>
              <a:xfrm>
                <a:off x="1114997" y="5085184"/>
                <a:ext cx="217232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cs-CZ" sz="3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600" b="1" i="1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cs-CZ" sz="3600" b="1" i="1">
                            <a:latin typeface="Cambria Math"/>
                          </a:rPr>
                          <m:t>𝒖</m:t>
                        </m:r>
                      </m:sub>
                    </m:sSub>
                    <m:r>
                      <a:rPr lang="en-US" sz="3600" b="1" i="1">
                        <a:latin typeface="Cambria Math" panose="02040503050406030204" pitchFamily="18" charset="0"/>
                      </a:rPr>
                      <m:t>→</m:t>
                    </m:r>
                    <m:r>
                      <a:rPr lang="cs-CZ" sz="3600" b="1" i="1">
                        <a:latin typeface="Cambria Math"/>
                      </a:rPr>
                      <m:t>−</m:t>
                    </m:r>
                  </m:oMath>
                </a14:m>
                <a:r>
                  <a:rPr lang="cs-CZ" sz="3600" dirty="0"/>
                  <a:t> ∞</a:t>
                </a:r>
              </a:p>
            </p:txBody>
          </p:sp>
        </mc:Choice>
        <mc:Fallback xmlns="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E9EB7DC3-1921-1397-112A-DAB92BC0F1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4997" y="5085184"/>
                <a:ext cx="2172326" cy="646331"/>
              </a:xfrm>
              <a:prstGeom prst="rect">
                <a:avLst/>
              </a:prstGeom>
              <a:blipFill>
                <a:blip r:embed="rId5"/>
                <a:stretch>
                  <a:fillRect t="-14151" r="-7865" b="-349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1619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1764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Nemůže být.</a:t>
            </a:r>
          </a:p>
          <a:p>
            <a:r>
              <a:rPr lang="cs-CZ" sz="2800" dirty="0"/>
              <a:t>Příroda to nedovolí.</a:t>
            </a:r>
          </a:p>
          <a:p>
            <a:r>
              <a:rPr lang="cs-CZ" sz="2800" dirty="0"/>
              <a:t>Od emitorového vývodu tranzistoru vede dovnitř tenký drátek. Ten má nějaký odpor. Polovodič uvnitř tranzistoru má také nějaký odpor.</a:t>
            </a:r>
          </a:p>
          <a:p>
            <a:r>
              <a:rPr lang="cs-CZ" sz="2800" dirty="0"/>
              <a:t>Toto vše se jeví jako (nežádoucí) odpor emitorové elektrody r</a:t>
            </a:r>
            <a:r>
              <a:rPr lang="cs-CZ" sz="2800" baseline="-25000" dirty="0"/>
              <a:t>e</a:t>
            </a:r>
            <a:r>
              <a:rPr lang="cs-CZ" sz="2800" dirty="0"/>
              <a:t>.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71" y="1412775"/>
            <a:ext cx="4557617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grpSp>
        <p:nvGrpSpPr>
          <p:cNvPr id="7" name="Skupina 6"/>
          <p:cNvGrpSpPr/>
          <p:nvPr/>
        </p:nvGrpSpPr>
        <p:grpSpPr>
          <a:xfrm>
            <a:off x="6948264" y="3933056"/>
            <a:ext cx="1928150" cy="549642"/>
            <a:chOff x="6948264" y="3933056"/>
            <a:chExt cx="1928150" cy="549642"/>
          </a:xfrm>
        </p:grpSpPr>
        <p:sp>
          <p:nvSpPr>
            <p:cNvPr id="11" name="Ovál 10"/>
            <p:cNvSpPr/>
            <p:nvPr/>
          </p:nvSpPr>
          <p:spPr>
            <a:xfrm>
              <a:off x="6948264" y="3933056"/>
              <a:ext cx="1928150" cy="549642"/>
            </a:xfrm>
            <a:prstGeom prst="ellipse">
              <a:avLst/>
            </a:prstGeom>
            <a:noFill/>
            <a:ln w="25400" cmpd="sng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8" name="Přímá spojnice se šipkou 7"/>
            <p:cNvCxnSpPr/>
            <p:nvPr/>
          </p:nvCxnSpPr>
          <p:spPr>
            <a:xfrm flipH="1">
              <a:off x="7308304" y="4221088"/>
              <a:ext cx="72008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ovéPole 8"/>
            <p:cNvSpPr txBox="1"/>
            <p:nvPr/>
          </p:nvSpPr>
          <p:spPr>
            <a:xfrm>
              <a:off x="8127523" y="3959478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dirty="0">
                  <a:solidFill>
                    <a:srgbClr val="0000FF"/>
                  </a:solidFill>
                </a:rPr>
                <a:t>r</a:t>
              </a:r>
              <a:r>
                <a:rPr lang="cs-CZ" sz="2800" baseline="-25000" dirty="0">
                  <a:solidFill>
                    <a:srgbClr val="0000FF"/>
                  </a:solidFill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0566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7504" y="1412776"/>
                <a:ext cx="4176464" cy="4418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Tento neviditelný odpor  r</a:t>
                </a:r>
                <a:r>
                  <a:rPr lang="cs-CZ" sz="2800" baseline="-25000" dirty="0"/>
                  <a:t>e</a:t>
                </a:r>
                <a:r>
                  <a:rPr lang="cs-CZ" sz="2800" dirty="0"/>
                  <a:t> emitorové elektrody </a:t>
                </a:r>
              </a:p>
              <a:p>
                <a:r>
                  <a:rPr lang="cs-CZ" sz="2800" dirty="0"/>
                  <a:t>je roven desítkám ohmů. Např. 75 </a:t>
                </a:r>
                <a:r>
                  <a:rPr lang="el-GR" sz="2800" dirty="0"/>
                  <a:t>Ω</a:t>
                </a:r>
                <a:r>
                  <a:rPr lang="cs-CZ" sz="2800" dirty="0"/>
                  <a:t>.</a:t>
                </a:r>
              </a:p>
              <a:p>
                <a:endParaRPr lang="cs-CZ" sz="2800" dirty="0"/>
              </a:p>
              <a:p>
                <a:r>
                  <a:rPr lang="cs-CZ" sz="2800" dirty="0"/>
                  <a:t>Zesílení zesilovače pak bude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cs-CZ" sz="2800" b="1" i="1"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cs-CZ" sz="2800" b="1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800" b="1" i="1"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cs-CZ" sz="2800" b="1" i="1">
                                  <a:latin typeface="Cambria Math"/>
                                </a:rPr>
                                <m:t>𝒆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800" b="1" dirty="0"/>
              </a:p>
              <a:p>
                <a:endParaRPr lang="cs-CZ" sz="28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412776"/>
                <a:ext cx="4176464" cy="4418838"/>
              </a:xfrm>
              <a:prstGeom prst="rect">
                <a:avLst/>
              </a:prstGeom>
              <a:blipFill rotWithShape="1">
                <a:blip r:embed="rId3"/>
                <a:stretch>
                  <a:fillRect l="-3066" t="-1379" r="-30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71" y="1412775"/>
            <a:ext cx="4557617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9" name="Ovál 8"/>
          <p:cNvSpPr/>
          <p:nvPr/>
        </p:nvSpPr>
        <p:spPr>
          <a:xfrm>
            <a:off x="6948264" y="3933056"/>
            <a:ext cx="1928150" cy="549642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/>
          <p:nvPr/>
        </p:nvCxnSpPr>
        <p:spPr>
          <a:xfrm flipH="1">
            <a:off x="7308304" y="4221088"/>
            <a:ext cx="72008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8127523" y="395947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00FF"/>
                </a:solidFill>
              </a:rPr>
              <a:t>r</a:t>
            </a:r>
            <a:r>
              <a:rPr lang="cs-CZ" sz="2800" baseline="-25000" dirty="0">
                <a:solidFill>
                  <a:srgbClr val="0000FF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495972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Vstupní odpor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7503" y="908720"/>
                <a:ext cx="4299367" cy="6124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Vstupní odpor je </a:t>
                </a:r>
                <a:r>
                  <a:rPr lang="cs-CZ" sz="2800" u="sng" dirty="0"/>
                  <a:t>takto</a:t>
                </a:r>
                <a:r>
                  <a:rPr lang="cs-CZ" sz="2800" dirty="0"/>
                  <a:t>                                       (bez </a:t>
                </a:r>
                <a:r>
                  <a:rPr lang="cs-CZ" sz="2800" dirty="0" err="1"/>
                  <a:t>C</a:t>
                </a:r>
                <a:r>
                  <a:rPr lang="cs-CZ" sz="2800" baseline="-25000" dirty="0" err="1"/>
                  <a:t>e</a:t>
                </a:r>
                <a:r>
                  <a:rPr lang="cs-CZ" sz="2800" baseline="-25000" dirty="0"/>
                  <a:t> </a:t>
                </a:r>
                <a:r>
                  <a:rPr lang="cs-CZ" sz="2800" dirty="0"/>
                  <a:t>a bez R</a:t>
                </a:r>
                <a:r>
                  <a:rPr lang="cs-CZ" sz="2800" baseline="-25000" dirty="0"/>
                  <a:t>1</a:t>
                </a:r>
                <a:r>
                  <a:rPr lang="cs-CZ" sz="2800" dirty="0"/>
                  <a:t> a R</a:t>
                </a:r>
                <a:r>
                  <a:rPr lang="cs-CZ" sz="2800" baseline="-25000" dirty="0"/>
                  <a:t>2</a:t>
                </a:r>
                <a:r>
                  <a:rPr lang="cs-CZ" sz="2800" dirty="0"/>
                  <a:t>)</a:t>
                </a:r>
              </a:p>
              <a:p>
                <a:endParaRPr lang="cs-CZ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cs-CZ" sz="2800" b="1" i="1" smtClean="0">
                          <a:latin typeface="Cambria Math"/>
                        </a:rPr>
                        <m:t>=ß</m:t>
                      </m:r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𝒆</m:t>
                          </m:r>
                        </m:sub>
                      </m:sSub>
                    </m:oMath>
                  </m:oMathPara>
                </a14:m>
                <a:endParaRPr lang="cs-CZ" sz="2800" b="1" dirty="0"/>
              </a:p>
              <a:p>
                <a:endParaRPr lang="cs-CZ" sz="2800" dirty="0"/>
              </a:p>
              <a:p>
                <a:r>
                  <a:rPr lang="cs-CZ" sz="2800" dirty="0"/>
                  <a:t>(</a:t>
                </a:r>
                <a:r>
                  <a:rPr lang="cs-CZ" sz="2800" dirty="0">
                    <a:latin typeface="Arial"/>
                    <a:cs typeface="Arial"/>
                  </a:rPr>
                  <a:t>ß je proudový zesilovací činitel tranzistoru.)</a:t>
                </a:r>
              </a:p>
              <a:p>
                <a:endParaRPr lang="cs-CZ" sz="2800" dirty="0">
                  <a:latin typeface="Arial"/>
                  <a:cs typeface="Arial"/>
                </a:endParaRPr>
              </a:p>
              <a:p>
                <a:r>
                  <a:rPr lang="cs-CZ" sz="2800" dirty="0">
                    <a:latin typeface="Arial"/>
                    <a:cs typeface="Arial"/>
                  </a:rPr>
                  <a:t>Vstupní odpor viděný ve vstupní svorce je to, </a:t>
                </a:r>
              </a:p>
              <a:p>
                <a:r>
                  <a:rPr lang="cs-CZ" sz="2800" dirty="0">
                    <a:latin typeface="Arial"/>
                    <a:cs typeface="Arial"/>
                  </a:rPr>
                  <a:t>co je za emitorem, násobené zesilovacím činitelem ß.</a:t>
                </a:r>
                <a:endParaRPr lang="cs-CZ" sz="2800" dirty="0"/>
              </a:p>
              <a:p>
                <a:endParaRPr lang="cs-CZ" sz="28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3" y="908720"/>
                <a:ext cx="4299367" cy="6124754"/>
              </a:xfrm>
              <a:prstGeom prst="rect">
                <a:avLst/>
              </a:prstGeom>
              <a:blipFill rotWithShape="0">
                <a:blip r:embed="rId3"/>
                <a:stretch>
                  <a:fillRect l="-2979" t="-995" r="-9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71" y="1412775"/>
            <a:ext cx="4557617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4" name="Obdélník 13"/>
          <p:cNvSpPr/>
          <p:nvPr/>
        </p:nvSpPr>
        <p:spPr>
          <a:xfrm>
            <a:off x="5652120" y="4725144"/>
            <a:ext cx="889191" cy="783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5508104" y="2636912"/>
            <a:ext cx="889191" cy="783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7812360" y="4653136"/>
            <a:ext cx="889191" cy="783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16"/>
          <p:cNvCxnSpPr/>
          <p:nvPr/>
        </p:nvCxnSpPr>
        <p:spPr>
          <a:xfrm flipV="1">
            <a:off x="5952699" y="2780928"/>
            <a:ext cx="588612" cy="436240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H="1" flipV="1">
            <a:off x="6012160" y="2852936"/>
            <a:ext cx="510242" cy="364232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5870254" y="4826715"/>
            <a:ext cx="588612" cy="436240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H="1" flipV="1">
            <a:off x="5929715" y="4898723"/>
            <a:ext cx="510242" cy="364232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7668343" y="4725144"/>
            <a:ext cx="588612" cy="436240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H="1" flipV="1">
            <a:off x="7727804" y="4797152"/>
            <a:ext cx="510242" cy="364232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4139952" y="3789040"/>
            <a:ext cx="864096" cy="3855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4355976" y="319381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solidFill>
                  <a:srgbClr val="0000FF"/>
                </a:solidFill>
              </a:rPr>
              <a:t>R</a:t>
            </a:r>
            <a:r>
              <a:rPr lang="cs-CZ" sz="2800" baseline="-25000" dirty="0" err="1">
                <a:solidFill>
                  <a:srgbClr val="0000FF"/>
                </a:solidFill>
              </a:rPr>
              <a:t>i</a:t>
            </a:r>
            <a:endParaRPr lang="cs-CZ" sz="2800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783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Vstupní odpor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5496" y="908720"/>
                <a:ext cx="4299367" cy="6356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Vstupní odpor je </a:t>
                </a:r>
                <a:r>
                  <a:rPr lang="cs-CZ" sz="2800" u="sng" dirty="0"/>
                  <a:t>takto</a:t>
                </a:r>
                <a:r>
                  <a:rPr lang="cs-CZ" sz="2800" dirty="0"/>
                  <a:t> (bez </a:t>
                </a:r>
                <a:r>
                  <a:rPr lang="cs-CZ" sz="2800" dirty="0" err="1"/>
                  <a:t>C</a:t>
                </a:r>
                <a:r>
                  <a:rPr lang="cs-CZ" sz="2800" baseline="-25000" dirty="0" err="1"/>
                  <a:t>e</a:t>
                </a:r>
                <a:r>
                  <a:rPr lang="cs-CZ" sz="2800" dirty="0"/>
                  <a:t>)</a:t>
                </a:r>
              </a:p>
              <a:p>
                <a:endParaRPr lang="cs-CZ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cs-CZ" sz="2800" b="1" i="1" smtClean="0">
                          <a:latin typeface="Cambria Math"/>
                        </a:rPr>
                        <m:t>=ß</m:t>
                      </m:r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𝒆</m:t>
                          </m:r>
                        </m:sub>
                      </m:sSub>
                      <m:r>
                        <m:rPr>
                          <m:lit/>
                        </m:rPr>
                        <a:rPr lang="cs-CZ" sz="2800" b="1" i="1" smtClean="0">
                          <a:latin typeface="Cambria Math"/>
                        </a:rPr>
                        <m:t>|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cs-CZ" sz="2800" b="1" i="1" smtClean="0">
                          <a:latin typeface="Cambria Math"/>
                        </a:rPr>
                        <m:t>|</m:t>
                      </m:r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cs-CZ" sz="2800" b="1" dirty="0"/>
              </a:p>
              <a:p>
                <a:endParaRPr lang="cs-CZ" sz="2800" dirty="0"/>
              </a:p>
              <a:p>
                <a:r>
                  <a:rPr lang="cs-CZ" sz="2800" dirty="0"/>
                  <a:t>Znak || znamená, </a:t>
                </a:r>
              </a:p>
              <a:p>
                <a:r>
                  <a:rPr lang="cs-CZ" sz="2800" dirty="0"/>
                  <a:t>že ty věci jsou paralelně.</a:t>
                </a:r>
              </a:p>
              <a:p>
                <a:r>
                  <a:rPr lang="cs-CZ" sz="2800" dirty="0"/>
                  <a:t>Např. R</a:t>
                </a:r>
                <a:r>
                  <a:rPr lang="cs-CZ" sz="2800" baseline="-25000" dirty="0"/>
                  <a:t>1</a:t>
                </a:r>
                <a:r>
                  <a:rPr lang="cs-CZ" sz="2800" dirty="0"/>
                  <a:t>||R</a:t>
                </a:r>
                <a:r>
                  <a:rPr lang="cs-CZ" sz="2800" baseline="-25000" dirty="0"/>
                  <a:t>2</a:t>
                </a:r>
                <a:r>
                  <a:rPr lang="cs-CZ" sz="2800" dirty="0"/>
                  <a:t> znamená paralelní kombinaci </a:t>
                </a:r>
              </a:p>
              <a:p>
                <a:r>
                  <a:rPr lang="cs-CZ" sz="2800" dirty="0"/>
                  <a:t>R</a:t>
                </a:r>
                <a:r>
                  <a:rPr lang="cs-CZ" sz="2800" baseline="-25000" dirty="0"/>
                  <a:t>1</a:t>
                </a:r>
                <a:r>
                  <a:rPr lang="cs-CZ" sz="2800" dirty="0"/>
                  <a:t> a R</a:t>
                </a:r>
                <a:r>
                  <a:rPr lang="cs-CZ" sz="2800" baseline="-25000" dirty="0"/>
                  <a:t>2</a:t>
                </a:r>
                <a:r>
                  <a:rPr lang="cs-CZ" sz="2800" dirty="0"/>
                  <a:t>.</a:t>
                </a:r>
              </a:p>
              <a:p>
                <a:r>
                  <a:rPr lang="cs-CZ" sz="2800" dirty="0"/>
                  <a:t>Neboli</a:t>
                </a:r>
              </a:p>
              <a:p>
                <a:pPr algn="ctr"/>
                <a:r>
                  <a:rPr lang="cs-CZ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2800" b="0" i="1" smtClean="0">
                        <a:latin typeface="Cambria Math"/>
                      </a:rPr>
                      <m:t>||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800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cs-CZ" sz="2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cs-CZ" sz="2800" b="0" i="1" smtClean="0">
                            <a:latin typeface="Cambria Math"/>
                          </a:rPr>
                          <m:t>∗</m:t>
                        </m:r>
                        <m:sSub>
                          <m:sSub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800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cs-CZ" sz="2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800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cs-CZ" sz="2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cs-CZ" sz="2800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800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cs-CZ" sz="2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cs-CZ" sz="2800" dirty="0"/>
              </a:p>
              <a:p>
                <a:endParaRPr lang="cs-CZ" sz="2800" dirty="0"/>
              </a:p>
              <a:p>
                <a:endParaRPr lang="cs-CZ" sz="28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908720"/>
                <a:ext cx="4299367" cy="6356805"/>
              </a:xfrm>
              <a:prstGeom prst="rect">
                <a:avLst/>
              </a:prstGeom>
              <a:blipFill rotWithShape="0">
                <a:blip r:embed="rId3"/>
                <a:stretch>
                  <a:fillRect l="-2979" t="-9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71" y="1412775"/>
            <a:ext cx="4557617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6" name="Obdélník 15"/>
          <p:cNvSpPr/>
          <p:nvPr/>
        </p:nvSpPr>
        <p:spPr>
          <a:xfrm>
            <a:off x="7812360" y="4653136"/>
            <a:ext cx="889191" cy="783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 flipV="1">
            <a:off x="7668343" y="4725144"/>
            <a:ext cx="588612" cy="436240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 flipV="1">
            <a:off x="7727804" y="4797152"/>
            <a:ext cx="510242" cy="364232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139952" y="3789040"/>
            <a:ext cx="864096" cy="3855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355976" y="319381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solidFill>
                  <a:srgbClr val="0000FF"/>
                </a:solidFill>
              </a:rPr>
              <a:t>R</a:t>
            </a:r>
            <a:r>
              <a:rPr lang="cs-CZ" sz="2800" baseline="-25000" dirty="0" err="1">
                <a:solidFill>
                  <a:srgbClr val="0000FF"/>
                </a:solidFill>
              </a:rPr>
              <a:t>i</a:t>
            </a:r>
            <a:endParaRPr lang="cs-CZ" sz="2800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26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Vstupní odpor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5496" y="908720"/>
                <a:ext cx="4299367" cy="5693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cs-CZ" sz="2800" dirty="0"/>
              </a:p>
              <a:p>
                <a:endParaRPr lang="cs-CZ" sz="2800" i="1" dirty="0">
                  <a:latin typeface="Cambria Math"/>
                </a:endParaRPr>
              </a:p>
              <a:p>
                <a:endParaRPr lang="cs-CZ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cs-CZ" sz="2800" b="1" i="1" smtClean="0">
                          <a:latin typeface="Cambria Math"/>
                        </a:rPr>
                        <m:t>=ß</m:t>
                      </m:r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𝒆</m:t>
                          </m:r>
                        </m:sub>
                      </m:sSub>
                      <m:r>
                        <m:rPr>
                          <m:lit/>
                        </m:rPr>
                        <a:rPr lang="cs-CZ" sz="2800" b="1" i="1" smtClean="0">
                          <a:latin typeface="Cambria Math"/>
                        </a:rPr>
                        <m:t>|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cs-CZ" sz="2800" b="1" i="1" smtClean="0">
                          <a:latin typeface="Cambria Math"/>
                        </a:rPr>
                        <m:t>|</m:t>
                      </m:r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cs-CZ" sz="2800" b="1" dirty="0"/>
              </a:p>
              <a:p>
                <a:endParaRPr lang="cs-CZ" sz="2800" dirty="0"/>
              </a:p>
              <a:p>
                <a:r>
                  <a:rPr lang="cs-CZ" sz="2800" dirty="0"/>
                  <a:t>Jinými slovy:</a:t>
                </a:r>
              </a:p>
              <a:p>
                <a:r>
                  <a:rPr lang="cs-CZ" sz="2800" dirty="0"/>
                  <a:t>Rezistory R</a:t>
                </a:r>
                <a:r>
                  <a:rPr lang="cs-CZ" sz="2800" baseline="-25000" dirty="0"/>
                  <a:t>1</a:t>
                </a:r>
                <a:r>
                  <a:rPr lang="cs-CZ" sz="2800" dirty="0"/>
                  <a:t> a R</a:t>
                </a:r>
                <a:r>
                  <a:rPr lang="cs-CZ" sz="2800" baseline="-25000" dirty="0"/>
                  <a:t>2</a:t>
                </a:r>
                <a:r>
                  <a:rPr lang="cs-CZ" sz="2800" dirty="0"/>
                  <a:t>, nezbytné pro nastavení a stabilizaci pracovního bodu, zmenšují</a:t>
                </a:r>
                <a:r>
                  <a:rPr lang="en-US" sz="2800" dirty="0"/>
                  <a:t> </a:t>
                </a:r>
                <a:r>
                  <a:rPr lang="cs-CZ" sz="2800" dirty="0"/>
                  <a:t>(kazí) vstupní odpor. </a:t>
                </a:r>
              </a:p>
              <a:p>
                <a:endParaRPr lang="cs-CZ" sz="2800" dirty="0"/>
              </a:p>
              <a:p>
                <a:endParaRPr lang="cs-CZ" sz="28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908720"/>
                <a:ext cx="4299367" cy="5693866"/>
              </a:xfrm>
              <a:prstGeom prst="rect">
                <a:avLst/>
              </a:prstGeom>
              <a:blipFill>
                <a:blip r:embed="rId3"/>
                <a:stretch>
                  <a:fillRect l="-2979" r="-24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71" y="1412775"/>
            <a:ext cx="4557617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6" name="Obdélník 15"/>
          <p:cNvSpPr/>
          <p:nvPr/>
        </p:nvSpPr>
        <p:spPr>
          <a:xfrm>
            <a:off x="7812360" y="4653136"/>
            <a:ext cx="889191" cy="783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7668343" y="4725144"/>
            <a:ext cx="588612" cy="436240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 flipV="1">
            <a:off x="7727804" y="4797152"/>
            <a:ext cx="510242" cy="364232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4139952" y="3789040"/>
            <a:ext cx="864096" cy="3855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355976" y="319381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solidFill>
                  <a:srgbClr val="0000FF"/>
                </a:solidFill>
              </a:rPr>
              <a:t>R</a:t>
            </a:r>
            <a:r>
              <a:rPr lang="cs-CZ" sz="2800" baseline="-25000" dirty="0" err="1">
                <a:solidFill>
                  <a:srgbClr val="0000FF"/>
                </a:solidFill>
              </a:rPr>
              <a:t>i</a:t>
            </a:r>
            <a:endParaRPr lang="cs-CZ" sz="2800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62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Vstupní odpor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5496" y="908720"/>
                <a:ext cx="4299367" cy="6124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Vstupní odpor je </a:t>
                </a:r>
                <a:r>
                  <a:rPr lang="cs-CZ" sz="2800" u="sng" dirty="0"/>
                  <a:t>takto</a:t>
                </a:r>
                <a:r>
                  <a:rPr lang="cs-CZ" sz="2800" dirty="0"/>
                  <a:t> (se všemi součástkami)</a:t>
                </a:r>
              </a:p>
              <a:p>
                <a:endParaRPr lang="cs-CZ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cs-CZ" sz="2800" b="1" i="1" smtClean="0">
                          <a:latin typeface="Cambria Math"/>
                        </a:rPr>
                        <m:t>=ß</m:t>
                      </m:r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𝒓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𝒆</m:t>
                          </m:r>
                        </m:sub>
                      </m:sSub>
                      <m:r>
                        <m:rPr>
                          <m:lit/>
                        </m:rPr>
                        <a:rPr lang="cs-CZ" sz="2800" b="1" i="1" smtClean="0">
                          <a:latin typeface="Cambria Math"/>
                        </a:rPr>
                        <m:t>|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cs-CZ" sz="2800" b="1" i="1" smtClean="0">
                          <a:latin typeface="Cambria Math"/>
                        </a:rPr>
                        <m:t>|</m:t>
                      </m:r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cs-CZ" sz="2800" b="1" dirty="0"/>
              </a:p>
              <a:p>
                <a:endParaRPr lang="cs-CZ" sz="2800" dirty="0"/>
              </a:p>
              <a:p>
                <a:r>
                  <a:rPr lang="cs-CZ" sz="2800" dirty="0"/>
                  <a:t>Emitorový rezistor R</a:t>
                </a:r>
                <a:r>
                  <a:rPr lang="cs-CZ" sz="2800" baseline="-25000" dirty="0"/>
                  <a:t>e</a:t>
                </a:r>
                <a:r>
                  <a:rPr lang="cs-CZ" sz="2800" dirty="0"/>
                  <a:t> </a:t>
                </a:r>
              </a:p>
              <a:p>
                <a:r>
                  <a:rPr lang="cs-CZ" sz="2800" dirty="0"/>
                  <a:t>je zkratovaný kondenzátorem </a:t>
                </a:r>
                <a:r>
                  <a:rPr lang="cs-CZ" sz="2800" dirty="0" err="1"/>
                  <a:t>C</a:t>
                </a:r>
                <a:r>
                  <a:rPr lang="cs-CZ" sz="2800" baseline="-25000" dirty="0" err="1"/>
                  <a:t>e</a:t>
                </a:r>
                <a:r>
                  <a:rPr lang="cs-CZ" sz="2800" dirty="0"/>
                  <a:t>, </a:t>
                </a:r>
              </a:p>
              <a:p>
                <a:r>
                  <a:rPr lang="cs-CZ" sz="2800" dirty="0"/>
                  <a:t>tj. jako kdyby místo ně</a:t>
                </a:r>
                <a:r>
                  <a:rPr lang="en-US" sz="2800" dirty="0"/>
                  <a:t>j</a:t>
                </a:r>
                <a:r>
                  <a:rPr lang="cs-CZ" sz="2800" dirty="0"/>
                  <a:t> byl drát.</a:t>
                </a:r>
              </a:p>
              <a:p>
                <a:r>
                  <a:rPr lang="cs-CZ" sz="2800" dirty="0"/>
                  <a:t>Zbývá jen odpor emitorové elektrody r</a:t>
                </a:r>
                <a:r>
                  <a:rPr lang="cs-CZ" sz="2800" baseline="-25000" dirty="0"/>
                  <a:t>e</a:t>
                </a:r>
                <a:r>
                  <a:rPr lang="cs-CZ" sz="2800" dirty="0"/>
                  <a:t>.</a:t>
                </a:r>
              </a:p>
              <a:p>
                <a:endParaRPr lang="cs-CZ" sz="2800" dirty="0"/>
              </a:p>
              <a:p>
                <a:endParaRPr lang="cs-CZ" sz="28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908720"/>
                <a:ext cx="4299367" cy="6124754"/>
              </a:xfrm>
              <a:prstGeom prst="rect">
                <a:avLst/>
              </a:prstGeom>
              <a:blipFill rotWithShape="0">
                <a:blip r:embed="rId3"/>
                <a:stretch>
                  <a:fillRect l="-2979" t="-995" r="-38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71" y="1412775"/>
            <a:ext cx="4557617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2" name="Ovál 11"/>
          <p:cNvSpPr/>
          <p:nvPr/>
        </p:nvSpPr>
        <p:spPr>
          <a:xfrm>
            <a:off x="1853748" y="2288268"/>
            <a:ext cx="413996" cy="432048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6948264" y="3933056"/>
            <a:ext cx="1928150" cy="549642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7308304" y="4221088"/>
            <a:ext cx="72008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8127523" y="395947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00FF"/>
                </a:solidFill>
              </a:rPr>
              <a:t>r</a:t>
            </a:r>
            <a:r>
              <a:rPr lang="cs-CZ" sz="2800" baseline="-25000" dirty="0">
                <a:solidFill>
                  <a:srgbClr val="0000FF"/>
                </a:solidFill>
              </a:rPr>
              <a:t>e</a:t>
            </a:r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4139952" y="3789040"/>
            <a:ext cx="864096" cy="3855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355976" y="319381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solidFill>
                  <a:srgbClr val="0000FF"/>
                </a:solidFill>
              </a:rPr>
              <a:t>R</a:t>
            </a:r>
            <a:r>
              <a:rPr lang="cs-CZ" sz="2800" baseline="-25000" dirty="0" err="1">
                <a:solidFill>
                  <a:srgbClr val="0000FF"/>
                </a:solidFill>
              </a:rPr>
              <a:t>i</a:t>
            </a:r>
            <a:endParaRPr lang="cs-CZ" sz="2800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855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Vstupní odpor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5496" y="908720"/>
                <a:ext cx="4299367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cs-CZ" sz="2800" dirty="0"/>
              </a:p>
              <a:p>
                <a:endParaRPr lang="cs-CZ" sz="2800" i="1" dirty="0">
                  <a:latin typeface="Cambria Math"/>
                </a:endParaRPr>
              </a:p>
              <a:p>
                <a:endParaRPr lang="cs-CZ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cs-CZ" sz="2800" b="1" i="1" smtClean="0">
                          <a:latin typeface="Cambria Math"/>
                        </a:rPr>
                        <m:t>=ß</m:t>
                      </m:r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𝒓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𝒆</m:t>
                          </m:r>
                        </m:sub>
                      </m:sSub>
                      <m:r>
                        <m:rPr>
                          <m:lit/>
                        </m:rPr>
                        <a:rPr lang="cs-CZ" sz="2800" b="1" i="1" smtClean="0">
                          <a:latin typeface="Cambria Math"/>
                        </a:rPr>
                        <m:t>|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cs-CZ" sz="2800" b="1" i="1" smtClean="0">
                          <a:latin typeface="Cambria Math"/>
                        </a:rPr>
                        <m:t>|</m:t>
                      </m:r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cs-CZ" sz="2800" b="1" dirty="0"/>
              </a:p>
              <a:p>
                <a:endParaRPr lang="cs-CZ" sz="2800" dirty="0"/>
              </a:p>
              <a:p>
                <a:r>
                  <a:rPr lang="cs-CZ" sz="2800" dirty="0"/>
                  <a:t>Vstupní odpor je dán kombinací toho, co je vidět skrz bázi za emitorem, tj. </a:t>
                </a:r>
                <a:r>
                  <a:rPr lang="cs-CZ" sz="2800" dirty="0" err="1">
                    <a:latin typeface="Arial"/>
                    <a:cs typeface="Arial"/>
                  </a:rPr>
                  <a:t>ßr</a:t>
                </a:r>
                <a:r>
                  <a:rPr lang="cs-CZ" sz="2800" baseline="-25000" dirty="0" err="1">
                    <a:latin typeface="Arial"/>
                    <a:cs typeface="Arial"/>
                  </a:rPr>
                  <a:t>e</a:t>
                </a:r>
                <a:r>
                  <a:rPr lang="cs-CZ" sz="2800" dirty="0">
                    <a:latin typeface="Arial"/>
                    <a:cs typeface="Arial"/>
                  </a:rPr>
                  <a:t>, a rezistorů R</a:t>
                </a:r>
                <a:r>
                  <a:rPr lang="cs-CZ" sz="2800" baseline="-25000" dirty="0">
                    <a:latin typeface="Arial"/>
                    <a:cs typeface="Arial"/>
                  </a:rPr>
                  <a:t>1</a:t>
                </a:r>
                <a:r>
                  <a:rPr lang="cs-CZ" sz="2800" dirty="0">
                    <a:latin typeface="Arial"/>
                    <a:cs typeface="Arial"/>
                  </a:rPr>
                  <a:t> a R</a:t>
                </a:r>
                <a:r>
                  <a:rPr lang="cs-CZ" sz="2800" baseline="-25000" dirty="0">
                    <a:latin typeface="Arial"/>
                    <a:cs typeface="Arial"/>
                  </a:rPr>
                  <a:t>2</a:t>
                </a:r>
                <a:r>
                  <a:rPr lang="cs-CZ" sz="2800" dirty="0">
                    <a:latin typeface="Arial"/>
                    <a:cs typeface="Arial"/>
                  </a:rPr>
                  <a:t>.</a:t>
                </a:r>
                <a:endParaRPr lang="cs-CZ" sz="2800" dirty="0"/>
              </a:p>
              <a:p>
                <a:endParaRPr lang="cs-CZ" sz="2800" dirty="0"/>
              </a:p>
              <a:p>
                <a:endParaRPr lang="cs-CZ" sz="28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908720"/>
                <a:ext cx="4299367" cy="5262979"/>
              </a:xfrm>
              <a:prstGeom prst="rect">
                <a:avLst/>
              </a:prstGeom>
              <a:blipFill rotWithShape="1">
                <a:blip r:embed="rId3"/>
                <a:stretch>
                  <a:fillRect l="-29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71" y="1412775"/>
            <a:ext cx="4557617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3" name="Ovál 12"/>
          <p:cNvSpPr/>
          <p:nvPr/>
        </p:nvSpPr>
        <p:spPr>
          <a:xfrm>
            <a:off x="6948264" y="3933056"/>
            <a:ext cx="1928150" cy="549642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7308304" y="4221088"/>
            <a:ext cx="72008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8127523" y="395947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00FF"/>
                </a:solidFill>
              </a:rPr>
              <a:t>r</a:t>
            </a:r>
            <a:r>
              <a:rPr lang="cs-CZ" sz="2800" baseline="-25000" dirty="0">
                <a:solidFill>
                  <a:srgbClr val="0000FF"/>
                </a:solidFill>
              </a:rPr>
              <a:t>e</a:t>
            </a:r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4139952" y="3789040"/>
            <a:ext cx="864096" cy="3855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355976" y="319381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solidFill>
                  <a:srgbClr val="0000FF"/>
                </a:solidFill>
              </a:rPr>
              <a:t>R</a:t>
            </a:r>
            <a:r>
              <a:rPr lang="cs-CZ" sz="2800" baseline="-25000" dirty="0" err="1">
                <a:solidFill>
                  <a:srgbClr val="0000FF"/>
                </a:solidFill>
              </a:rPr>
              <a:t>i</a:t>
            </a:r>
            <a:endParaRPr lang="cs-CZ" sz="2800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387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331640" y="1700808"/>
            <a:ext cx="63367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Zapojení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Vlastnosti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4000" dirty="0"/>
              <a:t>zesílení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4000" dirty="0"/>
              <a:t>vstupní odpor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4000" dirty="0"/>
              <a:t>výstupní odpor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Užití</a:t>
            </a:r>
          </a:p>
        </p:txBody>
      </p:sp>
    </p:spTree>
    <p:extLst>
      <p:ext uri="{BB962C8B-B14F-4D97-AF65-F5344CB8AC3E}">
        <p14:creationId xmlns:p14="http://schemas.microsoft.com/office/powerpoint/2010/main" val="2945661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Výstupní odpor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5496" y="908720"/>
            <a:ext cx="429936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Výstupní odpor je </a:t>
            </a:r>
          </a:p>
          <a:p>
            <a:pPr algn="ctr"/>
            <a:r>
              <a:rPr lang="cs-CZ" sz="2800" dirty="0"/>
              <a:t>R</a:t>
            </a:r>
            <a:r>
              <a:rPr lang="cs-CZ" sz="2800" baseline="-25000" dirty="0"/>
              <a:t>o</a:t>
            </a:r>
            <a:r>
              <a:rPr lang="cs-CZ" sz="2800" dirty="0"/>
              <a:t> = </a:t>
            </a:r>
            <a:r>
              <a:rPr lang="cs-CZ" sz="2800" dirty="0" err="1"/>
              <a:t>r</a:t>
            </a:r>
            <a:r>
              <a:rPr lang="cs-CZ" sz="2800" baseline="-25000" dirty="0" err="1"/>
              <a:t>k</a:t>
            </a:r>
            <a:r>
              <a:rPr lang="cs-CZ" sz="2800" dirty="0"/>
              <a:t>||</a:t>
            </a:r>
            <a:r>
              <a:rPr lang="cs-CZ" sz="2800" dirty="0" err="1"/>
              <a:t>R</a:t>
            </a:r>
            <a:r>
              <a:rPr lang="cs-CZ" sz="2800" baseline="-25000" dirty="0" err="1"/>
              <a:t>k</a:t>
            </a:r>
            <a:endParaRPr lang="cs-CZ" sz="2800" baseline="-25000" dirty="0"/>
          </a:p>
          <a:p>
            <a:r>
              <a:rPr lang="cs-CZ" sz="2800" dirty="0"/>
              <a:t>kde </a:t>
            </a:r>
            <a:r>
              <a:rPr lang="cs-CZ" sz="2800" dirty="0" err="1"/>
              <a:t>r</a:t>
            </a:r>
            <a:r>
              <a:rPr lang="cs-CZ" sz="2800" baseline="-25000" dirty="0" err="1"/>
              <a:t>k</a:t>
            </a:r>
            <a:r>
              <a:rPr lang="cs-CZ" sz="2800" baseline="-25000" dirty="0"/>
              <a:t>  </a:t>
            </a:r>
            <a:r>
              <a:rPr lang="cs-CZ" sz="2800" dirty="0"/>
              <a:t>je vnitřní odpor kolektorové elektrody.</a:t>
            </a:r>
          </a:p>
          <a:p>
            <a:r>
              <a:rPr lang="cs-CZ" sz="2800" dirty="0" err="1"/>
              <a:t>R</a:t>
            </a:r>
            <a:r>
              <a:rPr lang="cs-CZ" sz="2800" baseline="-25000" dirty="0" err="1"/>
              <a:t>k</a:t>
            </a:r>
            <a:r>
              <a:rPr lang="cs-CZ" sz="2800" dirty="0"/>
              <a:t> je </a:t>
            </a:r>
            <a:r>
              <a:rPr lang="cs-CZ" sz="2800" dirty="0" err="1"/>
              <a:t>kiloohmy</a:t>
            </a:r>
            <a:r>
              <a:rPr lang="cs-CZ" sz="2800" dirty="0"/>
              <a:t>, </a:t>
            </a:r>
          </a:p>
          <a:p>
            <a:r>
              <a:rPr lang="cs-CZ" sz="2800" dirty="0" err="1"/>
              <a:t>r</a:t>
            </a:r>
            <a:r>
              <a:rPr lang="cs-CZ" sz="2800" baseline="-25000" dirty="0" err="1"/>
              <a:t>k</a:t>
            </a:r>
            <a:r>
              <a:rPr lang="cs-CZ" sz="2800" dirty="0"/>
              <a:t> je megaohmy. </a:t>
            </a:r>
          </a:p>
          <a:p>
            <a:r>
              <a:rPr lang="cs-CZ" sz="2800" dirty="0"/>
              <a:t>V paralelní kombinaci </a:t>
            </a:r>
          </a:p>
          <a:p>
            <a:r>
              <a:rPr lang="cs-CZ" sz="2800" dirty="0"/>
              <a:t>je </a:t>
            </a:r>
            <a:r>
              <a:rPr lang="cs-CZ" sz="2800" dirty="0" err="1"/>
              <a:t>r</a:t>
            </a:r>
            <a:r>
              <a:rPr lang="cs-CZ" sz="2800" baseline="-25000" dirty="0" err="1"/>
              <a:t>k</a:t>
            </a:r>
            <a:r>
              <a:rPr lang="cs-CZ" sz="2800" dirty="0"/>
              <a:t> zanedbatelný.</a:t>
            </a:r>
          </a:p>
          <a:p>
            <a:endParaRPr lang="cs-CZ" sz="2800" dirty="0"/>
          </a:p>
          <a:p>
            <a:r>
              <a:rPr lang="cs-CZ" sz="2800" dirty="0"/>
              <a:t>Výstupní odpor je prakticky roven </a:t>
            </a:r>
            <a:r>
              <a:rPr lang="cs-CZ" sz="2800" dirty="0" err="1"/>
              <a:t>R</a:t>
            </a:r>
            <a:r>
              <a:rPr lang="cs-CZ" sz="2800" baseline="-25000" dirty="0" err="1"/>
              <a:t>k</a:t>
            </a:r>
            <a:r>
              <a:rPr lang="cs-CZ" sz="2800" dirty="0"/>
              <a:t>:</a:t>
            </a:r>
          </a:p>
          <a:p>
            <a:pPr algn="ctr"/>
            <a:r>
              <a:rPr lang="cs-CZ" sz="2800" b="1" dirty="0"/>
              <a:t>R</a:t>
            </a:r>
            <a:r>
              <a:rPr lang="cs-CZ" sz="2800" b="1" baseline="-25000" dirty="0"/>
              <a:t>o</a:t>
            </a:r>
            <a:r>
              <a:rPr lang="cs-CZ" sz="2800" b="1" dirty="0"/>
              <a:t> = </a:t>
            </a:r>
            <a:r>
              <a:rPr lang="cs-CZ" sz="2800" b="1" dirty="0" err="1"/>
              <a:t>R</a:t>
            </a:r>
            <a:r>
              <a:rPr lang="cs-CZ" sz="2800" b="1" baseline="-25000" dirty="0" err="1"/>
              <a:t>k</a:t>
            </a:r>
            <a:endParaRPr lang="cs-CZ" sz="2800" b="1" baseline="-250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71" y="1412775"/>
            <a:ext cx="4557617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6" name="Ovál 15"/>
          <p:cNvSpPr/>
          <p:nvPr/>
        </p:nvSpPr>
        <p:spPr>
          <a:xfrm rot="18171855">
            <a:off x="6594378" y="2419002"/>
            <a:ext cx="2322717" cy="954581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se šipkou 16"/>
          <p:cNvCxnSpPr/>
          <p:nvPr/>
        </p:nvCxnSpPr>
        <p:spPr>
          <a:xfrm flipH="1">
            <a:off x="7308305" y="2348880"/>
            <a:ext cx="864095" cy="1309651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8028384" y="191683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solidFill>
                  <a:srgbClr val="0000FF"/>
                </a:solidFill>
              </a:rPr>
              <a:t>r</a:t>
            </a:r>
            <a:r>
              <a:rPr lang="cs-CZ" sz="2800" baseline="-25000" dirty="0" err="1">
                <a:solidFill>
                  <a:srgbClr val="0000FF"/>
                </a:solidFill>
              </a:rPr>
              <a:t>k</a:t>
            </a:r>
            <a:endParaRPr lang="cs-CZ" sz="2800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726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5496" y="908720"/>
            <a:ext cx="89289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V zapojení se společným emitorem pracuje většina tranzistorů v našich mobilech, počítačích, </a:t>
            </a:r>
          </a:p>
          <a:p>
            <a:r>
              <a:rPr lang="cs-CZ" sz="2800" dirty="0"/>
              <a:t>mp3 přehrávačích, televizorech.</a:t>
            </a:r>
          </a:p>
          <a:p>
            <a:endParaRPr lang="cs-CZ" sz="2800" dirty="0"/>
          </a:p>
          <a:p>
            <a:r>
              <a:rPr lang="cs-CZ" sz="2800" dirty="0"/>
              <a:t>Tranzistory pracují v zapojení se společným emitorem jako zesilovače (v analogových zařízeních) </a:t>
            </a:r>
          </a:p>
          <a:p>
            <a:r>
              <a:rPr lang="cs-CZ" sz="2800" dirty="0"/>
              <a:t>i jako spínače (v digitálních zařízeních).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66182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980728"/>
            <a:ext cx="86409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Zesilovač se společným emitorem má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1" dirty="0"/>
              <a:t>vstup do báze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1" dirty="0"/>
              <a:t>výstup z kolektoru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1" dirty="0"/>
              <a:t>uzemněný emitor</a:t>
            </a:r>
          </a:p>
          <a:p>
            <a:endParaRPr lang="cs-CZ" sz="2400" b="1" dirty="0"/>
          </a:p>
          <a:p>
            <a:r>
              <a:rPr lang="cs-CZ" sz="2400" b="1" dirty="0"/>
              <a:t>Zesílení je dáno poměrem kolektorového odporu </a:t>
            </a:r>
          </a:p>
          <a:p>
            <a:r>
              <a:rPr lang="cs-CZ" sz="2400" b="1" dirty="0"/>
              <a:t>k odporu v emitoru.</a:t>
            </a:r>
          </a:p>
          <a:p>
            <a:r>
              <a:rPr lang="cs-CZ" sz="2400" b="1" dirty="0"/>
              <a:t>Vstupní odpor je paralelní kombinací toho, co je skrz bázi vidět v emitoru, a rezistorů R1 a R2.</a:t>
            </a:r>
          </a:p>
          <a:p>
            <a:r>
              <a:rPr lang="cs-CZ" sz="2400" b="1" dirty="0"/>
              <a:t>Výstupní odpor je roven odporu kolektorového rezistoru.</a:t>
            </a:r>
          </a:p>
          <a:p>
            <a:endParaRPr lang="cs-CZ" sz="2400" b="1" dirty="0"/>
          </a:p>
          <a:p>
            <a:r>
              <a:rPr lang="cs-CZ" sz="2400" b="1" dirty="0"/>
              <a:t>Zesílení je velké.</a:t>
            </a:r>
          </a:p>
          <a:p>
            <a:r>
              <a:rPr lang="cs-CZ" sz="2400" b="1" dirty="0"/>
              <a:t>Vstupní odpor je dostatečně velký, ale mohl by být větší.</a:t>
            </a:r>
          </a:p>
          <a:p>
            <a:r>
              <a:rPr lang="cs-CZ" sz="2400" b="1" dirty="0"/>
              <a:t>Výstupní odpor je docela velký, mohl by být menší.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549450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Metodický list</a:t>
            </a:r>
          </a:p>
        </p:txBody>
      </p:sp>
      <p:sp>
        <p:nvSpPr>
          <p:cNvPr id="7" name="Obdélník 6"/>
          <p:cNvSpPr/>
          <p:nvPr/>
        </p:nvSpPr>
        <p:spPr>
          <a:xfrm>
            <a:off x="539552" y="1720840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U kondenzátorů a cívek je správné mluvit o jejich impedanci, nikoliv odporu. Pojem „odpor“ zde užíváme pro zjednodušení.</a:t>
            </a:r>
          </a:p>
          <a:p>
            <a:r>
              <a:rPr lang="cs-CZ" dirty="0"/>
              <a:t>Při výkladu žáky upozorníme na podobnost obou pojmů a rozdíl mezi nimi.</a:t>
            </a:r>
          </a:p>
          <a:p>
            <a:r>
              <a:rPr lang="cs-CZ" dirty="0"/>
              <a:t>Až žáci látku pochopí, převedeme je na správný termín „impedance“ a nadále budeme užívat jen ten.</a:t>
            </a:r>
          </a:p>
        </p:txBody>
      </p:sp>
    </p:spTree>
    <p:extLst>
      <p:ext uri="{BB962C8B-B14F-4D97-AF65-F5344CB8AC3E}">
        <p14:creationId xmlns:p14="http://schemas.microsoft.com/office/powerpoint/2010/main" val="4091920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64069" y="1052736"/>
            <a:ext cx="880041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3200" b="1" u="sng" dirty="0"/>
              <a:t>Zesilovač se společným emitorem je obvod, kde tranzistor má uzemněný, </a:t>
            </a:r>
          </a:p>
          <a:p>
            <a:pPr lvl="0" algn="ctr"/>
            <a:r>
              <a:rPr lang="cs-CZ" sz="3200" b="1" u="sng" dirty="0"/>
              <a:t>tj. společný, emitor.</a:t>
            </a:r>
            <a:r>
              <a:rPr lang="cs-CZ" sz="3200" b="1" u="sng" dirty="0">
                <a:solidFill>
                  <a:prstClr val="black"/>
                </a:solidFill>
              </a:rPr>
              <a:t> </a:t>
            </a:r>
          </a:p>
          <a:p>
            <a:pPr lvl="0" algn="ctr"/>
            <a:endParaRPr lang="cs-CZ" sz="3200" b="1" u="sng" dirty="0">
              <a:solidFill>
                <a:prstClr val="black"/>
              </a:solidFill>
            </a:endParaRPr>
          </a:p>
          <a:p>
            <a:pPr lvl="0" algn="ctr"/>
            <a:r>
              <a:rPr lang="cs-CZ" sz="3200" b="1" u="sng" dirty="0">
                <a:solidFill>
                  <a:prstClr val="black"/>
                </a:solidFill>
              </a:rPr>
              <a:t>Báze tvoří vstup, kolektor výstup.</a:t>
            </a:r>
          </a:p>
          <a:p>
            <a:pPr algn="ctr"/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992240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400" y="1412776"/>
            <a:ext cx="2148214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31683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Vyjdeme ze základního společného zapojení, ...</a:t>
            </a:r>
          </a:p>
        </p:txBody>
      </p:sp>
    </p:spTree>
    <p:extLst>
      <p:ext uri="{BB962C8B-B14F-4D97-AF65-F5344CB8AC3E}">
        <p14:creationId xmlns:p14="http://schemas.microsoft.com/office/powerpoint/2010/main" val="1449985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71" y="1412775"/>
            <a:ext cx="4557617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1764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... ke kterému přidáme vstup a výstup.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10" name="Ovál 9"/>
          <p:cNvSpPr/>
          <p:nvPr/>
        </p:nvSpPr>
        <p:spPr>
          <a:xfrm>
            <a:off x="4067944" y="3284984"/>
            <a:ext cx="1707079" cy="1368152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7380312" y="2924944"/>
            <a:ext cx="1707079" cy="1368152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683568" y="2276872"/>
            <a:ext cx="3528392" cy="115212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2570667" y="2122122"/>
            <a:ext cx="4809645" cy="11628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0789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71" y="1412775"/>
            <a:ext cx="4557617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7504" y="1412776"/>
                <a:ext cx="4176464" cy="4418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Napěťové zesílení je:</a:t>
                </a:r>
              </a:p>
              <a:p>
                <a:endParaRPr lang="cs-CZ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cs-CZ" sz="2800" b="1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/>
                                </a:rPr>
                                <m:t>𝒆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800" b="1" dirty="0"/>
              </a:p>
              <a:p>
                <a:endParaRPr lang="cs-CZ" sz="2800" dirty="0"/>
              </a:p>
              <a:p>
                <a:r>
                  <a:rPr lang="cs-CZ" sz="2800" dirty="0"/>
                  <a:t>Je záporné, protože zesilovač obrací fázi:</a:t>
                </a:r>
              </a:p>
              <a:p>
                <a:r>
                  <a:rPr lang="cs-CZ" sz="2800" dirty="0"/>
                  <a:t>Když napětí </a:t>
                </a:r>
              </a:p>
              <a:p>
                <a:r>
                  <a:rPr lang="cs-CZ" sz="2800" dirty="0"/>
                  <a:t>na vstupu stoupá, </a:t>
                </a:r>
              </a:p>
              <a:p>
                <a:r>
                  <a:rPr lang="cs-CZ" sz="2800" dirty="0"/>
                  <a:t>na výstupu klesá.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412776"/>
                <a:ext cx="4176464" cy="4418582"/>
              </a:xfrm>
              <a:prstGeom prst="rect">
                <a:avLst/>
              </a:prstGeom>
              <a:blipFill rotWithShape="0">
                <a:blip r:embed="rId4"/>
                <a:stretch>
                  <a:fillRect l="-3066" t="-1517" b="-28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Přímá spojnice se šipkou 21"/>
          <p:cNvCxnSpPr/>
          <p:nvPr/>
        </p:nvCxnSpPr>
        <p:spPr>
          <a:xfrm flipV="1">
            <a:off x="3122843" y="5611142"/>
            <a:ext cx="0" cy="44043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V="1">
            <a:off x="3122843" y="4869160"/>
            <a:ext cx="0" cy="44043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266F8CB5-FD49-F203-3182-203A27FC7683}"/>
              </a:ext>
            </a:extLst>
          </p:cNvPr>
          <p:cNvCxnSpPr/>
          <p:nvPr/>
        </p:nvCxnSpPr>
        <p:spPr>
          <a:xfrm flipV="1">
            <a:off x="4644008" y="3429000"/>
            <a:ext cx="0" cy="44043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16B1F213-D587-B5EE-CCFE-DBC61D4228CD}"/>
              </a:ext>
            </a:extLst>
          </p:cNvPr>
          <p:cNvCxnSpPr>
            <a:cxnSpLocks/>
          </p:cNvCxnSpPr>
          <p:nvPr/>
        </p:nvCxnSpPr>
        <p:spPr>
          <a:xfrm>
            <a:off x="8604448" y="2780928"/>
            <a:ext cx="0" cy="504056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4295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71" y="1412775"/>
            <a:ext cx="4557617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1764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Emitorový rezistor R</a:t>
            </a:r>
            <a:r>
              <a:rPr lang="cs-CZ" sz="2800" baseline="-25000" dirty="0"/>
              <a:t>e</a:t>
            </a:r>
            <a:r>
              <a:rPr lang="cs-CZ" sz="2800" dirty="0"/>
              <a:t> bychom mohli </a:t>
            </a:r>
            <a:r>
              <a:rPr lang="en-US" sz="2800" dirty="0" err="1"/>
              <a:t>zkratovat</a:t>
            </a:r>
            <a:r>
              <a:rPr lang="cs-CZ" sz="2800" dirty="0"/>
              <a:t> a připojit emitor přímo </a:t>
            </a:r>
            <a:endParaRPr lang="en-US" sz="2800" dirty="0"/>
          </a:p>
          <a:p>
            <a:r>
              <a:rPr lang="cs-CZ" sz="2800" dirty="0"/>
              <a:t>k zemi.</a:t>
            </a:r>
            <a:endParaRPr lang="en-US" sz="2800" dirty="0"/>
          </a:p>
          <a:p>
            <a:r>
              <a:rPr lang="en-US" sz="2800" dirty="0" err="1"/>
              <a:t>Zesílení</a:t>
            </a:r>
            <a:r>
              <a:rPr lang="en-US" sz="2800" dirty="0"/>
              <a:t> by </a:t>
            </a:r>
            <a:r>
              <a:rPr lang="en-US" sz="2800" dirty="0" err="1"/>
              <a:t>bylo</a:t>
            </a:r>
            <a:r>
              <a:rPr lang="en-US" sz="2800" dirty="0"/>
              <a:t> </a:t>
            </a:r>
            <a:r>
              <a:rPr lang="en-US" sz="2800" dirty="0" err="1"/>
              <a:t>větší</a:t>
            </a:r>
            <a:r>
              <a:rPr lang="en-US" sz="2800" dirty="0"/>
              <a:t>:</a:t>
            </a:r>
            <a:endParaRPr lang="cs-CZ" sz="2800" dirty="0"/>
          </a:p>
          <a:p>
            <a:endParaRPr lang="cs-CZ" sz="2800" dirty="0"/>
          </a:p>
        </p:txBody>
      </p:sp>
      <p:cxnSp>
        <p:nvCxnSpPr>
          <p:cNvPr id="8" name="Přímá spojnice 7"/>
          <p:cNvCxnSpPr>
            <a:cxnSpLocks/>
          </p:cNvCxnSpPr>
          <p:nvPr/>
        </p:nvCxnSpPr>
        <p:spPr>
          <a:xfrm>
            <a:off x="7236296" y="4365104"/>
            <a:ext cx="720080" cy="0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>
            <a:cxnSpLocks/>
          </p:cNvCxnSpPr>
          <p:nvPr/>
        </p:nvCxnSpPr>
        <p:spPr>
          <a:xfrm flipV="1">
            <a:off x="7956376" y="4365104"/>
            <a:ext cx="0" cy="1016496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539552" y="4100297"/>
                <a:ext cx="3323217" cy="1222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600" b="1" i="1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cs-CZ" sz="3600" b="1" i="1"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cs-CZ" sz="3600" b="1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3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3600" b="1" i="1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3600" b="1" i="1"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3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3600" b="1" i="1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3600" b="1" i="1">
                                  <a:latin typeface="Cambria Math"/>
                                </a:rPr>
                                <m:t>𝒆</m:t>
                              </m:r>
                            </m:sub>
                          </m:s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den>
                      </m:f>
                    </m:oMath>
                  </m:oMathPara>
                </a14:m>
                <a:endParaRPr lang="cs-CZ" sz="3600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100297"/>
                <a:ext cx="3323217" cy="12227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A08EC9CD-E55F-CDC3-3F78-5B95F9D16D7A}"/>
              </a:ext>
            </a:extLst>
          </p:cNvPr>
          <p:cNvCxnSpPr>
            <a:cxnSpLocks/>
          </p:cNvCxnSpPr>
          <p:nvPr/>
        </p:nvCxnSpPr>
        <p:spPr>
          <a:xfrm>
            <a:off x="7236296" y="5372180"/>
            <a:ext cx="720080" cy="0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>
            <a:extLst>
              <a:ext uri="{FF2B5EF4-FFF2-40B4-BE49-F238E27FC236}">
                <a16:creationId xmlns:a16="http://schemas.microsoft.com/office/drawing/2014/main" id="{C6A61279-556F-8D90-77F4-B002FC7E27B6}"/>
              </a:ext>
            </a:extLst>
          </p:cNvPr>
          <p:cNvSpPr/>
          <p:nvPr/>
        </p:nvSpPr>
        <p:spPr>
          <a:xfrm>
            <a:off x="7200291" y="4329100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8998294F-71AA-9F48-37AC-373015B76B02}"/>
              </a:ext>
            </a:extLst>
          </p:cNvPr>
          <p:cNvSpPr/>
          <p:nvPr/>
        </p:nvSpPr>
        <p:spPr>
          <a:xfrm>
            <a:off x="7200291" y="5332350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6">
                <a:extLst>
                  <a:ext uri="{FF2B5EF4-FFF2-40B4-BE49-F238E27FC236}">
                    <a16:creationId xmlns:a16="http://schemas.microsoft.com/office/drawing/2014/main" id="{FCBECAA3-F5AA-6539-DBFE-8C78F06A65BC}"/>
                  </a:ext>
                </a:extLst>
              </p:cNvPr>
              <p:cNvSpPr/>
              <p:nvPr/>
            </p:nvSpPr>
            <p:spPr>
              <a:xfrm>
                <a:off x="1114997" y="5345102"/>
                <a:ext cx="217232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3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600" b="1" i="1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cs-CZ" sz="3600" b="1" i="1">
                            <a:latin typeface="Cambria Math"/>
                          </a:rPr>
                          <m:t>𝒖</m:t>
                        </m:r>
                      </m:sub>
                    </m:sSub>
                    <m:r>
                      <a:rPr lang="en-US" sz="3600" b="1" i="1">
                        <a:latin typeface="Cambria Math" panose="02040503050406030204" pitchFamily="18" charset="0"/>
                      </a:rPr>
                      <m:t>→</m:t>
                    </m:r>
                    <m:r>
                      <a:rPr lang="cs-CZ" sz="3600" b="1" i="1">
                        <a:latin typeface="Cambria Math"/>
                      </a:rPr>
                      <m:t>−</m:t>
                    </m:r>
                  </m:oMath>
                </a14:m>
                <a:r>
                  <a:rPr lang="cs-CZ" sz="3600" dirty="0"/>
                  <a:t> ∞</a:t>
                </a:r>
              </a:p>
            </p:txBody>
          </p:sp>
        </mc:Choice>
        <mc:Fallback xmlns="">
          <p:sp>
            <p:nvSpPr>
              <p:cNvPr id="9" name="Obdélník 6">
                <a:extLst>
                  <a:ext uri="{FF2B5EF4-FFF2-40B4-BE49-F238E27FC236}">
                    <a16:creationId xmlns:a16="http://schemas.microsoft.com/office/drawing/2014/main" id="{FCBECAA3-F5AA-6539-DBFE-8C78F06A65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4997" y="5345102"/>
                <a:ext cx="2172326" cy="646331"/>
              </a:xfrm>
              <a:prstGeom prst="rect">
                <a:avLst/>
              </a:prstGeom>
              <a:blipFill>
                <a:blip r:embed="rId5"/>
                <a:stretch>
                  <a:fillRect t="-15094" r="-7584" b="-349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9891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71" y="1412775"/>
            <a:ext cx="4557617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1764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Pak by ale zesilovač neměl stabilizovaný pracovní bod. </a:t>
            </a:r>
          </a:p>
          <a:p>
            <a:r>
              <a:rPr lang="cs-CZ" sz="2800" dirty="0"/>
              <a:t>Ten by se rozjížděl </a:t>
            </a:r>
          </a:p>
          <a:p>
            <a:r>
              <a:rPr lang="cs-CZ" sz="2800" dirty="0"/>
              <a:t>s časem, teplotou, </a:t>
            </a:r>
          </a:p>
          <a:p>
            <a:r>
              <a:rPr lang="cs-CZ" sz="2800" dirty="0"/>
              <a:t>s napájecím napětím.</a:t>
            </a:r>
          </a:p>
          <a:p>
            <a:endParaRPr lang="cs-CZ" sz="2800" dirty="0"/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A65B787-8F7F-FC1B-3CE0-D55A7001229F}"/>
              </a:ext>
            </a:extLst>
          </p:cNvPr>
          <p:cNvCxnSpPr>
            <a:cxnSpLocks/>
          </p:cNvCxnSpPr>
          <p:nvPr/>
        </p:nvCxnSpPr>
        <p:spPr>
          <a:xfrm>
            <a:off x="7236296" y="4365104"/>
            <a:ext cx="720080" cy="0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5D0C8092-9C58-DA5D-F12E-671D10E7B495}"/>
              </a:ext>
            </a:extLst>
          </p:cNvPr>
          <p:cNvCxnSpPr>
            <a:cxnSpLocks/>
          </p:cNvCxnSpPr>
          <p:nvPr/>
        </p:nvCxnSpPr>
        <p:spPr>
          <a:xfrm flipV="1">
            <a:off x="7956376" y="4365104"/>
            <a:ext cx="0" cy="1016496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CC7814AF-ED8F-17FF-E5E6-03DE2CB2D4F7}"/>
              </a:ext>
            </a:extLst>
          </p:cNvPr>
          <p:cNvCxnSpPr>
            <a:cxnSpLocks/>
          </p:cNvCxnSpPr>
          <p:nvPr/>
        </p:nvCxnSpPr>
        <p:spPr>
          <a:xfrm>
            <a:off x="7236296" y="5372180"/>
            <a:ext cx="720080" cy="0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>
            <a:extLst>
              <a:ext uri="{FF2B5EF4-FFF2-40B4-BE49-F238E27FC236}">
                <a16:creationId xmlns:a16="http://schemas.microsoft.com/office/drawing/2014/main" id="{299B3838-03D5-BF83-526B-6E9558677487}"/>
              </a:ext>
            </a:extLst>
          </p:cNvPr>
          <p:cNvSpPr/>
          <p:nvPr/>
        </p:nvSpPr>
        <p:spPr>
          <a:xfrm>
            <a:off x="7200291" y="4329100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9664B531-555E-62AE-6417-3B029A3C966C}"/>
              </a:ext>
            </a:extLst>
          </p:cNvPr>
          <p:cNvSpPr/>
          <p:nvPr/>
        </p:nvSpPr>
        <p:spPr>
          <a:xfrm>
            <a:off x="7200291" y="5332350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612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1764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Uděláme to jinak.</a:t>
            </a:r>
          </a:p>
          <a:p>
            <a:r>
              <a:rPr lang="cs-CZ" sz="2800" dirty="0"/>
              <a:t>Emitor uzemníme pro střídavé signály (děláme střídavý zesilovač).</a:t>
            </a:r>
          </a:p>
          <a:p>
            <a:r>
              <a:rPr lang="cs-CZ" sz="2800" dirty="0"/>
              <a:t>Pro pomalé změny </a:t>
            </a:r>
          </a:p>
          <a:p>
            <a:r>
              <a:rPr lang="cs-CZ" sz="2800" dirty="0"/>
              <a:t>jako teplota, </a:t>
            </a:r>
          </a:p>
          <a:p>
            <a:r>
              <a:rPr lang="cs-CZ" sz="2800" dirty="0"/>
              <a:t>napájecí napětí, čas necháme rezistor R</a:t>
            </a:r>
            <a:r>
              <a:rPr lang="cs-CZ" sz="2800" baseline="-25000" dirty="0"/>
              <a:t>e</a:t>
            </a:r>
            <a:r>
              <a:rPr lang="cs-CZ" sz="2800" dirty="0"/>
              <a:t> na jeho místě. </a:t>
            </a:r>
          </a:p>
          <a:p>
            <a:endParaRPr lang="cs-CZ" sz="2800" dirty="0"/>
          </a:p>
          <a:p>
            <a:r>
              <a:rPr lang="cs-CZ" sz="2800" dirty="0"/>
              <a:t>Jak ?!?!</a:t>
            </a:r>
          </a:p>
          <a:p>
            <a:endParaRPr lang="cs-CZ" sz="2800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71" y="1412775"/>
            <a:ext cx="4557617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4" name="Ovál 13"/>
          <p:cNvSpPr/>
          <p:nvPr/>
        </p:nvSpPr>
        <p:spPr>
          <a:xfrm>
            <a:off x="6676298" y="4365104"/>
            <a:ext cx="1928150" cy="1224136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7256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>
        <a:ln w="38100">
          <a:solidFill>
            <a:srgbClr val="0000FF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13339</TotalTime>
  <Words>1302</Words>
  <Application>Microsoft Office PowerPoint</Application>
  <PresentationFormat>Předvádění na obrazovce (4:3)</PresentationFormat>
  <Paragraphs>332</Paragraphs>
  <Slides>23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Úvod</vt:lpstr>
      <vt:lpstr>Osnova</vt:lpstr>
      <vt:lpstr>Definice</vt:lpstr>
      <vt:lpstr>Zapojení</vt:lpstr>
      <vt:lpstr>Zapojení</vt:lpstr>
      <vt:lpstr>Zesílení</vt:lpstr>
      <vt:lpstr>Zapojení</vt:lpstr>
      <vt:lpstr>Zapojení</vt:lpstr>
      <vt:lpstr>Zapojení</vt:lpstr>
      <vt:lpstr>Zapojení</vt:lpstr>
      <vt:lpstr>Zesílení</vt:lpstr>
      <vt:lpstr>Zesílení</vt:lpstr>
      <vt:lpstr>Zesílení</vt:lpstr>
      <vt:lpstr>Zesílení</vt:lpstr>
      <vt:lpstr>Vstupní odpor</vt:lpstr>
      <vt:lpstr>Vstupní odpor</vt:lpstr>
      <vt:lpstr>Vstupní odpor</vt:lpstr>
      <vt:lpstr>Vstupní odpor</vt:lpstr>
      <vt:lpstr>Vstupní odpor</vt:lpstr>
      <vt:lpstr>Výstupní odpor</vt:lpstr>
      <vt:lpstr>Užití</vt:lpstr>
      <vt:lpstr>Shrnutí</vt:lpstr>
      <vt:lpstr>Metodický list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591</cp:revision>
  <cp:lastPrinted>2025-03-05T12:06:51Z</cp:lastPrinted>
  <dcterms:created xsi:type="dcterms:W3CDTF">2011-08-12T09:23:29Z</dcterms:created>
  <dcterms:modified xsi:type="dcterms:W3CDTF">2025-03-05T12:14:11Z</dcterms:modified>
</cp:coreProperties>
</file>