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7"/>
  </p:notesMasterIdLst>
  <p:handoutMasterIdLst>
    <p:handoutMasterId r:id="rId18"/>
  </p:handoutMasterIdLst>
  <p:sldIdLst>
    <p:sldId id="309" r:id="rId2"/>
    <p:sldId id="310" r:id="rId3"/>
    <p:sldId id="311" r:id="rId4"/>
    <p:sldId id="322" r:id="rId5"/>
    <p:sldId id="312" r:id="rId6"/>
    <p:sldId id="323" r:id="rId7"/>
    <p:sldId id="328" r:id="rId8"/>
    <p:sldId id="313" r:id="rId9"/>
    <p:sldId id="324" r:id="rId10"/>
    <p:sldId id="326" r:id="rId11"/>
    <p:sldId id="327" r:id="rId12"/>
    <p:sldId id="325" r:id="rId13"/>
    <p:sldId id="314" r:id="rId14"/>
    <p:sldId id="315" r:id="rId15"/>
    <p:sldId id="258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28" autoAdjust="0"/>
    <p:restoredTop sz="0" autoAdjust="0"/>
  </p:normalViewPr>
  <p:slideViewPr>
    <p:cSldViewPr snapToGrid="0">
      <p:cViewPr varScale="1">
        <p:scale>
          <a:sx n="146" d="100"/>
          <a:sy n="146" d="100"/>
        </p:scale>
        <p:origin x="81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-381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3E0C44-E92D-455E-801C-5B4D42EC9B3B}" type="datetimeFigureOut">
              <a:rPr lang="cs-CZ"/>
              <a:pPr>
                <a:defRPr/>
              </a:pPr>
              <a:t>17.02.2025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12093FC-2938-41D2-8F01-DCBF2880F693}" type="datetimeFigureOut">
              <a:rPr lang="cs-CZ"/>
              <a:pPr>
                <a:defRPr/>
              </a:pPr>
              <a:t>17.02.2025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76381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69843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99017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14868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46533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FB60202-5841-4D57-A49B-70061A72C6A1}" type="slidenum">
              <a:rPr lang="cs-CZ" smtClean="0"/>
              <a:pPr eaLnBrk="1" hangingPunct="1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3257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6993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0615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91002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2781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02304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2650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9645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079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Tranzistorový spínač se společným emitorem</a:t>
            </a:r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Tranzistory</a:t>
            </a:r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Tranzistorový spínač se společným emitorem</a:t>
            </a:r>
            <a:endParaRPr lang="cs-CZ" dirty="0"/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2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cs-CZ"/>
              <a:t>Tranzistory</a:t>
            </a:r>
            <a:endParaRPr lang="cs-CZ" dirty="0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0" y="6486227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Tranzistorový spínač se společným emitorem</a:t>
            </a: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Tranzistory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talkingelectronics.com/pay/TEI-Index-Full.html" TargetMode="External"/><Relationship Id="rId3" Type="http://schemas.openxmlformats.org/officeDocument/2006/relationships/hyperlink" Target="http://en.wikipedia.org/wiki/Common_emitter" TargetMode="External"/><Relationship Id="rId7" Type="http://schemas.openxmlformats.org/officeDocument/2006/relationships/hyperlink" Target="http://www.dnatechindia.com/Tutorial/Transistors/Bipolar-Transistor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penlearn.open.ac.uk/" TargetMode="External"/><Relationship Id="rId5" Type="http://schemas.openxmlformats.org/officeDocument/2006/relationships/hyperlink" Target="http://www.animations.physics.unsw.edu.au/jw/calculus.htm" TargetMode="External"/><Relationship Id="rId4" Type="http://schemas.openxmlformats.org/officeDocument/2006/relationships/hyperlink" Target="http://www.thefreedictionary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468000" y="900000"/>
            <a:ext cx="8281987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/>
              <a:t>Tranzistorový spínač se společným emitorem je obvod, ve kterém vstupní signál na bázi zapíná nebo vypíná proud do zátěže, která je zapojená mezi kolektor a napájecí zdroj.</a:t>
            </a:r>
          </a:p>
          <a:p>
            <a:pPr eaLnBrk="1" hangingPunct="1"/>
            <a:r>
              <a:rPr lang="cs-CZ" dirty="0"/>
              <a:t>Malý proud báze řídí mnohem větší proud do zátěže.</a:t>
            </a:r>
          </a:p>
          <a:p>
            <a:pPr eaLnBrk="1" hangingPunct="1"/>
            <a:r>
              <a:rPr lang="cs-CZ" dirty="0"/>
              <a:t>Emitor je uzemněný.</a:t>
            </a:r>
            <a:r>
              <a:rPr lang="en-US" dirty="0"/>
              <a:t> </a:t>
            </a:r>
            <a:endParaRPr lang="cs-CZ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spínač se společným emitorem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Tranzistory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n w="0" cap="sq" cmpd="sng">
                  <a:noFill/>
                  <a:miter lim="800000"/>
                </a:ln>
                <a:effectLst/>
              </a:rPr>
              <a:t>Defini</a:t>
            </a:r>
            <a:r>
              <a:rPr lang="cs-CZ" dirty="0" err="1">
                <a:ln w="0" cap="sq" cmpd="sng">
                  <a:noFill/>
                  <a:miter lim="800000"/>
                </a:ln>
                <a:effectLst/>
              </a:rPr>
              <a:t>ce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8290" y="3190338"/>
            <a:ext cx="5347420" cy="295830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6" name="TextovéPole 5"/>
          <p:cNvSpPr txBox="1"/>
          <p:nvPr/>
        </p:nvSpPr>
        <p:spPr>
          <a:xfrm>
            <a:off x="3766089" y="4362773"/>
            <a:ext cx="1960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... rovná se ...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280156" y="4032890"/>
            <a:ext cx="912134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600" dirty="0"/>
              <a:t>ZÁTĚŽ</a:t>
            </a:r>
            <a:endParaRPr lang="en-US" sz="16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508969" y="3987707"/>
            <a:ext cx="912134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600" dirty="0"/>
              <a:t>ZÁTĚŽ</a:t>
            </a:r>
            <a:endParaRPr lang="en-US" sz="1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FC6C16A-81FE-29EC-D909-EF2D3C961CCB}"/>
              </a:ext>
            </a:extLst>
          </p:cNvPr>
          <p:cNvSpPr txBox="1"/>
          <p:nvPr/>
        </p:nvSpPr>
        <p:spPr>
          <a:xfrm>
            <a:off x="6461760" y="4409224"/>
            <a:ext cx="33528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/>
              <a:t>C</a:t>
            </a:r>
            <a:endParaRPr lang="cs-CZ" sz="17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4439A2-12F9-BD96-60BE-74355390FA12}"/>
              </a:ext>
            </a:extLst>
          </p:cNvPr>
          <p:cNvSpPr txBox="1"/>
          <p:nvPr/>
        </p:nvSpPr>
        <p:spPr>
          <a:xfrm>
            <a:off x="6461760" y="5157707"/>
            <a:ext cx="33528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/>
              <a:t>E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8522421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spínač se společným emitorem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Tranzistory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FF"/>
                </a:solidFill>
              </a:rPr>
              <a:t>Řešení</a:t>
            </a:r>
            <a:endParaRPr lang="en-US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0770" y="2619542"/>
            <a:ext cx="3367393" cy="36306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8" name="TextovéPole 7"/>
          <p:cNvSpPr txBox="1"/>
          <p:nvPr/>
        </p:nvSpPr>
        <p:spPr>
          <a:xfrm>
            <a:off x="395536" y="900000"/>
            <a:ext cx="84969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3238" indent="-342900">
              <a:buFont typeface="+mj-lt"/>
              <a:buAutoNum type="arabicParenR"/>
            </a:pPr>
            <a:r>
              <a:rPr lang="cs-CZ" b="1" dirty="0">
                <a:solidFill>
                  <a:srgbClr val="0000FF"/>
                </a:solidFill>
              </a:rPr>
              <a:t>Proud tekoucí přes LED a tranzistor</a:t>
            </a:r>
          </a:p>
          <a:p>
            <a:pPr marL="503238" indent="-342900">
              <a:buFont typeface="+mj-lt"/>
              <a:buAutoNum type="arabicParenR"/>
            </a:pPr>
            <a:endParaRPr lang="en-US" dirty="0">
              <a:solidFill>
                <a:srgbClr val="0000FF"/>
              </a:solidFill>
            </a:endParaRPr>
          </a:p>
          <a:p>
            <a:pPr marL="160338"/>
            <a:r>
              <a:rPr lang="cs-CZ" dirty="0">
                <a:solidFill>
                  <a:srgbClr val="0000FF"/>
                </a:solidFill>
              </a:rPr>
              <a:t>Napěťový úbytek na tranzistoru je (nebo má být) nula.</a:t>
            </a:r>
          </a:p>
          <a:p>
            <a:pPr marL="160338"/>
            <a:r>
              <a:rPr lang="cs-CZ" dirty="0">
                <a:solidFill>
                  <a:srgbClr val="0000FF"/>
                </a:solidFill>
              </a:rPr>
              <a:t>Napěťový úbytek na LED je 2V.</a:t>
            </a:r>
            <a:endParaRPr lang="en-US" dirty="0">
              <a:solidFill>
                <a:srgbClr val="0000FF"/>
              </a:solidFill>
            </a:endParaRPr>
          </a:p>
          <a:p>
            <a:pPr marL="160338"/>
            <a:r>
              <a:rPr lang="cs-CZ" dirty="0">
                <a:solidFill>
                  <a:srgbClr val="0000FF"/>
                </a:solidFill>
              </a:rPr>
              <a:t>Úbytek napětí na R2 je</a:t>
            </a:r>
            <a:endParaRPr lang="en-US" dirty="0">
              <a:solidFill>
                <a:srgbClr val="0000FF"/>
              </a:solidFill>
            </a:endParaRPr>
          </a:p>
          <a:p>
            <a:pPr marL="160338"/>
            <a:r>
              <a:rPr lang="en-US" dirty="0">
                <a:solidFill>
                  <a:srgbClr val="0000FF"/>
                </a:solidFill>
              </a:rPr>
              <a:t>V</a:t>
            </a:r>
            <a:r>
              <a:rPr lang="en-US" baseline="-25000" dirty="0">
                <a:solidFill>
                  <a:srgbClr val="0000FF"/>
                </a:solidFill>
              </a:rPr>
              <a:t>R2</a:t>
            </a:r>
            <a:r>
              <a:rPr lang="en-US" dirty="0">
                <a:solidFill>
                  <a:srgbClr val="0000FF"/>
                </a:solidFill>
              </a:rPr>
              <a:t> = 5V – 2V = 3V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95536" y="2959768"/>
                <a:ext cx="4409075" cy="11667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>
                    <a:solidFill>
                      <a:srgbClr val="0000FF"/>
                    </a:solidFill>
                  </a:rPr>
                  <a:t>Proud přes R2, LED a tranzistor je</a:t>
                </a:r>
              </a:p>
              <a:p>
                <a:endParaRPr lang="cs-CZ" dirty="0">
                  <a:solidFill>
                    <a:srgbClr val="0000FF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𝐼</m:t>
                      </m:r>
                      <m:r>
                        <a:rPr lang="cs-CZ" b="0" i="1" baseline="-25000" smtClean="0">
                          <a:solidFill>
                            <a:srgbClr val="0000FF"/>
                          </a:solidFill>
                          <a:latin typeface="Cambria Math"/>
                        </a:rPr>
                        <m:t>𝐶</m:t>
                      </m:r>
                      <m:r>
                        <a:rPr lang="cs-CZ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𝑉</m:t>
                          </m:r>
                          <m:r>
                            <a:rPr lang="cs-CZ" b="0" i="1" baseline="-2500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𝑅</m:t>
                          </m:r>
                          <m:r>
                            <a:rPr lang="cs-CZ" b="0" i="1" baseline="-2500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cs-CZ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𝑅</m:t>
                          </m:r>
                          <m:r>
                            <a:rPr lang="cs-CZ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cs-CZ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3</m:t>
                          </m:r>
                          <m:r>
                            <a:rPr lang="cs-CZ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𝑉</m:t>
                          </m:r>
                        </m:num>
                        <m:den>
                          <m:r>
                            <a:rPr lang="cs-CZ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0.150</m:t>
                          </m:r>
                          <m:r>
                            <a:rPr lang="cs-CZ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𝑘</m:t>
                          </m:r>
                        </m:den>
                      </m:f>
                      <m:r>
                        <a:rPr lang="cs-CZ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=20</m:t>
                      </m:r>
                      <m:r>
                        <a:rPr lang="cs-CZ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𝑚𝐴</m:t>
                      </m:r>
                    </m:oMath>
                  </m:oMathPara>
                </a14:m>
                <a:endParaRPr lang="cs-CZ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959768"/>
                <a:ext cx="4409075" cy="1166794"/>
              </a:xfrm>
              <a:prstGeom prst="rect">
                <a:avLst/>
              </a:prstGeom>
              <a:blipFill rotWithShape="1">
                <a:blip r:embed="rId4"/>
                <a:stretch>
                  <a:fillRect l="-1245" t="-261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ovéPole 8"/>
          <p:cNvSpPr txBox="1"/>
          <p:nvPr/>
        </p:nvSpPr>
        <p:spPr>
          <a:xfrm>
            <a:off x="7510051" y="4638258"/>
            <a:ext cx="1136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I</a:t>
            </a:r>
            <a:r>
              <a:rPr lang="cs-CZ" baseline="-25000" dirty="0">
                <a:solidFill>
                  <a:srgbClr val="0000FF"/>
                </a:solidFill>
              </a:rPr>
              <a:t>C</a:t>
            </a:r>
            <a:r>
              <a:rPr lang="cs-CZ" dirty="0">
                <a:solidFill>
                  <a:srgbClr val="0000FF"/>
                </a:solidFill>
              </a:rPr>
              <a:t>=20mA</a:t>
            </a:r>
            <a:endParaRPr lang="cs-CZ" dirty="0"/>
          </a:p>
        </p:txBody>
      </p:sp>
      <p:sp>
        <p:nvSpPr>
          <p:cNvPr id="10" name="Rovnoramenný trojúhelník 9"/>
          <p:cNvSpPr/>
          <p:nvPr/>
        </p:nvSpPr>
        <p:spPr>
          <a:xfrm rot="16200000" flipH="1">
            <a:off x="7307166" y="4722228"/>
            <a:ext cx="129523" cy="73603"/>
          </a:xfrm>
          <a:prstGeom prst="triangle">
            <a:avLst/>
          </a:prstGeom>
          <a:solidFill>
            <a:srgbClr val="0000FF"/>
          </a:solidFill>
          <a:ln w="53975">
            <a:solidFill>
              <a:srgbClr val="0000FF"/>
            </a:solidFill>
            <a:miter lim="800000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5150770" y="5348961"/>
            <a:ext cx="117946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700" dirty="0"/>
              <a:t>74ALS00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90988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spínač se společným emitorem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Tranzistory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FF"/>
                </a:solidFill>
              </a:rPr>
              <a:t>Řešení</a:t>
            </a:r>
            <a:endParaRPr lang="en-US" dirty="0"/>
          </a:p>
        </p:txBody>
      </p:sp>
      <p:sp>
        <p:nvSpPr>
          <p:cNvPr id="8" name="TextovéPole 7"/>
          <p:cNvSpPr txBox="1"/>
          <p:nvPr/>
        </p:nvSpPr>
        <p:spPr>
          <a:xfrm>
            <a:off x="395536" y="900000"/>
            <a:ext cx="84969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3238" indent="-342900">
              <a:buFont typeface="+mj-lt"/>
              <a:buAutoNum type="arabicParenR"/>
            </a:pPr>
            <a:r>
              <a:rPr lang="cs-CZ" b="1" dirty="0">
                <a:solidFill>
                  <a:srgbClr val="0000FF"/>
                </a:solidFill>
              </a:rPr>
              <a:t>Proudové zesílení tranzistoru</a:t>
            </a:r>
            <a:endParaRPr lang="en-US" b="1" dirty="0">
              <a:solidFill>
                <a:srgbClr val="0000FF"/>
              </a:solidFill>
            </a:endParaRPr>
          </a:p>
          <a:p>
            <a:pPr marL="503238" indent="-342900">
              <a:buFont typeface="+mj-lt"/>
              <a:buAutoNum type="arabicParenR" startAt="2"/>
            </a:pPr>
            <a:endParaRPr lang="en-US" dirty="0">
              <a:solidFill>
                <a:srgbClr val="0000FF"/>
              </a:solidFill>
            </a:endParaRPr>
          </a:p>
          <a:p>
            <a:pPr marL="160338"/>
            <a:r>
              <a:rPr lang="cs-CZ" dirty="0">
                <a:solidFill>
                  <a:srgbClr val="0000FF"/>
                </a:solidFill>
              </a:rPr>
              <a:t>Minimální proudové zesílení </a:t>
            </a:r>
            <a:r>
              <a:rPr lang="cs-CZ" dirty="0" err="1">
                <a:solidFill>
                  <a:srgbClr val="0000FF"/>
                </a:solidFill>
              </a:rPr>
              <a:t>h</a:t>
            </a:r>
            <a:r>
              <a:rPr lang="cs-CZ" baseline="-25000" dirty="0" err="1">
                <a:solidFill>
                  <a:srgbClr val="0000FF"/>
                </a:solidFill>
              </a:rPr>
              <a:t>FE</a:t>
            </a:r>
            <a:r>
              <a:rPr lang="cs-CZ" dirty="0">
                <a:solidFill>
                  <a:srgbClr val="0000FF"/>
                </a:solidFill>
              </a:rPr>
              <a:t> tranzistoru BC337-25 je 160.</a:t>
            </a:r>
          </a:p>
          <a:p>
            <a:pPr marL="160338"/>
            <a:r>
              <a:rPr lang="cs-CZ" dirty="0" err="1">
                <a:solidFill>
                  <a:srgbClr val="0000FF"/>
                </a:solidFill>
              </a:rPr>
              <a:t>h</a:t>
            </a:r>
            <a:r>
              <a:rPr lang="cs-CZ" baseline="-25000" dirty="0" err="1">
                <a:solidFill>
                  <a:srgbClr val="0000FF"/>
                </a:solidFill>
              </a:rPr>
              <a:t>FE</a:t>
            </a:r>
            <a:r>
              <a:rPr lang="cs-CZ" dirty="0">
                <a:solidFill>
                  <a:srgbClr val="0000FF"/>
                </a:solidFill>
              </a:rPr>
              <a:t> je totéž jako </a:t>
            </a:r>
            <a:r>
              <a:rPr lang="cs-CZ" dirty="0">
                <a:solidFill>
                  <a:srgbClr val="0000FF"/>
                </a:solidFill>
                <a:latin typeface="Arial"/>
                <a:cs typeface="Arial"/>
              </a:rPr>
              <a:t>ß. </a:t>
            </a:r>
          </a:p>
          <a:p>
            <a:pPr marL="160338"/>
            <a:r>
              <a:rPr lang="cs-CZ" dirty="0">
                <a:solidFill>
                  <a:srgbClr val="0000FF"/>
                </a:solidFill>
                <a:latin typeface="Arial"/>
                <a:cs typeface="Arial"/>
              </a:rPr>
              <a:t>Nadále budeme používat symbol ß.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510051" y="4638258"/>
            <a:ext cx="1136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I</a:t>
            </a:r>
            <a:r>
              <a:rPr lang="cs-CZ" baseline="-25000" dirty="0">
                <a:solidFill>
                  <a:srgbClr val="0000FF"/>
                </a:solidFill>
              </a:rPr>
              <a:t>C</a:t>
            </a:r>
            <a:r>
              <a:rPr lang="cs-CZ" dirty="0">
                <a:solidFill>
                  <a:srgbClr val="0000FF"/>
                </a:solidFill>
              </a:rPr>
              <a:t>=20mA</a:t>
            </a:r>
            <a:endParaRPr lang="cs-CZ" dirty="0"/>
          </a:p>
        </p:txBody>
      </p:sp>
      <p:sp>
        <p:nvSpPr>
          <p:cNvPr id="10" name="Rovnoramenný trojúhelník 9"/>
          <p:cNvSpPr/>
          <p:nvPr/>
        </p:nvSpPr>
        <p:spPr>
          <a:xfrm rot="16200000" flipH="1">
            <a:off x="7307166" y="4722228"/>
            <a:ext cx="129523" cy="73603"/>
          </a:xfrm>
          <a:prstGeom prst="triangle">
            <a:avLst/>
          </a:prstGeom>
          <a:solidFill>
            <a:srgbClr val="0000FF"/>
          </a:solidFill>
          <a:ln w="53975">
            <a:solidFill>
              <a:srgbClr val="0000FF"/>
            </a:solidFill>
            <a:miter lim="800000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150019"/>
            <a:ext cx="9144000" cy="2439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Přímá spojnice se šipkou 12"/>
          <p:cNvCxnSpPr/>
          <p:nvPr/>
        </p:nvCxnSpPr>
        <p:spPr>
          <a:xfrm>
            <a:off x="1732547" y="5007590"/>
            <a:ext cx="1540042" cy="0"/>
          </a:xfrm>
          <a:prstGeom prst="straightConnector1">
            <a:avLst/>
          </a:prstGeom>
          <a:ln w="28575">
            <a:solidFill>
              <a:srgbClr val="0000FF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ál 13"/>
          <p:cNvSpPr/>
          <p:nvPr/>
        </p:nvSpPr>
        <p:spPr>
          <a:xfrm>
            <a:off x="6063916" y="4908884"/>
            <a:ext cx="465221" cy="216569"/>
          </a:xfrm>
          <a:prstGeom prst="ellipse">
            <a:avLst/>
          </a:prstGeom>
          <a:noFill/>
          <a:ln w="41275" cmpd="sng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9289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0770" y="2619542"/>
            <a:ext cx="3367393" cy="36306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spínač se společným emitorem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Tranzistory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FF"/>
                </a:solidFill>
              </a:rPr>
              <a:t>Řešení</a:t>
            </a:r>
            <a:endParaRPr lang="en-US" dirty="0"/>
          </a:p>
        </p:txBody>
      </p:sp>
      <p:sp>
        <p:nvSpPr>
          <p:cNvPr id="7" name="TextovéPole 6"/>
          <p:cNvSpPr txBox="1"/>
          <p:nvPr/>
        </p:nvSpPr>
        <p:spPr>
          <a:xfrm>
            <a:off x="395536" y="900000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3238" indent="-342900">
              <a:buFont typeface="+mj-lt"/>
              <a:buAutoNum type="arabicParenR" startAt="3"/>
            </a:pPr>
            <a:r>
              <a:rPr lang="cs-CZ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Proud báze potřebný pro sepnutí tranzistoru</a:t>
            </a:r>
          </a:p>
          <a:p>
            <a:pPr marL="503238" indent="-342900">
              <a:buFont typeface="+mj-lt"/>
              <a:buAutoNum type="arabicParenR" startAt="3"/>
            </a:pPr>
            <a:endParaRPr lang="cs-CZ" b="1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marL="503238" indent="-342900">
              <a:buFont typeface="+mj-lt"/>
              <a:buAutoNum type="arabicParenR" startAt="3"/>
            </a:pPr>
            <a:endParaRPr lang="cs-CZ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marL="503238" indent="-342900">
              <a:buFont typeface="+mj-lt"/>
              <a:buAutoNum type="arabicParenR" startAt="3"/>
            </a:pPr>
            <a:endParaRPr lang="cs-CZ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95536" y="1823330"/>
                <a:ext cx="4563922" cy="33878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03238" indent="-342900">
                  <a:buFont typeface="+mj-lt"/>
                  <a:buAutoNum type="arabicParenR" startAt="3"/>
                </a:pPr>
                <a:endParaRPr lang="cs-CZ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160338"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>
                          <a:solidFill>
                            <a:srgbClr val="0000FF"/>
                          </a:solidFill>
                          <a:latin typeface="Cambria Math"/>
                        </a:rPr>
                        <m:t>I</m:t>
                      </m:r>
                      <m:r>
                        <m:rPr>
                          <m:sty m:val="p"/>
                        </m:rPr>
                        <a:rPr lang="cs-CZ" baseline="-25000">
                          <a:solidFill>
                            <a:srgbClr val="0000FF"/>
                          </a:solidFill>
                          <a:latin typeface="Cambria Math"/>
                        </a:rPr>
                        <m:t>C</m:t>
                      </m:r>
                      <m:r>
                        <a:rPr lang="en-US">
                          <a:solidFill>
                            <a:srgbClr val="0000FF"/>
                          </a:solidFill>
                          <a:latin typeface="Cambria Math"/>
                        </a:rPr>
                        <m:t>=ß∗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I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B</m:t>
                          </m:r>
                        </m:sub>
                      </m:sSub>
                    </m:oMath>
                  </m:oMathPara>
                </a14:m>
                <a:endParaRPr lang="cs-CZ" baseline="-260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160338"/>
                <a:r>
                  <a:rPr lang="cs-CZ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Z toho vyplývá:</a:t>
                </a:r>
              </a:p>
              <a:p>
                <a:pPr marL="160338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>
                              <a:solidFill>
                                <a:srgbClr val="0000FF"/>
                              </a:solidFill>
                              <a:latin typeface="Cambria Math"/>
                              <a:cs typeface="Arial" pitchFamily="34" charset="0"/>
                            </a:rPr>
                            <m:t>I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>
                              <a:solidFill>
                                <a:srgbClr val="0000FF"/>
                              </a:solidFill>
                              <a:latin typeface="Cambria Math"/>
                              <a:cs typeface="Arial" pitchFamily="34" charset="0"/>
                            </a:rPr>
                            <m:t>B</m:t>
                          </m:r>
                        </m:sub>
                      </m:sSub>
                      <m:r>
                        <a:rPr lang="cs-CZ">
                          <a:solidFill>
                            <a:srgbClr val="0000FF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>
                                  <a:solidFill>
                                    <a:srgbClr val="0000FF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I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cs-CZ">
                                  <a:solidFill>
                                    <a:srgbClr val="0000FF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C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sty m:val="p"/>
                            </m:rPr>
                            <a:rPr lang="el-GR">
                              <a:solidFill>
                                <a:srgbClr val="0000FF"/>
                              </a:solidFill>
                              <a:latin typeface="Cambria Math"/>
                              <a:cs typeface="Arial" pitchFamily="34" charset="0"/>
                            </a:rPr>
                            <m:t>β</m:t>
                          </m:r>
                        </m:den>
                      </m:f>
                    </m:oMath>
                  </m:oMathPara>
                </a14:m>
                <a:endParaRPr lang="cs-CZ" dirty="0">
                  <a:solidFill>
                    <a:srgbClr val="0000FF"/>
                  </a:solidFill>
                </a:endParaRPr>
              </a:p>
              <a:p>
                <a:pPr marL="160338"/>
                <a:endParaRPr lang="cs-CZ" dirty="0">
                  <a:solidFill>
                    <a:srgbClr val="0000FF"/>
                  </a:solidFill>
                </a:endParaRPr>
              </a:p>
              <a:p>
                <a:pPr marL="160338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cs-CZ">
                              <a:solidFill>
                                <a:srgbClr val="0000FF"/>
                              </a:solidFill>
                              <a:latin typeface="Cambria Math"/>
                              <a:cs typeface="Arial" pitchFamily="34" charset="0"/>
                            </a:rPr>
                            <m:t>I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cs-CZ">
                              <a:solidFill>
                                <a:srgbClr val="0000FF"/>
                              </a:solidFill>
                              <a:latin typeface="Cambria Math"/>
                              <a:cs typeface="Arial" pitchFamily="34" charset="0"/>
                            </a:rPr>
                            <m:t>B</m:t>
                          </m:r>
                        </m:sub>
                      </m:sSub>
                      <m:r>
                        <a:rPr lang="cs-CZ">
                          <a:solidFill>
                            <a:srgbClr val="0000FF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rgbClr val="0000FF"/>
                              </a:solidFill>
                              <a:latin typeface="Cambria Math"/>
                              <a:cs typeface="Arial" pitchFamily="34" charset="0"/>
                            </a:rPr>
                            <m:t>20</m:t>
                          </m:r>
                          <m:r>
                            <a:rPr lang="cs-CZ" b="0" i="1" smtClean="0">
                              <a:solidFill>
                                <a:srgbClr val="0000FF"/>
                              </a:solidFill>
                              <a:latin typeface="Cambria Math"/>
                              <a:cs typeface="Arial" pitchFamily="34" charset="0"/>
                            </a:rPr>
                            <m:t>𝑚𝐴</m:t>
                          </m:r>
                        </m:num>
                        <m:den>
                          <m:r>
                            <a:rPr lang="cs-CZ" b="0" i="0" smtClean="0">
                              <a:solidFill>
                                <a:srgbClr val="0000FF"/>
                              </a:solidFill>
                              <a:latin typeface="Cambria Math"/>
                              <a:cs typeface="Arial" pitchFamily="34" charset="0"/>
                            </a:rPr>
                            <m:t>160</m:t>
                          </m:r>
                        </m:den>
                      </m:f>
                      <m:r>
                        <a:rPr lang="cs-CZ" b="0" i="1" smtClean="0">
                          <a:solidFill>
                            <a:srgbClr val="0000FF"/>
                          </a:solidFill>
                          <a:latin typeface="Cambria Math"/>
                          <a:cs typeface="Arial" pitchFamily="34" charset="0"/>
                        </a:rPr>
                        <m:t>=0.125</m:t>
                      </m:r>
                      <m:r>
                        <a:rPr lang="cs-CZ" b="0" i="1" smtClean="0">
                          <a:solidFill>
                            <a:srgbClr val="0000FF"/>
                          </a:solidFill>
                          <a:latin typeface="Cambria Math"/>
                          <a:cs typeface="Arial" pitchFamily="34" charset="0"/>
                        </a:rPr>
                        <m:t>𝑚𝐴</m:t>
                      </m:r>
                    </m:oMath>
                  </m:oMathPara>
                </a14:m>
                <a:endParaRPr lang="cs-CZ" dirty="0">
                  <a:solidFill>
                    <a:srgbClr val="0000FF"/>
                  </a:solidFill>
                </a:endParaRPr>
              </a:p>
              <a:p>
                <a:pPr marL="160338"/>
                <a:endParaRPr lang="cs-CZ" dirty="0">
                  <a:solidFill>
                    <a:srgbClr val="0000FF"/>
                  </a:solidFill>
                </a:endParaRPr>
              </a:p>
              <a:p>
                <a:pPr marL="160338"/>
                <a:r>
                  <a:rPr lang="cs-CZ" dirty="0">
                    <a:solidFill>
                      <a:srgbClr val="0000FF"/>
                    </a:solidFill>
                  </a:rPr>
                  <a:t>Abychom měli jistotu, že tranzistor bude opravdu sepnutý, zvolíme I</a:t>
                </a:r>
                <a:r>
                  <a:rPr lang="cs-CZ" baseline="-25000" dirty="0">
                    <a:solidFill>
                      <a:srgbClr val="0000FF"/>
                    </a:solidFill>
                  </a:rPr>
                  <a:t>B</a:t>
                </a:r>
                <a:r>
                  <a:rPr lang="cs-CZ" dirty="0">
                    <a:solidFill>
                      <a:srgbClr val="0000FF"/>
                    </a:solidFill>
                  </a:rPr>
                  <a:t> dvakrát vyšší, tj. 0.25mA.</a:t>
                </a:r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823330"/>
                <a:ext cx="4563922" cy="3387851"/>
              </a:xfrm>
              <a:prstGeom prst="rect">
                <a:avLst/>
              </a:prstGeom>
              <a:blipFill rotWithShape="1">
                <a:blip r:embed="rId4"/>
                <a:stretch>
                  <a:fillRect b="-19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ovéPole 9"/>
          <p:cNvSpPr txBox="1"/>
          <p:nvPr/>
        </p:nvSpPr>
        <p:spPr>
          <a:xfrm>
            <a:off x="7510051" y="4638258"/>
            <a:ext cx="1136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I</a:t>
            </a:r>
            <a:r>
              <a:rPr lang="cs-CZ" baseline="-25000" dirty="0">
                <a:solidFill>
                  <a:srgbClr val="0000FF"/>
                </a:solidFill>
              </a:rPr>
              <a:t>C</a:t>
            </a:r>
            <a:r>
              <a:rPr lang="cs-CZ" dirty="0">
                <a:solidFill>
                  <a:srgbClr val="0000FF"/>
                </a:solidFill>
              </a:rPr>
              <a:t>=20mA</a:t>
            </a:r>
            <a:endParaRPr lang="cs-CZ" dirty="0"/>
          </a:p>
        </p:txBody>
      </p:sp>
      <p:sp>
        <p:nvSpPr>
          <p:cNvPr id="11" name="Rovnoramenný trojúhelník 10"/>
          <p:cNvSpPr/>
          <p:nvPr/>
        </p:nvSpPr>
        <p:spPr>
          <a:xfrm rot="16200000" flipH="1">
            <a:off x="7307166" y="4722228"/>
            <a:ext cx="129523" cy="73603"/>
          </a:xfrm>
          <a:prstGeom prst="triangle">
            <a:avLst/>
          </a:prstGeom>
          <a:solidFill>
            <a:srgbClr val="0000FF"/>
          </a:solidFill>
          <a:ln w="53975">
            <a:solidFill>
              <a:srgbClr val="0000FF"/>
            </a:solidFill>
            <a:miter lim="800000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Rovnoramenný trojúhelník 11"/>
          <p:cNvSpPr/>
          <p:nvPr/>
        </p:nvSpPr>
        <p:spPr>
          <a:xfrm rot="10555836" flipH="1">
            <a:off x="6165457" y="5023617"/>
            <a:ext cx="129523" cy="73603"/>
          </a:xfrm>
          <a:prstGeom prst="triangle">
            <a:avLst/>
          </a:prstGeom>
          <a:solidFill>
            <a:srgbClr val="0000FF"/>
          </a:solidFill>
          <a:ln w="53975">
            <a:solidFill>
              <a:srgbClr val="0000FF"/>
            </a:solidFill>
            <a:miter lim="800000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5253925" y="4460396"/>
            <a:ext cx="1305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I</a:t>
            </a:r>
            <a:r>
              <a:rPr lang="cs-CZ" baseline="-25000" dirty="0">
                <a:solidFill>
                  <a:srgbClr val="0000FF"/>
                </a:solidFill>
              </a:rPr>
              <a:t>B</a:t>
            </a:r>
            <a:r>
              <a:rPr lang="cs-CZ" dirty="0">
                <a:solidFill>
                  <a:srgbClr val="0000FF"/>
                </a:solidFill>
              </a:rPr>
              <a:t>=0.25mA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150770" y="5348961"/>
            <a:ext cx="117946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700" dirty="0"/>
              <a:t>74ALS00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503410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datum 7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spínač se společným emitorem</a:t>
            </a:r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Tranzistory</a:t>
            </a:r>
            <a:endParaRPr lang="cs-CZ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FF"/>
                </a:solidFill>
              </a:rPr>
              <a:t>Řešení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ovéPole 22"/>
              <p:cNvSpPr txBox="1"/>
              <p:nvPr/>
            </p:nvSpPr>
            <p:spPr>
              <a:xfrm>
                <a:off x="395536" y="900000"/>
                <a:ext cx="8496944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03238" indent="-342900">
                  <a:buFont typeface="+mj-lt"/>
                  <a:buAutoNum type="arabicParenR"/>
                </a:pPr>
                <a:r>
                  <a:rPr lang="cs-CZ" b="1" dirty="0">
                    <a:solidFill>
                      <a:srgbClr val="0000FF"/>
                    </a:solidFill>
                  </a:rPr>
                  <a:t>Napětí, které je k dispozici na výstupu hradla</a:t>
                </a:r>
                <a:endParaRPr lang="en-US" b="1" dirty="0">
                  <a:solidFill>
                    <a:srgbClr val="0000FF"/>
                  </a:solidFill>
                </a:endParaRPr>
              </a:p>
              <a:p>
                <a:pPr marL="503238" indent="-342900">
                  <a:buFont typeface="+mj-lt"/>
                  <a:buAutoNum type="arabicParenR" startAt="4"/>
                </a:pPr>
                <a:endParaRPr lang="cs-CZ" b="1" dirty="0">
                  <a:solidFill>
                    <a:srgbClr val="0000FF"/>
                  </a:solidFill>
                </a:endParaRPr>
              </a:p>
              <a:p>
                <a:pPr marL="160338"/>
                <a:r>
                  <a:rPr lang="cs-CZ" dirty="0">
                    <a:solidFill>
                      <a:srgbClr val="0000FF"/>
                    </a:solidFill>
                  </a:rPr>
                  <a:t>Minimální napětí zaručované na výstupu 74ALS00 je</a:t>
                </a:r>
              </a:p>
              <a:p>
                <a:pPr marL="160338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𝑂𝐻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≥</m:t>
                      </m:r>
                      <m:sSub>
                        <m:sSubPr>
                          <m:ctrlPr>
                            <a:rPr lang="cs-CZ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𝐶𝐶</m:t>
                          </m:r>
                        </m:sub>
                      </m:sSub>
                      <m:r>
                        <a:rPr lang="cs-CZ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−2</m:t>
                      </m:r>
                      <m:r>
                        <a:rPr lang="cs-CZ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𝑉</m:t>
                      </m:r>
                    </m:oMath>
                  </m:oMathPara>
                </a14:m>
                <a:endParaRPr lang="cs-CZ" dirty="0">
                  <a:solidFill>
                    <a:srgbClr val="0000FF"/>
                  </a:solidFill>
                </a:endParaRPr>
              </a:p>
              <a:p>
                <a:pPr marL="160338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cs-CZ" b="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𝑂𝐻</m:t>
                          </m:r>
                        </m:sub>
                      </m:sSub>
                      <m:r>
                        <a:rPr lang="en-US" b="0" i="1">
                          <a:solidFill>
                            <a:srgbClr val="0000FF"/>
                          </a:solidFill>
                          <a:latin typeface="Cambria Math"/>
                        </a:rPr>
                        <m:t>≥</m:t>
                      </m:r>
                      <m:r>
                        <a:rPr lang="cs-CZ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5</m:t>
                      </m:r>
                      <m:r>
                        <a:rPr lang="cs-CZ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𝑉</m:t>
                      </m:r>
                      <m:r>
                        <a:rPr lang="cs-CZ" b="0" i="1">
                          <a:solidFill>
                            <a:srgbClr val="0000FF"/>
                          </a:solidFill>
                          <a:latin typeface="Cambria Math"/>
                        </a:rPr>
                        <m:t>−2</m:t>
                      </m:r>
                      <m:r>
                        <a:rPr lang="cs-CZ" b="0" i="1">
                          <a:solidFill>
                            <a:srgbClr val="0000FF"/>
                          </a:solidFill>
                          <a:latin typeface="Cambria Math"/>
                        </a:rPr>
                        <m:t>𝑉</m:t>
                      </m:r>
                    </m:oMath>
                  </m:oMathPara>
                </a14:m>
                <a:endParaRPr lang="cs-CZ" dirty="0">
                  <a:solidFill>
                    <a:srgbClr val="0000FF"/>
                  </a:solidFill>
                </a:endParaRPr>
              </a:p>
              <a:p>
                <a:pPr marL="160338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cs-CZ" b="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𝑂𝐻</m:t>
                          </m:r>
                        </m:sub>
                      </m:sSub>
                      <m:r>
                        <a:rPr lang="en-US" b="0" i="1">
                          <a:solidFill>
                            <a:srgbClr val="0000FF"/>
                          </a:solidFill>
                          <a:latin typeface="Cambria Math"/>
                        </a:rPr>
                        <m:t>≥</m:t>
                      </m:r>
                      <m:r>
                        <a:rPr lang="cs-CZ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  <m:r>
                        <a:rPr lang="cs-CZ" b="0" i="1">
                          <a:solidFill>
                            <a:srgbClr val="0000FF"/>
                          </a:solidFill>
                          <a:latin typeface="Cambria Math"/>
                        </a:rPr>
                        <m:t>𝑉</m:t>
                      </m:r>
                    </m:oMath>
                  </m:oMathPara>
                </a14:m>
                <a:endParaRPr lang="cs-CZ" dirty="0">
                  <a:solidFill>
                    <a:srgbClr val="0000FF"/>
                  </a:solidFill>
                </a:endParaRPr>
              </a:p>
              <a:p>
                <a:pPr marL="160338"/>
                <a:endParaRPr lang="cs-CZ" dirty="0">
                  <a:solidFill>
                    <a:srgbClr val="0000FF"/>
                  </a:solidFill>
                </a:endParaRPr>
              </a:p>
              <a:p>
                <a:pPr marL="160338"/>
                <a:r>
                  <a:rPr lang="cs-CZ" dirty="0">
                    <a:solidFill>
                      <a:srgbClr val="0000FF"/>
                    </a:solidFill>
                  </a:rPr>
                  <a:t>Úbytek napětí V</a:t>
                </a:r>
                <a:r>
                  <a:rPr lang="cs-CZ" baseline="-25000" dirty="0">
                    <a:solidFill>
                      <a:srgbClr val="0000FF"/>
                    </a:solidFill>
                  </a:rPr>
                  <a:t>R1 </a:t>
                </a:r>
                <a:r>
                  <a:rPr lang="cs-CZ" dirty="0">
                    <a:solidFill>
                      <a:srgbClr val="0000FF"/>
                    </a:solidFill>
                  </a:rPr>
                  <a:t>na rezistoru R1 je</a:t>
                </a:r>
              </a:p>
              <a:p>
                <a:pPr marL="160338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𝑅</m:t>
                          </m:r>
                          <m:r>
                            <a:rPr lang="cs-CZ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𝑂𝐻</m:t>
                          </m:r>
                        </m:sub>
                      </m:sSub>
                      <m:r>
                        <a:rPr lang="cs-CZ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cs-CZ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𝐵𝐸</m:t>
                          </m:r>
                        </m:sub>
                      </m:sSub>
                    </m:oMath>
                  </m:oMathPara>
                </a14:m>
                <a:endParaRPr lang="cs-CZ" b="0" dirty="0">
                  <a:solidFill>
                    <a:srgbClr val="0000FF"/>
                  </a:solidFill>
                </a:endParaRPr>
              </a:p>
              <a:p>
                <a:pPr marL="160338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cs-CZ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𝑅</m:t>
                          </m:r>
                          <m:r>
                            <a:rPr lang="cs-CZ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i="1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3</m:t>
                      </m:r>
                      <m:r>
                        <a:rPr lang="cs-CZ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𝑉</m:t>
                      </m:r>
                      <m:r>
                        <a:rPr lang="cs-CZ" i="1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cs-CZ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0.7</m:t>
                      </m:r>
                      <m:r>
                        <a:rPr lang="cs-CZ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𝑉</m:t>
                      </m:r>
                    </m:oMath>
                  </m:oMathPara>
                </a14:m>
                <a:endParaRPr lang="cs-CZ" b="0" dirty="0">
                  <a:solidFill>
                    <a:srgbClr val="0000FF"/>
                  </a:solidFill>
                </a:endParaRPr>
              </a:p>
              <a:p>
                <a:pPr marL="160338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cs-CZ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𝑅</m:t>
                          </m:r>
                          <m:r>
                            <a:rPr lang="cs-CZ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i="1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2.3</m:t>
                      </m:r>
                      <m:r>
                        <a:rPr lang="cs-CZ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𝑉</m:t>
                      </m:r>
                    </m:oMath>
                  </m:oMathPara>
                </a14:m>
                <a:endParaRPr lang="cs-CZ" dirty="0">
                  <a:solidFill>
                    <a:srgbClr val="0000FF"/>
                  </a:solidFill>
                </a:endParaRPr>
              </a:p>
              <a:p>
                <a:pPr marL="160338"/>
                <a:endParaRPr lang="en-US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900000"/>
                <a:ext cx="8496944" cy="3416320"/>
              </a:xfrm>
              <a:prstGeom prst="rect">
                <a:avLst/>
              </a:prstGeom>
              <a:blipFill rotWithShape="1">
                <a:blip r:embed="rId3"/>
                <a:stretch>
                  <a:fillRect t="-89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Skupina 3"/>
          <p:cNvGrpSpPr/>
          <p:nvPr/>
        </p:nvGrpSpPr>
        <p:grpSpPr>
          <a:xfrm>
            <a:off x="0" y="4282600"/>
            <a:ext cx="9082007" cy="1866287"/>
            <a:chOff x="61993" y="1334112"/>
            <a:chExt cx="9082007" cy="1866287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-75"/>
            <a:stretch/>
          </p:blipFill>
          <p:spPr bwMode="auto">
            <a:xfrm>
              <a:off x="61993" y="1334112"/>
              <a:ext cx="9082007" cy="18662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" name="Ovál 13"/>
            <p:cNvSpPr/>
            <p:nvPr/>
          </p:nvSpPr>
          <p:spPr>
            <a:xfrm>
              <a:off x="6761748" y="2302042"/>
              <a:ext cx="646981" cy="317500"/>
            </a:xfrm>
            <a:prstGeom prst="ellipse">
              <a:avLst/>
            </a:prstGeom>
            <a:noFill/>
            <a:ln w="41275" cmpd="sng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437557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datum 7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spínač se společným emitorem</a:t>
            </a:r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Tranzistory</a:t>
            </a:r>
            <a:endParaRPr lang="cs-CZ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FF"/>
                </a:solidFill>
              </a:rPr>
              <a:t>Řešení</a:t>
            </a:r>
            <a:endParaRPr lang="cs-CZ" dirty="0"/>
          </a:p>
        </p:txBody>
      </p:sp>
      <p:pic>
        <p:nvPicPr>
          <p:cNvPr id="3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0770" y="2619542"/>
            <a:ext cx="3367393" cy="36306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36" name="TextovéPole 35"/>
          <p:cNvSpPr txBox="1"/>
          <p:nvPr/>
        </p:nvSpPr>
        <p:spPr>
          <a:xfrm>
            <a:off x="7510051" y="4638258"/>
            <a:ext cx="1136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I</a:t>
            </a:r>
            <a:r>
              <a:rPr lang="cs-CZ" baseline="-25000" dirty="0">
                <a:solidFill>
                  <a:srgbClr val="0000FF"/>
                </a:solidFill>
              </a:rPr>
              <a:t>C</a:t>
            </a:r>
            <a:r>
              <a:rPr lang="cs-CZ" dirty="0">
                <a:solidFill>
                  <a:srgbClr val="0000FF"/>
                </a:solidFill>
              </a:rPr>
              <a:t>=20mA</a:t>
            </a:r>
            <a:endParaRPr lang="cs-CZ" dirty="0"/>
          </a:p>
        </p:txBody>
      </p:sp>
      <p:sp>
        <p:nvSpPr>
          <p:cNvPr id="37" name="Rovnoramenný trojúhelník 36"/>
          <p:cNvSpPr/>
          <p:nvPr/>
        </p:nvSpPr>
        <p:spPr>
          <a:xfrm rot="16200000" flipH="1">
            <a:off x="7307166" y="4722228"/>
            <a:ext cx="129523" cy="73603"/>
          </a:xfrm>
          <a:prstGeom prst="triangle">
            <a:avLst/>
          </a:prstGeom>
          <a:solidFill>
            <a:srgbClr val="0000FF"/>
          </a:solidFill>
          <a:ln w="53975">
            <a:solidFill>
              <a:srgbClr val="0000FF"/>
            </a:solidFill>
            <a:miter lim="800000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Rovnoramenný trojúhelník 37"/>
          <p:cNvSpPr/>
          <p:nvPr/>
        </p:nvSpPr>
        <p:spPr>
          <a:xfrm rot="10555836" flipH="1">
            <a:off x="6165457" y="5023617"/>
            <a:ext cx="129523" cy="73603"/>
          </a:xfrm>
          <a:prstGeom prst="triangle">
            <a:avLst/>
          </a:prstGeom>
          <a:solidFill>
            <a:srgbClr val="0000FF"/>
          </a:solidFill>
          <a:ln w="53975">
            <a:solidFill>
              <a:srgbClr val="0000FF"/>
            </a:solidFill>
            <a:miter lim="800000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TextovéPole 38"/>
          <p:cNvSpPr txBox="1"/>
          <p:nvPr/>
        </p:nvSpPr>
        <p:spPr>
          <a:xfrm>
            <a:off x="5253925" y="4460396"/>
            <a:ext cx="1305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I</a:t>
            </a:r>
            <a:r>
              <a:rPr lang="cs-CZ" baseline="-25000" dirty="0">
                <a:solidFill>
                  <a:srgbClr val="0000FF"/>
                </a:solidFill>
              </a:rPr>
              <a:t>B</a:t>
            </a:r>
            <a:r>
              <a:rPr lang="cs-CZ" dirty="0">
                <a:solidFill>
                  <a:srgbClr val="0000FF"/>
                </a:solidFill>
              </a:rPr>
              <a:t>=0.25mA</a:t>
            </a:r>
            <a:endParaRPr lang="cs-CZ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5150770" y="5348961"/>
            <a:ext cx="117946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700" dirty="0"/>
              <a:t>74ALS00</a:t>
            </a:r>
            <a:endParaRPr lang="en-US" sz="1700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395536" y="900000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0338"/>
            <a:r>
              <a:rPr lang="cs-CZ" dirty="0">
                <a:solidFill>
                  <a:srgbClr val="0000FF"/>
                </a:solidFill>
              </a:rPr>
              <a:t>Pomocí Ohmova zákona teď můžeme spočítat hodnotu R1:</a:t>
            </a:r>
            <a:endParaRPr lang="en-US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395536" y="1804737"/>
                <a:ext cx="4689811" cy="30685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60338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𝑅</m:t>
                      </m:r>
                      <m:r>
                        <a:rPr lang="cs-CZ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1=</m:t>
                      </m:r>
                      <m:f>
                        <m:fPr>
                          <m:ctrlPr>
                            <a:rPr lang="cs-CZ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𝑉</m:t>
                          </m:r>
                          <m:r>
                            <a:rPr lang="cs-CZ" i="1" baseline="-2500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𝑅</m:t>
                          </m:r>
                          <m:r>
                            <a:rPr lang="cs-CZ" i="1" baseline="-2500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𝐼</m:t>
                          </m:r>
                          <m:r>
                            <a:rPr lang="cs-CZ" i="1" baseline="-2500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𝐵</m:t>
                          </m:r>
                        </m:den>
                      </m:f>
                    </m:oMath>
                  </m:oMathPara>
                </a14:m>
                <a:endParaRPr lang="cs-CZ" dirty="0">
                  <a:solidFill>
                    <a:srgbClr val="0000FF"/>
                  </a:solidFill>
                </a:endParaRPr>
              </a:p>
              <a:p>
                <a:pPr marL="160338" lvl="0" algn="ctr"/>
                <a:endParaRPr lang="cs-CZ" i="1" dirty="0">
                  <a:solidFill>
                    <a:srgbClr val="0000FF"/>
                  </a:solidFill>
                  <a:latin typeface="Cambria Math"/>
                </a:endParaRPr>
              </a:p>
              <a:p>
                <a:pPr marL="160338"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srgbClr val="0000FF"/>
                          </a:solidFill>
                          <a:latin typeface="Cambria Math"/>
                        </a:rPr>
                        <m:t>𝑅</m:t>
                      </m:r>
                      <m:r>
                        <a:rPr lang="cs-CZ" i="1">
                          <a:solidFill>
                            <a:srgbClr val="0000FF"/>
                          </a:solidFill>
                          <a:latin typeface="Cambria Math"/>
                        </a:rPr>
                        <m:t>1=</m:t>
                      </m:r>
                      <m:f>
                        <m:fPr>
                          <m:ctrlPr>
                            <a:rPr lang="cs-CZ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2.3</m:t>
                          </m:r>
                          <m:r>
                            <a:rPr lang="cs-CZ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𝑉</m:t>
                          </m:r>
                        </m:num>
                        <m:den>
                          <m:r>
                            <a:rPr lang="cs-CZ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0.25</m:t>
                          </m:r>
                          <m:r>
                            <a:rPr lang="cs-CZ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𝑚𝐴</m:t>
                          </m:r>
                        </m:den>
                      </m:f>
                    </m:oMath>
                  </m:oMathPara>
                </a14:m>
                <a:endParaRPr lang="cs-CZ" dirty="0">
                  <a:solidFill>
                    <a:srgbClr val="0000FF"/>
                  </a:solidFill>
                </a:endParaRPr>
              </a:p>
              <a:p>
                <a:pPr marL="160338" lvl="0" algn="ctr"/>
                <a:endParaRPr lang="cs-CZ" dirty="0">
                  <a:solidFill>
                    <a:srgbClr val="0000FF"/>
                  </a:solidFill>
                </a:endParaRPr>
              </a:p>
              <a:p>
                <a:pPr marL="160338"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𝑅</m:t>
                      </m:r>
                      <m:r>
                        <a:rPr lang="cs-CZ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1=9.2</m:t>
                      </m:r>
                      <m:r>
                        <a:rPr lang="cs-CZ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cs-CZ" b="0" dirty="0">
                  <a:solidFill>
                    <a:srgbClr val="0000FF"/>
                  </a:solidFill>
                </a:endParaRPr>
              </a:p>
              <a:p>
                <a:pPr marL="160338" lvl="0" algn="ctr"/>
                <a:endParaRPr lang="cs-CZ" b="0" dirty="0">
                  <a:solidFill>
                    <a:srgbClr val="0000FF"/>
                  </a:solidFill>
                </a:endParaRPr>
              </a:p>
              <a:p>
                <a:pPr marL="160338" lvl="0"/>
                <a:r>
                  <a:rPr lang="cs-CZ" b="1" dirty="0">
                    <a:solidFill>
                      <a:srgbClr val="0000FF"/>
                    </a:solidFill>
                  </a:rPr>
                  <a:t>Vybereme nejbližší </a:t>
                </a:r>
                <a:r>
                  <a:rPr lang="en-US" b="1" dirty="0" err="1">
                    <a:solidFill>
                      <a:srgbClr val="0000FF"/>
                    </a:solidFill>
                  </a:rPr>
                  <a:t>nižší</a:t>
                </a:r>
                <a:r>
                  <a:rPr lang="en-US" b="1" dirty="0">
                    <a:solidFill>
                      <a:srgbClr val="0000FF"/>
                    </a:solidFill>
                  </a:rPr>
                  <a:t> </a:t>
                </a:r>
                <a:r>
                  <a:rPr lang="cs-CZ" b="1" dirty="0">
                    <a:solidFill>
                      <a:srgbClr val="0000FF"/>
                    </a:solidFill>
                  </a:rPr>
                  <a:t>hodnotu </a:t>
                </a:r>
                <a:endParaRPr lang="en-US" b="1" dirty="0">
                  <a:solidFill>
                    <a:srgbClr val="0000FF"/>
                  </a:solidFill>
                </a:endParaRPr>
              </a:p>
              <a:p>
                <a:pPr marL="160338" lvl="0"/>
                <a:r>
                  <a:rPr lang="cs-CZ" b="1" dirty="0">
                    <a:solidFill>
                      <a:srgbClr val="0000FF"/>
                    </a:solidFill>
                  </a:rPr>
                  <a:t>z normalizované řady rezistorů </a:t>
                </a:r>
                <a:endParaRPr lang="en-US" b="1" dirty="0">
                  <a:solidFill>
                    <a:srgbClr val="0000FF"/>
                  </a:solidFill>
                </a:endParaRPr>
              </a:p>
              <a:p>
                <a:pPr marL="160338" lvl="0"/>
                <a:r>
                  <a:rPr lang="cs-CZ" b="1" dirty="0">
                    <a:solidFill>
                      <a:srgbClr val="0000FF"/>
                    </a:solidFill>
                  </a:rPr>
                  <a:t>s tolerancí 5%: 9k1.</a:t>
                </a:r>
                <a:endParaRPr lang="en-US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804737"/>
                <a:ext cx="4689811" cy="3068532"/>
              </a:xfrm>
              <a:prstGeom prst="rect">
                <a:avLst/>
              </a:prstGeom>
              <a:blipFill>
                <a:blip r:embed="rId4"/>
                <a:stretch>
                  <a:fillRect b="-23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ovéPole 41"/>
          <p:cNvSpPr txBox="1"/>
          <p:nvPr/>
        </p:nvSpPr>
        <p:spPr>
          <a:xfrm>
            <a:off x="6426999" y="5164295"/>
            <a:ext cx="59142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00FF"/>
                </a:solidFill>
              </a:rPr>
              <a:t>9k1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4553875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spínač se společným emitorem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Tranzistory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67544" y="400018"/>
            <a:ext cx="8229600" cy="369332"/>
          </a:xfrm>
        </p:spPr>
        <p:txBody>
          <a:bodyPr/>
          <a:lstStyle/>
          <a:p>
            <a:r>
              <a:rPr lang="en-US" dirty="0"/>
              <a:t>References</a:t>
            </a:r>
            <a:endParaRPr lang="cs-CZ" dirty="0"/>
          </a:p>
        </p:txBody>
      </p:sp>
      <p:sp>
        <p:nvSpPr>
          <p:cNvPr id="8" name="Zástupný symbol pro obsah 1"/>
          <p:cNvSpPr txBox="1">
            <a:spLocks/>
          </p:cNvSpPr>
          <p:nvPr/>
        </p:nvSpPr>
        <p:spPr bwMode="auto">
          <a:xfrm>
            <a:off x="539552" y="1628800"/>
            <a:ext cx="8229600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hangingPunct="1"/>
            <a:endParaRPr lang="en-US" sz="1400" dirty="0"/>
          </a:p>
          <a:p>
            <a:pPr eaLnBrk="1" hangingPunct="1"/>
            <a:r>
              <a:rPr lang="en-US" sz="1400" dirty="0">
                <a:hlinkClick r:id="rId3"/>
              </a:rPr>
              <a:t>http://en.wikipedia.org/wiki/Common_emitter</a:t>
            </a:r>
            <a:endParaRPr lang="cs-CZ" sz="1400" dirty="0"/>
          </a:p>
          <a:p>
            <a:pPr eaLnBrk="1" hangingPunct="1"/>
            <a:r>
              <a:rPr lang="en-US" sz="1400" dirty="0">
                <a:hlinkClick r:id="rId4"/>
              </a:rPr>
              <a:t>http://www.thefreedictionary.com</a:t>
            </a:r>
            <a:endParaRPr lang="cs-CZ" sz="1400" dirty="0"/>
          </a:p>
          <a:p>
            <a:pPr eaLnBrk="1" hangingPunct="1"/>
            <a:r>
              <a:rPr lang="en-US" sz="1400" dirty="0">
                <a:hlinkClick r:id="rId5"/>
              </a:rPr>
              <a:t>http://www.animations.physics.unsw.edu.au/jw/calculus.htm</a:t>
            </a:r>
            <a:endParaRPr lang="cs-CZ" sz="1400" dirty="0"/>
          </a:p>
          <a:p>
            <a:pPr eaLnBrk="1" hangingPunct="1"/>
            <a:r>
              <a:rPr lang="cs-CZ" sz="1400" dirty="0">
                <a:hlinkClick r:id="rId6"/>
              </a:rPr>
              <a:t>http://openlearn.open.ac.uk/</a:t>
            </a:r>
            <a:endParaRPr lang="cs-CZ" sz="1400" dirty="0"/>
          </a:p>
          <a:p>
            <a:pPr eaLnBrk="1" hangingPunct="1"/>
            <a:r>
              <a:rPr lang="cs-CZ" sz="1400" dirty="0">
                <a:hlinkClick r:id="rId7"/>
              </a:rPr>
              <a:t>http://www.dnatechindia.com/Tutorial/Transistors/Bipolar-Transistor.html</a:t>
            </a:r>
            <a:endParaRPr lang="cs-CZ" sz="1400" dirty="0"/>
          </a:p>
          <a:p>
            <a:pPr eaLnBrk="1" hangingPunct="1"/>
            <a:r>
              <a:rPr lang="cs-CZ" sz="1400" dirty="0">
                <a:hlinkClick r:id="rId8"/>
              </a:rPr>
              <a:t>http://talkingelectronics.com/pay/TEI-Index-Full.html</a:t>
            </a:r>
            <a:endParaRPr lang="cs-CZ" sz="1400" dirty="0"/>
          </a:p>
          <a:p>
            <a:pPr eaLnBrk="1" hangingPunct="1"/>
            <a:endParaRPr lang="cs-CZ" sz="1400" dirty="0"/>
          </a:p>
          <a:p>
            <a:pPr eaLnBrk="1" hangingPunct="1"/>
            <a:endParaRPr lang="cs-CZ" sz="1400" dirty="0"/>
          </a:p>
          <a:p>
            <a:pPr eaLnBrk="1" hangingPunct="1"/>
            <a:endParaRPr lang="cs-CZ" sz="1400" dirty="0"/>
          </a:p>
          <a:p>
            <a:pPr eaLnBrk="1" hangingPunct="1"/>
            <a:endParaRPr lang="cs-CZ" sz="1400" dirty="0"/>
          </a:p>
          <a:p>
            <a:pPr eaLnBrk="1" hangingPunct="1"/>
            <a:endParaRPr lang="en-US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spínač se společným emitorem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Tranzistory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n w="0" cap="sq" cmpd="sng">
                  <a:noFill/>
                  <a:miter lim="800000"/>
                </a:ln>
              </a:rPr>
              <a:t>Popis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95536" y="900000"/>
                <a:ext cx="828092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/>
                  <a:t>Při analýze a návrhu obvodů budeme používat následující vzorce</a:t>
                </a:r>
                <a:r>
                  <a:rPr lang="en-US" dirty="0"/>
                  <a:t>:</a:t>
                </a:r>
                <a:endParaRPr lang="cs-CZ" dirty="0"/>
              </a:p>
              <a:p>
                <a:r>
                  <a:rPr lang="en-US" dirty="0"/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I</m:t>
                    </m:r>
                    <m:r>
                      <m:rPr>
                        <m:sty m:val="p"/>
                      </m:rPr>
                      <a:rPr lang="cs-CZ" sz="2400" b="0" i="0" baseline="-25000" smtClean="0">
                        <a:latin typeface="Cambria Math"/>
                      </a:rPr>
                      <m:t>C</m:t>
                    </m:r>
                    <m:r>
                      <a:rPr lang="en-US" sz="2400" b="0" i="0" smtClean="0">
                        <a:latin typeface="Cambria Math"/>
                      </a:rPr>
                      <m:t>=ß∗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/>
                      </a:rPr>
                      <m:t>I</m:t>
                    </m:r>
                    <m:r>
                      <m:rPr>
                        <m:sty m:val="p"/>
                      </m:rPr>
                      <a:rPr lang="cs-CZ" sz="2400" baseline="-25000">
                        <a:latin typeface="Cambria Math"/>
                      </a:rPr>
                      <m:t>B</m:t>
                    </m:r>
                  </m:oMath>
                </a14:m>
                <a:r>
                  <a:rPr lang="cs-CZ" sz="2400" b="0" baseline="-26000" dirty="0">
                    <a:latin typeface="Arial" pitchFamily="34" charset="0"/>
                    <a:cs typeface="Arial" pitchFamily="34" charset="0"/>
                  </a:rPr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latin typeface="Cambria Math"/>
                        </a:rPr>
                        <m:t>V</m:t>
                      </m:r>
                      <m:r>
                        <m:rPr>
                          <m:sty m:val="p"/>
                        </m:rPr>
                        <a:rPr lang="cs-CZ" sz="2400" b="0" i="0" baseline="-25000" smtClean="0">
                          <a:latin typeface="Cambria Math"/>
                        </a:rPr>
                        <m:t>BE</m:t>
                      </m:r>
                      <m:r>
                        <a:rPr lang="en-US" sz="2400" b="0" i="0" smtClean="0">
                          <a:latin typeface="Cambria Math"/>
                        </a:rPr>
                        <m:t>=0.7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/>
                        </a:rPr>
                        <m:t>V</m:t>
                      </m:r>
                    </m:oMath>
                  </m:oMathPara>
                </a14:m>
                <a:endParaRPr lang="en-US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900000"/>
                <a:ext cx="8280920" cy="1384995"/>
              </a:xfrm>
              <a:prstGeom prst="rect">
                <a:avLst/>
              </a:prstGeom>
              <a:blipFill rotWithShape="1">
                <a:blip r:embed="rId3"/>
                <a:stretch>
                  <a:fillRect l="-663" t="-2203" b="-13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251520" y="3356992"/>
                <a:ext cx="5103144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/>
                  <a:t>Kde</a:t>
                </a:r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I</a:t>
                </a:r>
                <a:r>
                  <a:rPr lang="cs-CZ" baseline="-25000" dirty="0"/>
                  <a:t>C</a:t>
                </a:r>
                <a:r>
                  <a:rPr lang="en-US" dirty="0"/>
                  <a:t> = </a:t>
                </a:r>
                <a:r>
                  <a:rPr lang="cs-CZ" dirty="0"/>
                  <a:t>proud tekoucí do kolektoru</a:t>
                </a:r>
                <a:endParaRPr lang="en-US" dirty="0"/>
              </a:p>
              <a:p>
                <a:r>
                  <a:rPr lang="en-US" dirty="0"/>
                  <a:t>I</a:t>
                </a:r>
                <a:r>
                  <a:rPr lang="cs-CZ" baseline="-25000" dirty="0"/>
                  <a:t>B</a:t>
                </a:r>
                <a:r>
                  <a:rPr lang="en-US" dirty="0"/>
                  <a:t> = </a:t>
                </a:r>
                <a:r>
                  <a:rPr lang="cs-CZ" dirty="0"/>
                  <a:t>proud tekoucí do báze</a:t>
                </a:r>
                <a:endParaRPr lang="en-US" dirty="0"/>
              </a:p>
              <a:p>
                <a:r>
                  <a:rPr lang="en-US" dirty="0"/>
                  <a:t>V</a:t>
                </a:r>
                <a:r>
                  <a:rPr lang="cs-CZ" baseline="-25000" dirty="0"/>
                  <a:t>BE</a:t>
                </a:r>
                <a:r>
                  <a:rPr lang="en-US" dirty="0"/>
                  <a:t> = </a:t>
                </a:r>
                <a:r>
                  <a:rPr lang="cs-CZ" dirty="0"/>
                  <a:t>napětí na diodě báze – emitor 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ß</m:t>
                    </m:r>
                  </m:oMath>
                </a14:m>
                <a:r>
                  <a:rPr lang="en-US" dirty="0"/>
                  <a:t> (beta) = </a:t>
                </a:r>
                <a:r>
                  <a:rPr lang="cs-CZ" dirty="0"/>
                  <a:t>proudové zesílení tranzistoru</a:t>
                </a:r>
                <a:r>
                  <a:rPr lang="en-US" dirty="0"/>
                  <a:t>. </a:t>
                </a:r>
                <a:r>
                  <a:rPr lang="cs-CZ" dirty="0"/>
                  <a:t>Je to totéž jako</a:t>
                </a:r>
                <a:r>
                  <a:rPr lang="en-US" dirty="0"/>
                  <a:t> h</a:t>
                </a:r>
                <a:r>
                  <a:rPr lang="en-US" baseline="-25000" dirty="0"/>
                  <a:t>21e</a:t>
                </a:r>
                <a:r>
                  <a:rPr lang="en-US" dirty="0"/>
                  <a:t> or </a:t>
                </a:r>
                <a:r>
                  <a:rPr lang="en-US" dirty="0" err="1"/>
                  <a:t>h</a:t>
                </a:r>
                <a:r>
                  <a:rPr lang="en-US" baseline="-25000" dirty="0" err="1"/>
                  <a:t>FE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356992"/>
                <a:ext cx="5103144" cy="2031325"/>
              </a:xfrm>
              <a:prstGeom prst="rect">
                <a:avLst/>
              </a:prstGeom>
              <a:blipFill rotWithShape="1">
                <a:blip r:embed="rId4"/>
                <a:stretch>
                  <a:fillRect l="-956" t="-1502" b="-390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75" y="3392930"/>
            <a:ext cx="2094799" cy="2948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11" name="TextovéPole 10"/>
          <p:cNvSpPr txBox="1"/>
          <p:nvPr/>
        </p:nvSpPr>
        <p:spPr>
          <a:xfrm>
            <a:off x="6834433" y="4203377"/>
            <a:ext cx="912134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600" dirty="0"/>
              <a:t>ZÁTĚŽ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02784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2981" y="3189600"/>
            <a:ext cx="5738039" cy="295830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spínač se společným emitorem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Tranzistory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n w="0" cap="sq" cmpd="sng">
                  <a:noFill/>
                  <a:miter lim="800000"/>
                </a:ln>
              </a:rPr>
              <a:t>Popis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95536" y="900000"/>
            <a:ext cx="84969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Není-li na bázi přivedeno žádné napětí ani proud, do zátěže neteče žádný proud.</a:t>
            </a:r>
          </a:p>
          <a:p>
            <a:r>
              <a:rPr lang="cs-CZ" dirty="0"/>
              <a:t>Tranzistor je rozepnutý.</a:t>
            </a:r>
            <a:endParaRPr lang="en-US" dirty="0"/>
          </a:p>
          <a:p>
            <a:r>
              <a:rPr lang="cs-CZ" dirty="0"/>
              <a:t>Jeho odpor je nekonečný.</a:t>
            </a:r>
            <a:endParaRPr lang="en-US" dirty="0"/>
          </a:p>
          <a:p>
            <a:r>
              <a:rPr lang="cs-CZ" dirty="0"/>
              <a:t>Zátěž je odpojená.</a:t>
            </a:r>
            <a:endParaRPr lang="en-US" dirty="0"/>
          </a:p>
          <a:p>
            <a:r>
              <a:rPr lang="cs-CZ" dirty="0"/>
              <a:t>Tranzistor v tomto stavu je ekvivalentní rozepnutému spínači.</a:t>
            </a:r>
            <a:endParaRPr lang="en-US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766089" y="4362773"/>
            <a:ext cx="1960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... rovná se ...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466136" y="4052417"/>
            <a:ext cx="912134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600" dirty="0"/>
              <a:t>ZÁTĚŽ</a:t>
            </a:r>
            <a:endParaRPr lang="en-US" sz="16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694949" y="4007234"/>
            <a:ext cx="912134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600" dirty="0"/>
              <a:t>ZÁTĚŽ</a:t>
            </a:r>
            <a:endParaRPr lang="en-US" sz="1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E5A7D8-11FD-8416-848F-FF1DE1F2EF02}"/>
              </a:ext>
            </a:extLst>
          </p:cNvPr>
          <p:cNvSpPr txBox="1"/>
          <p:nvPr/>
        </p:nvSpPr>
        <p:spPr>
          <a:xfrm>
            <a:off x="6652260" y="4409224"/>
            <a:ext cx="33528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/>
              <a:t>C</a:t>
            </a:r>
            <a:endParaRPr lang="cs-CZ" sz="17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7EC716-9E2F-BA8F-47C1-75CFD7C767C4}"/>
              </a:ext>
            </a:extLst>
          </p:cNvPr>
          <p:cNvSpPr txBox="1"/>
          <p:nvPr/>
        </p:nvSpPr>
        <p:spPr>
          <a:xfrm>
            <a:off x="6652260" y="5157707"/>
            <a:ext cx="33528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/>
              <a:t>E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2422219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spínač se společným emitorem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Tranzistory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n w="0" cap="sq" cmpd="sng">
                  <a:noFill/>
                  <a:miter lim="800000"/>
                </a:ln>
              </a:rPr>
              <a:t>Popis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95536" y="900000"/>
                <a:ext cx="8496944" cy="1292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/>
                  <a:t>Když přivedeme na bázi kladné napětí, do báze teče proud </a:t>
                </a:r>
                <a:r>
                  <a:rPr lang="en-US" dirty="0"/>
                  <a:t>I</a:t>
                </a:r>
                <a:r>
                  <a:rPr lang="cs-CZ" baseline="-25000" dirty="0"/>
                  <a:t>B</a:t>
                </a:r>
                <a:r>
                  <a:rPr lang="en-US" dirty="0"/>
                  <a:t>. </a:t>
                </a:r>
                <a:endParaRPr lang="cs-CZ" dirty="0"/>
              </a:p>
              <a:p>
                <a:r>
                  <a:rPr lang="en-US" dirty="0"/>
                  <a:t>ß (beta) </a:t>
                </a:r>
                <a:r>
                  <a:rPr lang="cs-CZ" dirty="0"/>
                  <a:t>krát větší proud </a:t>
                </a:r>
                <a:r>
                  <a:rPr lang="en-US" dirty="0"/>
                  <a:t>I</a:t>
                </a:r>
                <a:r>
                  <a:rPr lang="cs-CZ" baseline="-25000" dirty="0"/>
                  <a:t>C </a:t>
                </a:r>
                <a:r>
                  <a:rPr lang="cs-CZ" dirty="0"/>
                  <a:t>teče přes zátěž do kolektoru.</a:t>
                </a:r>
                <a:endParaRPr lang="en-US" dirty="0"/>
              </a:p>
              <a:p>
                <a:r>
                  <a:rPr lang="cs-CZ" b="0" dirty="0"/>
                  <a:t>Malá změna proudu báze </a:t>
                </a:r>
                <a:r>
                  <a:rPr lang="en-US" dirty="0"/>
                  <a:t>I</a:t>
                </a:r>
                <a:r>
                  <a:rPr lang="cs-CZ" baseline="-25000" dirty="0"/>
                  <a:t>B</a:t>
                </a:r>
                <a:r>
                  <a:rPr lang="en-US" dirty="0"/>
                  <a:t> </a:t>
                </a:r>
                <a:r>
                  <a:rPr lang="cs-CZ" b="0" dirty="0"/>
                  <a:t>způsobí </a:t>
                </a:r>
                <a:r>
                  <a:rPr lang="en-US" dirty="0"/>
                  <a:t>ß</a:t>
                </a:r>
                <a:r>
                  <a:rPr lang="cs-CZ" dirty="0"/>
                  <a:t>-krát větší </a:t>
                </a:r>
                <a:r>
                  <a:rPr lang="cs-CZ" b="0" dirty="0"/>
                  <a:t>změnu proudu kolektoru </a:t>
                </a:r>
                <a:r>
                  <a:rPr lang="en-US" dirty="0"/>
                  <a:t>I</a:t>
                </a:r>
                <a:r>
                  <a:rPr lang="cs-CZ" baseline="-25000" dirty="0"/>
                  <a:t>C</a:t>
                </a:r>
                <a:r>
                  <a:rPr lang="en-US" dirty="0"/>
                  <a:t>:</a:t>
                </a:r>
                <a:endParaRPr lang="en-US" b="0" dirty="0"/>
              </a:p>
              <a:p>
                <a:pPr algn="ctr"/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𝐼</m:t>
                    </m:r>
                    <m:r>
                      <a:rPr lang="cs-CZ" sz="2400" b="0" i="1" baseline="-25000" smtClean="0">
                        <a:latin typeface="Cambria Math"/>
                      </a:rPr>
                      <m:t>𝐶</m:t>
                    </m:r>
                    <m:r>
                      <a:rPr lang="en-US" sz="2400" i="1">
                        <a:latin typeface="Cambria Math"/>
                      </a:rPr>
                      <m:t>=ß∗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/>
                      </a:rPr>
                      <m:t>I</m:t>
                    </m:r>
                    <m:r>
                      <m:rPr>
                        <m:sty m:val="p"/>
                      </m:rPr>
                      <a:rPr lang="cs-CZ" sz="2400" baseline="-25000">
                        <a:latin typeface="Cambria Math"/>
                      </a:rPr>
                      <m:t>B</m:t>
                    </m:r>
                  </m:oMath>
                </a14:m>
                <a:endParaRPr lang="en-US" sz="2400" baseline="-250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900000"/>
                <a:ext cx="8496944" cy="1292662"/>
              </a:xfrm>
              <a:prstGeom prst="rect">
                <a:avLst/>
              </a:prstGeom>
              <a:blipFill rotWithShape="1">
                <a:blip r:embed="rId3"/>
                <a:stretch>
                  <a:fillRect l="-646" t="-2358" b="-14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681"/>
          <a:stretch/>
        </p:blipFill>
        <p:spPr bwMode="auto">
          <a:xfrm>
            <a:off x="1770329" y="3189600"/>
            <a:ext cx="2987651" cy="295830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8" name="TextovéPole 7"/>
          <p:cNvSpPr txBox="1"/>
          <p:nvPr/>
        </p:nvSpPr>
        <p:spPr>
          <a:xfrm>
            <a:off x="3572040" y="3979220"/>
            <a:ext cx="912134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600" dirty="0"/>
              <a:t>ZÁTĚŽ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68912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681"/>
          <a:stretch/>
        </p:blipFill>
        <p:spPr bwMode="auto">
          <a:xfrm>
            <a:off x="1770329" y="3189600"/>
            <a:ext cx="2987651" cy="295830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spínač se společným emitorem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Tranzistory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n w="0" cap="sq" cmpd="sng">
                  <a:noFill/>
                  <a:miter lim="800000"/>
                </a:ln>
              </a:rPr>
              <a:t>Popis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95536" y="900000"/>
            <a:ext cx="86399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Kolektorový proud </a:t>
            </a:r>
            <a:r>
              <a:rPr lang="en-US" dirty="0"/>
              <a:t>I</a:t>
            </a:r>
            <a:r>
              <a:rPr lang="en-US" baseline="-25000" dirty="0"/>
              <a:t>C</a:t>
            </a:r>
            <a:r>
              <a:rPr lang="en-US" dirty="0"/>
              <a:t> </a:t>
            </a:r>
            <a:r>
              <a:rPr lang="cs-CZ" dirty="0"/>
              <a:t>vytvoří napěťový úbytek </a:t>
            </a:r>
            <a:r>
              <a:rPr lang="en-US" dirty="0"/>
              <a:t>V</a:t>
            </a:r>
            <a:r>
              <a:rPr lang="en-US" baseline="-25000" dirty="0"/>
              <a:t>L</a:t>
            </a:r>
            <a:r>
              <a:rPr lang="en-US" dirty="0"/>
              <a:t> </a:t>
            </a:r>
            <a:r>
              <a:rPr lang="cs-CZ" dirty="0"/>
              <a:t>na zátěži</a:t>
            </a:r>
            <a:r>
              <a:rPr lang="en-US" dirty="0"/>
              <a:t>.</a:t>
            </a:r>
          </a:p>
          <a:p>
            <a:r>
              <a:rPr lang="cs-CZ" dirty="0"/>
              <a:t>Čím větší proud do báze, tím větší je napěťový úbytek mezi svorkami </a:t>
            </a:r>
            <a:r>
              <a:rPr lang="en-US" dirty="0"/>
              <a:t>V</a:t>
            </a:r>
            <a:r>
              <a:rPr lang="en-US" baseline="-25000" dirty="0"/>
              <a:t>L</a:t>
            </a:r>
            <a:r>
              <a:rPr lang="en-US" dirty="0"/>
              <a:t>, </a:t>
            </a:r>
            <a:r>
              <a:rPr lang="cs-CZ" dirty="0"/>
              <a:t>a tím nižší je napětí na kolektoru.</a:t>
            </a:r>
          </a:p>
          <a:p>
            <a:r>
              <a:rPr lang="cs-CZ" dirty="0"/>
              <a:t>Zvýšení proudu do báze způsobí pokles napětí na kolektoru </a:t>
            </a:r>
            <a:r>
              <a:rPr lang="en-US" dirty="0"/>
              <a:t>V</a:t>
            </a:r>
            <a:r>
              <a:rPr lang="en-US" baseline="-25000" dirty="0"/>
              <a:t>C</a:t>
            </a:r>
            <a:r>
              <a:rPr lang="en-US" dirty="0"/>
              <a:t>.</a:t>
            </a:r>
            <a:endParaRPr lang="cs-CZ" dirty="0"/>
          </a:p>
          <a:p>
            <a:r>
              <a:rPr lang="cs-CZ" dirty="0"/>
              <a:t>Když dále zvyšujeme proud do báze </a:t>
            </a:r>
            <a:r>
              <a:rPr lang="en-US" dirty="0"/>
              <a:t>I</a:t>
            </a:r>
            <a:r>
              <a:rPr lang="en-US" baseline="-25000" dirty="0"/>
              <a:t>B</a:t>
            </a:r>
            <a:r>
              <a:rPr lang="en-US" dirty="0"/>
              <a:t>, </a:t>
            </a:r>
            <a:r>
              <a:rPr lang="cs-CZ" dirty="0"/>
              <a:t>napětí kolektoru </a:t>
            </a:r>
            <a:r>
              <a:rPr lang="en-US" dirty="0"/>
              <a:t>V</a:t>
            </a:r>
            <a:r>
              <a:rPr lang="en-US" baseline="-25000" dirty="0"/>
              <a:t>C </a:t>
            </a:r>
            <a:r>
              <a:rPr lang="cs-CZ" dirty="0"/>
              <a:t>padá až k nule.</a:t>
            </a:r>
          </a:p>
        </p:txBody>
      </p:sp>
      <p:cxnSp>
        <p:nvCxnSpPr>
          <p:cNvPr id="8" name="Přímá spojnice 7"/>
          <p:cNvCxnSpPr/>
          <p:nvPr/>
        </p:nvCxnSpPr>
        <p:spPr>
          <a:xfrm>
            <a:off x="4237235" y="3585586"/>
            <a:ext cx="1113501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4221737" y="4673140"/>
            <a:ext cx="360040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4463214" y="3585586"/>
            <a:ext cx="0" cy="1083168"/>
          </a:xfrm>
          <a:prstGeom prst="straightConnector1">
            <a:avLst/>
          </a:prstGeom>
          <a:ln>
            <a:solidFill>
              <a:srgbClr val="0000FF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4463214" y="4062762"/>
            <a:ext cx="612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L</a:t>
            </a:r>
          </a:p>
        </p:txBody>
      </p:sp>
      <p:cxnSp>
        <p:nvCxnSpPr>
          <p:cNvPr id="15" name="Přímá spojnice 14"/>
          <p:cNvCxnSpPr/>
          <p:nvPr/>
        </p:nvCxnSpPr>
        <p:spPr>
          <a:xfrm>
            <a:off x="4151890" y="5987002"/>
            <a:ext cx="1149967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>
            <a:off x="4463214" y="4668754"/>
            <a:ext cx="0" cy="1318248"/>
          </a:xfrm>
          <a:prstGeom prst="straightConnector1">
            <a:avLst/>
          </a:prstGeom>
          <a:ln>
            <a:solidFill>
              <a:srgbClr val="0000FF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>
            <a:off x="5051919" y="3585586"/>
            <a:ext cx="0" cy="2401416"/>
          </a:xfrm>
          <a:prstGeom prst="straightConnector1">
            <a:avLst/>
          </a:prstGeom>
          <a:ln>
            <a:solidFill>
              <a:srgbClr val="0000FF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5086852" y="4503626"/>
            <a:ext cx="624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CC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4463214" y="5057341"/>
            <a:ext cx="612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C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551080" y="4057922"/>
            <a:ext cx="912134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600" dirty="0"/>
              <a:t>ZÁTĚŽ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78066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spínač se společným emitorem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Tranzistory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n w="0" cap="sq" cmpd="sng">
                  <a:noFill/>
                  <a:miter lim="800000"/>
                </a:ln>
              </a:rPr>
              <a:t>Popis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75"/>
          <a:stretch/>
        </p:blipFill>
        <p:spPr bwMode="auto">
          <a:xfrm>
            <a:off x="1770329" y="3189600"/>
            <a:ext cx="5599115" cy="295830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1" name="TextovéPole 20"/>
          <p:cNvSpPr txBox="1"/>
          <p:nvPr/>
        </p:nvSpPr>
        <p:spPr>
          <a:xfrm>
            <a:off x="395536" y="900000"/>
            <a:ext cx="84969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Když se do báze přivede vhodný proud, zátěží teče plný proud.</a:t>
            </a:r>
          </a:p>
          <a:p>
            <a:r>
              <a:rPr lang="cs-CZ" dirty="0"/>
              <a:t>Tranzistor je sepnutý.</a:t>
            </a:r>
            <a:endParaRPr lang="en-US" dirty="0"/>
          </a:p>
          <a:p>
            <a:r>
              <a:rPr lang="cs-CZ" dirty="0"/>
              <a:t>Jeho odpor je nulový.</a:t>
            </a:r>
            <a:endParaRPr lang="en-US" dirty="0"/>
          </a:p>
          <a:p>
            <a:r>
              <a:rPr lang="cs-CZ" dirty="0"/>
              <a:t>Zátěž je přímo připojena k </a:t>
            </a:r>
            <a:r>
              <a:rPr lang="en-US" dirty="0"/>
              <a:t>V</a:t>
            </a:r>
            <a:r>
              <a:rPr lang="en-US" baseline="-25000" dirty="0"/>
              <a:t>CC</a:t>
            </a:r>
            <a:r>
              <a:rPr lang="en-US" dirty="0"/>
              <a:t>.</a:t>
            </a:r>
            <a:endParaRPr lang="cs-CZ" dirty="0"/>
          </a:p>
          <a:p>
            <a:r>
              <a:rPr lang="cs-CZ" dirty="0"/>
              <a:t>Tranzistor v tomto stavu je ekvivalentní </a:t>
            </a:r>
            <a:r>
              <a:rPr lang="en-US" dirty="0"/>
              <a:t>s</a:t>
            </a:r>
            <a:r>
              <a:rPr lang="cs-CZ" dirty="0" err="1"/>
              <a:t>epnutému</a:t>
            </a:r>
            <a:r>
              <a:rPr lang="cs-CZ" dirty="0"/>
              <a:t> spínači.</a:t>
            </a:r>
            <a:endParaRPr lang="en-US" dirty="0"/>
          </a:p>
          <a:p>
            <a:r>
              <a:rPr lang="cs-CZ" dirty="0"/>
              <a:t>Mezi kolektorem a emitorem není žádný napěťový úbytek.</a:t>
            </a:r>
            <a:endParaRPr lang="en-US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766089" y="4362773"/>
            <a:ext cx="1960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... rovná se ...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520380" y="4024752"/>
            <a:ext cx="912134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600" dirty="0"/>
              <a:t>ZÁTĚŽ</a:t>
            </a:r>
            <a:endParaRPr lang="en-US" sz="16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694949" y="4007234"/>
            <a:ext cx="912134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600" dirty="0"/>
              <a:t>ZÁTĚŽ</a:t>
            </a:r>
            <a:endParaRPr lang="en-US" sz="16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520380" y="3985939"/>
            <a:ext cx="912134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600" dirty="0"/>
              <a:t>ZÁTĚŽ</a:t>
            </a:r>
            <a:endParaRPr lang="en-US" sz="16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6694949" y="4024752"/>
            <a:ext cx="912134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600" dirty="0"/>
              <a:t>ZÁTĚŽ</a:t>
            </a:r>
            <a:endParaRPr lang="en-US" sz="16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4746357" y="4804766"/>
            <a:ext cx="90277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600" dirty="0"/>
              <a:t>Start !!!</a:t>
            </a:r>
            <a:endParaRPr lang="en-US" sz="1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76C9BF-E6F0-324A-E8E4-232F1D03DC2F}"/>
              </a:ext>
            </a:extLst>
          </p:cNvPr>
          <p:cNvSpPr txBox="1"/>
          <p:nvPr/>
        </p:nvSpPr>
        <p:spPr>
          <a:xfrm>
            <a:off x="6461760" y="4409224"/>
            <a:ext cx="33528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/>
              <a:t>C</a:t>
            </a:r>
            <a:endParaRPr lang="cs-CZ" sz="17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4F5B08-28C2-9FA4-E61D-EDA0F81E4691}"/>
              </a:ext>
            </a:extLst>
          </p:cNvPr>
          <p:cNvSpPr txBox="1"/>
          <p:nvPr/>
        </p:nvSpPr>
        <p:spPr>
          <a:xfrm>
            <a:off x="6461760" y="5157707"/>
            <a:ext cx="33528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/>
              <a:t>E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1037345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7AC77B2-4B72-8A60-A3F8-2EAC3F67A218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spínač se společným emitorem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676FE9F-F5E6-C6E6-BE2C-756F3CFF6DA9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Tranzistory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884D763-55D2-B1D5-8C36-376BB51C19F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3BF53F5A-CDB8-674A-7C0A-0448E3F66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2EAB2E8-1CFF-C64D-C88D-1761B52E4997}"/>
              </a:ext>
            </a:extLst>
          </p:cNvPr>
          <p:cNvSpPr txBox="1"/>
          <p:nvPr/>
        </p:nvSpPr>
        <p:spPr>
          <a:xfrm>
            <a:off x="542109" y="1502229"/>
            <a:ext cx="80989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7200" b="1" dirty="0">
                <a:solidFill>
                  <a:srgbClr val="FF0000"/>
                </a:solidFill>
              </a:rPr>
              <a:t>M2A 5/2/25</a:t>
            </a:r>
          </a:p>
        </p:txBody>
      </p:sp>
    </p:spTree>
    <p:extLst>
      <p:ext uri="{BB962C8B-B14F-4D97-AF65-F5344CB8AC3E}">
        <p14:creationId xmlns:p14="http://schemas.microsoft.com/office/powerpoint/2010/main" val="2547065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spínač se společným emitorem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Tranzistory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FF"/>
                </a:solidFill>
              </a:rPr>
              <a:t>Úloha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95536" y="900000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S hodnotami, danými na tímto obrázkem, vypočítejte hodnotu rezistoru R1.</a:t>
            </a:r>
          </a:p>
          <a:p>
            <a:r>
              <a:rPr lang="cs-CZ" dirty="0">
                <a:solidFill>
                  <a:srgbClr val="0000FF"/>
                </a:solidFill>
              </a:rPr>
              <a:t>Napěťový úbytek na LED D1 je 2V.</a:t>
            </a:r>
          </a:p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CC</a:t>
            </a:r>
            <a:r>
              <a:rPr lang="cs-CZ" dirty="0">
                <a:solidFill>
                  <a:srgbClr val="0000FF"/>
                </a:solidFill>
              </a:rPr>
              <a:t> je rovno 5 V.</a:t>
            </a:r>
            <a:endParaRPr lang="en-US" dirty="0">
              <a:solidFill>
                <a:srgbClr val="0000FF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0770" y="2619542"/>
            <a:ext cx="3367393" cy="36306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8" name="TextovéPole 7"/>
          <p:cNvSpPr txBox="1"/>
          <p:nvPr/>
        </p:nvSpPr>
        <p:spPr>
          <a:xfrm>
            <a:off x="5150770" y="5348961"/>
            <a:ext cx="117946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700" dirty="0"/>
              <a:t>74ALS00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977994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spínač se společným emitorem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Tranzistory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FF"/>
                </a:solidFill>
              </a:rPr>
              <a:t>Řešení</a:t>
            </a:r>
            <a:endParaRPr lang="en-US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0770" y="2619542"/>
            <a:ext cx="3367393" cy="36306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8" name="TextovéPole 7"/>
          <p:cNvSpPr txBox="1"/>
          <p:nvPr/>
        </p:nvSpPr>
        <p:spPr>
          <a:xfrm>
            <a:off x="395536" y="900000"/>
            <a:ext cx="84969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Pro řešení obvodu potřebujeme znát / vypočítat:</a:t>
            </a:r>
          </a:p>
          <a:p>
            <a:pPr marL="503238" indent="-342900">
              <a:buFont typeface="+mj-lt"/>
              <a:buAutoNum type="arabicParenR"/>
            </a:pPr>
            <a:r>
              <a:rPr lang="cs-CZ" dirty="0">
                <a:solidFill>
                  <a:srgbClr val="0000FF"/>
                </a:solidFill>
              </a:rPr>
              <a:t>proud tekoucí přes LED a tranzistor</a:t>
            </a:r>
          </a:p>
          <a:p>
            <a:pPr marL="503238" indent="-342900">
              <a:buFont typeface="+mj-lt"/>
              <a:buAutoNum type="arabicParenR"/>
            </a:pPr>
            <a:r>
              <a:rPr lang="cs-CZ" dirty="0">
                <a:solidFill>
                  <a:srgbClr val="0000FF"/>
                </a:solidFill>
              </a:rPr>
              <a:t>proudové zesílení tranzistoru</a:t>
            </a:r>
            <a:endParaRPr lang="en-US" dirty="0">
              <a:solidFill>
                <a:srgbClr val="0000FF"/>
              </a:solidFill>
            </a:endParaRPr>
          </a:p>
          <a:p>
            <a:pPr marL="503238" indent="-342900">
              <a:buFont typeface="+mj-lt"/>
              <a:buAutoNum type="arabicParenR"/>
            </a:pPr>
            <a:r>
              <a:rPr lang="cs-CZ" dirty="0">
                <a:solidFill>
                  <a:srgbClr val="0000FF"/>
                </a:solidFill>
              </a:rPr>
              <a:t>proud báze potřebný pro sepnutí tranzistoru</a:t>
            </a:r>
            <a:endParaRPr lang="en-US" dirty="0">
              <a:solidFill>
                <a:srgbClr val="0000FF"/>
              </a:solidFill>
            </a:endParaRPr>
          </a:p>
          <a:p>
            <a:pPr marL="503238" indent="-342900">
              <a:buFont typeface="+mj-lt"/>
              <a:buAutoNum type="arabicParenR"/>
            </a:pPr>
            <a:r>
              <a:rPr lang="cs-CZ" dirty="0">
                <a:solidFill>
                  <a:srgbClr val="0000FF"/>
                </a:solidFill>
              </a:rPr>
              <a:t>napětí, které je k dispozici na výstupu hradla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150770" y="5348961"/>
            <a:ext cx="117946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700" dirty="0"/>
              <a:t>74ALS00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1215422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14400</TotalTime>
  <Words>845</Words>
  <Application>Microsoft Office PowerPoint</Application>
  <PresentationFormat>Předvádění na obrazovce (4:3)</PresentationFormat>
  <Paragraphs>206</Paragraphs>
  <Slides>15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3" baseType="lpstr">
      <vt:lpstr>Arial</vt:lpstr>
      <vt:lpstr>Calibri</vt:lpstr>
      <vt:lpstr>Cambria Math</vt:lpstr>
      <vt:lpstr>Lucida Sans Unicode</vt:lpstr>
      <vt:lpstr>Verdana</vt:lpstr>
      <vt:lpstr>Wingdings 2</vt:lpstr>
      <vt:lpstr>Wingdings 3</vt:lpstr>
      <vt:lpstr>Shluk</vt:lpstr>
      <vt:lpstr>Definice</vt:lpstr>
      <vt:lpstr>Popis</vt:lpstr>
      <vt:lpstr>Popis</vt:lpstr>
      <vt:lpstr>Popis</vt:lpstr>
      <vt:lpstr>Popis</vt:lpstr>
      <vt:lpstr>Popis</vt:lpstr>
      <vt:lpstr> </vt:lpstr>
      <vt:lpstr>Úloha</vt:lpstr>
      <vt:lpstr>Řešení</vt:lpstr>
      <vt:lpstr>Řešení</vt:lpstr>
      <vt:lpstr>Řešení</vt:lpstr>
      <vt:lpstr>Řešení</vt:lpstr>
      <vt:lpstr>Řešení</vt:lpstr>
      <vt:lpstr>Řešení</vt:lpstr>
      <vt:lpstr>References</vt:lpstr>
    </vt:vector>
  </TitlesOfParts>
  <Company>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 Bernkopf</cp:lastModifiedBy>
  <cp:revision>580</cp:revision>
  <cp:lastPrinted>2012-05-18T16:55:14Z</cp:lastPrinted>
  <dcterms:created xsi:type="dcterms:W3CDTF">2011-08-12T09:23:29Z</dcterms:created>
  <dcterms:modified xsi:type="dcterms:W3CDTF">2025-02-17T10:11:19Z</dcterms:modified>
</cp:coreProperties>
</file>