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9" r:id="rId3"/>
    <p:sldId id="310" r:id="rId4"/>
    <p:sldId id="311" r:id="rId5"/>
    <p:sldId id="322" r:id="rId6"/>
    <p:sldId id="312" r:id="rId7"/>
    <p:sldId id="323" r:id="rId8"/>
    <p:sldId id="313" r:id="rId9"/>
    <p:sldId id="324" r:id="rId10"/>
    <p:sldId id="326" r:id="rId11"/>
    <p:sldId id="327" r:id="rId12"/>
    <p:sldId id="325" r:id="rId13"/>
    <p:sldId id="314" r:id="rId14"/>
    <p:sldId id="315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8" autoAdjust="0"/>
    <p:restoredTop sz="0" autoAdjust="0"/>
  </p:normalViewPr>
  <p:slideViewPr>
    <p:cSldViewPr snapToGrid="0">
      <p:cViewPr varScale="1">
        <p:scale>
          <a:sx n="123" d="100"/>
          <a:sy n="123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5.2.2015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7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98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90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6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 CE Switch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Transistors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Transistor CE Switch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 CE Switch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Transistors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natechindia.com/Tutorial/Transistors/Bipolar-Transistor.html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openlearn.open.ac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hyperlink" Target="http://www.animations.physics.unsw.edu.au/jw/calculus.htm" TargetMode="External"/><Relationship Id="rId5" Type="http://schemas.openxmlformats.org/officeDocument/2006/relationships/hyperlink" Target="http://www.thefreedictionary.com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en.wikipedia.org/wiki/Common_emitter" TargetMode="External"/><Relationship Id="rId9" Type="http://schemas.openxmlformats.org/officeDocument/2006/relationships/hyperlink" Target="http://talkingelectronics.com/pay/TEI-Index-Ful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0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0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Turorial</a:t>
            </a:r>
            <a:r>
              <a:rPr lang="cs-CZ" sz="1600" b="1" dirty="0" smtClean="0">
                <a:solidFill>
                  <a:srgbClr val="0D296F"/>
                </a:solidFill>
              </a:rPr>
              <a:t>: </a:t>
            </a:r>
            <a:r>
              <a:rPr lang="cs-CZ" sz="1600" b="1" dirty="0" err="1" smtClean="0">
                <a:solidFill>
                  <a:srgbClr val="0D296F"/>
                </a:solidFill>
              </a:rPr>
              <a:t>Mechanic</a:t>
            </a:r>
            <a:r>
              <a:rPr lang="cs-CZ" sz="1600" b="1" dirty="0" smtClean="0">
                <a:solidFill>
                  <a:srgbClr val="0D296F"/>
                </a:solidFill>
              </a:rPr>
              <a:t> – </a:t>
            </a:r>
            <a:r>
              <a:rPr lang="cs-CZ" sz="1600" b="1" dirty="0" err="1">
                <a:solidFill>
                  <a:srgbClr val="0D296F"/>
                </a:solidFill>
              </a:rPr>
              <a:t>electrician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Topic</a:t>
            </a:r>
            <a:r>
              <a:rPr lang="cs-CZ" sz="1600" b="1" dirty="0" smtClean="0">
                <a:solidFill>
                  <a:srgbClr val="0D296F"/>
                </a:solidFill>
              </a:rPr>
              <a:t>: </a:t>
            </a:r>
            <a:r>
              <a:rPr lang="cs-CZ" sz="1600" b="1" dirty="0" err="1" smtClean="0">
                <a:solidFill>
                  <a:srgbClr val="0D296F"/>
                </a:solidFill>
              </a:rPr>
              <a:t>Electronics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II. </a:t>
            </a:r>
            <a:r>
              <a:rPr lang="cs-CZ" sz="1600" b="1" dirty="0" err="1" smtClean="0">
                <a:solidFill>
                  <a:srgbClr val="0D296F"/>
                </a:solidFill>
              </a:rPr>
              <a:t>class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           </a:t>
            </a:r>
            <a:r>
              <a:rPr lang="cs-CZ" sz="1600" b="1" dirty="0" err="1" smtClean="0">
                <a:solidFill>
                  <a:srgbClr val="0D296F"/>
                </a:solidFill>
              </a:rPr>
              <a:t>Transistors</a:t>
            </a:r>
            <a:r>
              <a:rPr lang="cs-CZ" sz="1600" b="1" dirty="0" smtClean="0">
                <a:solidFill>
                  <a:srgbClr val="0D296F"/>
                </a:solidFill>
              </a:rPr>
              <a:t>: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smtClean="0">
                <a:solidFill>
                  <a:srgbClr val="0D296F"/>
                </a:solidFill>
              </a:rPr>
              <a:t>          Transistor CE </a:t>
            </a:r>
            <a:r>
              <a:rPr lang="cs-CZ" sz="1600" b="1" dirty="0" err="1" smtClean="0">
                <a:solidFill>
                  <a:srgbClr val="0D296F"/>
                </a:solidFill>
              </a:rPr>
              <a:t>Switch</a:t>
            </a:r>
            <a:endParaRPr lang="cs-CZ" sz="1600" b="1" dirty="0" smtClean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rgbClr val="0D296F"/>
                </a:solidFill>
              </a:rPr>
              <a:t>Prepared</a:t>
            </a:r>
            <a:r>
              <a:rPr lang="cs-CZ" sz="1600" b="1" dirty="0" smtClean="0">
                <a:solidFill>
                  <a:srgbClr val="0D296F"/>
                </a:solidFill>
              </a:rPr>
              <a:t> by: Ing. Jaroslav </a:t>
            </a:r>
            <a:r>
              <a:rPr lang="cs-CZ" sz="1600" b="1" dirty="0" smtClean="0">
                <a:solidFill>
                  <a:srgbClr val="0D296F"/>
                </a:solidFill>
              </a:rPr>
              <a:t>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>
                <a:solidFill>
                  <a:srgbClr val="0D296F"/>
                </a:solidFill>
              </a:rPr>
              <a:t>AVOP-ELEKTRO-Ber-010</a:t>
            </a:r>
            <a:endParaRPr lang="cs-CZ" sz="1600" b="1" dirty="0" smtClean="0">
              <a:solidFill>
                <a:srgbClr val="0D296F"/>
              </a:solidFill>
            </a:endParaRP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54000" y="5562600"/>
            <a:ext cx="508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Solution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70" y="2619542"/>
            <a:ext cx="3367393" cy="3630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95536" y="90000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238" indent="-342900">
              <a:buFont typeface="+mj-lt"/>
              <a:buAutoNum type="arabicParenR"/>
            </a:pPr>
            <a:r>
              <a:rPr lang="en-US" b="1" dirty="0" smtClean="0">
                <a:solidFill>
                  <a:srgbClr val="0000FF"/>
                </a:solidFill>
              </a:rPr>
              <a:t>The current flowing through the LED and the transistor</a:t>
            </a:r>
            <a:endParaRPr lang="cs-CZ" b="1" dirty="0" smtClean="0">
              <a:solidFill>
                <a:srgbClr val="0000FF"/>
              </a:solidFill>
            </a:endParaRPr>
          </a:p>
          <a:p>
            <a:pPr marL="503238" indent="-342900">
              <a:buFont typeface="+mj-lt"/>
              <a:buAutoNum type="arabicParenR"/>
            </a:pPr>
            <a:endParaRPr lang="en-US" dirty="0" smtClean="0">
              <a:solidFill>
                <a:srgbClr val="0000FF"/>
              </a:solidFill>
            </a:endParaRPr>
          </a:p>
          <a:p>
            <a:pPr marL="160338"/>
            <a:r>
              <a:rPr lang="en-US" dirty="0" smtClean="0">
                <a:solidFill>
                  <a:srgbClr val="0000FF"/>
                </a:solidFill>
              </a:rPr>
              <a:t>The voltage drop across the transistor is (or should be) zero.</a:t>
            </a:r>
          </a:p>
          <a:p>
            <a:pPr marL="160338"/>
            <a:r>
              <a:rPr lang="en-US" dirty="0" smtClean="0">
                <a:solidFill>
                  <a:srgbClr val="0000FF"/>
                </a:solidFill>
              </a:rPr>
              <a:t>The voltage drop across the LED is 2V.</a:t>
            </a:r>
          </a:p>
          <a:p>
            <a:pPr marL="160338"/>
            <a:r>
              <a:rPr lang="en-US" dirty="0" smtClean="0">
                <a:solidFill>
                  <a:srgbClr val="0000FF"/>
                </a:solidFill>
              </a:rPr>
              <a:t>The voltage drop across R2 is</a:t>
            </a:r>
          </a:p>
          <a:p>
            <a:pPr marL="160338"/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</a:rPr>
              <a:t>R2</a:t>
            </a:r>
            <a:r>
              <a:rPr lang="en-US" dirty="0" smtClean="0">
                <a:solidFill>
                  <a:srgbClr val="0000FF"/>
                </a:solidFill>
              </a:rPr>
              <a:t> = 5V – 2V = 3V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2959768"/>
                <a:ext cx="4409075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The current t</a:t>
                </a:r>
                <a:r>
                  <a:rPr lang="cs-CZ" dirty="0" err="1">
                    <a:solidFill>
                      <a:srgbClr val="0000FF"/>
                    </a:solidFill>
                  </a:rPr>
                  <a:t>hrough</a:t>
                </a:r>
                <a:r>
                  <a:rPr lang="cs-CZ" dirty="0">
                    <a:solidFill>
                      <a:srgbClr val="0000FF"/>
                    </a:solidFill>
                  </a:rPr>
                  <a:t> R2 and </a:t>
                </a:r>
                <a:r>
                  <a:rPr lang="cs-CZ" dirty="0" err="1">
                    <a:solidFill>
                      <a:srgbClr val="0000FF"/>
                    </a:solidFill>
                  </a:rPr>
                  <a:t>through</a:t>
                </a:r>
                <a:r>
                  <a:rPr lang="cs-CZ" dirty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>
                    <a:solidFill>
                      <a:srgbClr val="0000FF"/>
                    </a:solidFill>
                  </a:rPr>
                  <a:t>the</a:t>
                </a:r>
                <a:r>
                  <a:rPr lang="cs-CZ" dirty="0">
                    <a:solidFill>
                      <a:srgbClr val="0000FF"/>
                    </a:solidFill>
                  </a:rPr>
                  <a:t> transistor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is</a:t>
                </a:r>
                <a:endParaRPr lang="cs-CZ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𝐼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b="0" i="1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cs-CZ" b="0" i="1" baseline="-25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0.150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=20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59768"/>
                <a:ext cx="4409075" cy="11667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45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510051" y="4638258"/>
            <a:ext cx="11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=20mA</a:t>
            </a:r>
            <a:endParaRPr lang="cs-CZ" dirty="0"/>
          </a:p>
        </p:txBody>
      </p:sp>
      <p:sp>
        <p:nvSpPr>
          <p:cNvPr id="10" name="Rovnoramenný trojúhelník 9"/>
          <p:cNvSpPr/>
          <p:nvPr/>
        </p:nvSpPr>
        <p:spPr>
          <a:xfrm rot="16200000" flipH="1">
            <a:off x="7307166" y="472222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150770" y="5348961"/>
            <a:ext cx="11794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74ALS00</a:t>
            </a:r>
            <a:endParaRPr lang="en-US" sz="1700" dirty="0"/>
          </a:p>
        </p:txBody>
      </p: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292100" y="59436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Solution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90000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238" indent="-342900">
              <a:buFont typeface="+mj-lt"/>
              <a:buAutoNum type="arabicParenR" startAt="2"/>
            </a:pPr>
            <a:r>
              <a:rPr lang="cs-CZ" b="1" dirty="0" err="1" smtClean="0">
                <a:solidFill>
                  <a:srgbClr val="0000FF"/>
                </a:solidFill>
              </a:rPr>
              <a:t>The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current </a:t>
            </a:r>
            <a:r>
              <a:rPr lang="en-US" b="1" dirty="0">
                <a:solidFill>
                  <a:srgbClr val="0000FF"/>
                </a:solidFill>
              </a:rPr>
              <a:t>gain of the transistor</a:t>
            </a:r>
          </a:p>
          <a:p>
            <a:pPr marL="503238" indent="-342900">
              <a:buFont typeface="+mj-lt"/>
              <a:buAutoNum type="arabicParenR" startAt="2"/>
            </a:pPr>
            <a:endParaRPr lang="en-US" dirty="0" smtClean="0">
              <a:solidFill>
                <a:srgbClr val="0000FF"/>
              </a:solidFill>
            </a:endParaRPr>
          </a:p>
          <a:p>
            <a:pPr marL="160338"/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cs-CZ" dirty="0" smtClean="0">
                <a:solidFill>
                  <a:srgbClr val="0000FF"/>
                </a:solidFill>
              </a:rPr>
              <a:t>minimum </a:t>
            </a:r>
            <a:r>
              <a:rPr lang="cs-CZ" dirty="0" err="1" smtClean="0">
                <a:solidFill>
                  <a:srgbClr val="0000FF"/>
                </a:solidFill>
              </a:rPr>
              <a:t>current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gain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h</a:t>
            </a:r>
            <a:r>
              <a:rPr lang="cs-CZ" baseline="-25000" dirty="0" err="1" smtClean="0">
                <a:solidFill>
                  <a:srgbClr val="0000FF"/>
                </a:solidFill>
              </a:rPr>
              <a:t>FE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for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transistor BC337-25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160.</a:t>
            </a:r>
          </a:p>
          <a:p>
            <a:pPr marL="160338"/>
            <a:r>
              <a:rPr lang="cs-CZ" dirty="0" err="1" smtClean="0">
                <a:solidFill>
                  <a:srgbClr val="0000FF"/>
                </a:solidFill>
              </a:rPr>
              <a:t>hFE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same</a:t>
            </a:r>
            <a:r>
              <a:rPr lang="cs-CZ" dirty="0" smtClean="0">
                <a:solidFill>
                  <a:srgbClr val="0000FF"/>
                </a:solidFill>
              </a:rPr>
              <a:t> as </a:t>
            </a:r>
            <a:r>
              <a:rPr lang="cs-CZ" dirty="0" smtClean="0">
                <a:solidFill>
                  <a:srgbClr val="0000FF"/>
                </a:solidFill>
                <a:latin typeface="Arial"/>
                <a:cs typeface="Arial"/>
              </a:rPr>
              <a:t>ß. </a:t>
            </a:r>
          </a:p>
          <a:p>
            <a:pPr marL="160338"/>
            <a:r>
              <a:rPr lang="cs-CZ" dirty="0" err="1" smtClean="0">
                <a:solidFill>
                  <a:srgbClr val="0000FF"/>
                </a:solidFill>
                <a:latin typeface="Arial"/>
                <a:cs typeface="Arial"/>
              </a:rPr>
              <a:t>We</a:t>
            </a:r>
            <a:r>
              <a:rPr lang="cs-CZ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dirty="0" err="1" smtClean="0">
                <a:solidFill>
                  <a:srgbClr val="0000FF"/>
                </a:solidFill>
                <a:latin typeface="Arial"/>
                <a:cs typeface="Arial"/>
              </a:rPr>
              <a:t>will</a:t>
            </a:r>
            <a:r>
              <a:rPr lang="cs-CZ" dirty="0" smtClean="0">
                <a:solidFill>
                  <a:srgbClr val="0000FF"/>
                </a:solidFill>
                <a:latin typeface="Arial"/>
                <a:cs typeface="Arial"/>
              </a:rPr>
              <a:t> use </a:t>
            </a:r>
            <a:r>
              <a:rPr lang="cs-CZ" dirty="0" err="1" smtClean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lang="cs-CZ" dirty="0" smtClean="0">
                <a:solidFill>
                  <a:srgbClr val="0000FF"/>
                </a:solidFill>
                <a:latin typeface="Arial"/>
                <a:cs typeface="Arial"/>
              </a:rPr>
              <a:t> symbol ß.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10051" y="4638258"/>
            <a:ext cx="11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=20mA</a:t>
            </a:r>
            <a:endParaRPr lang="cs-CZ" dirty="0"/>
          </a:p>
        </p:txBody>
      </p:sp>
      <p:sp>
        <p:nvSpPr>
          <p:cNvPr id="10" name="Rovnoramenný trojúhelník 9"/>
          <p:cNvSpPr/>
          <p:nvPr/>
        </p:nvSpPr>
        <p:spPr>
          <a:xfrm rot="16200000" flipH="1">
            <a:off x="7307166" y="472222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50019"/>
            <a:ext cx="9144000" cy="243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1732547" y="5007590"/>
            <a:ext cx="1540042" cy="0"/>
          </a:xfrm>
          <a:prstGeom prst="straightConnector1">
            <a:avLst/>
          </a:prstGeom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063916" y="4908884"/>
            <a:ext cx="465221" cy="216569"/>
          </a:xfrm>
          <a:prstGeom prst="ellipse">
            <a:avLst/>
          </a:prstGeom>
          <a:noFill/>
          <a:ln w="41275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30200" y="5918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2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70" y="2619542"/>
            <a:ext cx="3367393" cy="3630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Solution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9000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238" indent="-342900">
              <a:buFont typeface="+mj-lt"/>
              <a:buAutoNum type="arabicParenR" startAt="3"/>
            </a:pPr>
            <a:r>
              <a:rPr lang="cs-CZ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base current needed to switch the transistor on</a:t>
            </a:r>
            <a:endParaRPr lang="cs-CZ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03238" indent="-342900">
              <a:buFont typeface="+mj-lt"/>
              <a:buAutoNum type="arabicParenR" startAt="3"/>
            </a:pPr>
            <a:endParaRPr lang="cs-CZ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03238" indent="-342900">
              <a:buFont typeface="+mj-lt"/>
              <a:buAutoNum type="arabicParenR" startAt="3"/>
            </a:pP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1823330"/>
                <a:ext cx="4563922" cy="338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3238" indent="-342900">
                  <a:buFont typeface="+mj-lt"/>
                  <a:buAutoNum type="arabicParenR" startAt="3"/>
                </a:pPr>
                <a:endParaRPr lang="cs-CZ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033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I</m:t>
                      </m:r>
                      <m:r>
                        <m:rPr>
                          <m:sty m:val="p"/>
                        </m:rPr>
                        <a:rPr lang="cs-CZ" baseline="-25000">
                          <a:solidFill>
                            <a:srgbClr val="0000FF"/>
                          </a:solidFill>
                          <a:latin typeface="Cambria Math"/>
                        </a:rPr>
                        <m:t>C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=ß∗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cs-CZ" baseline="-260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0338"/>
                <a:r>
                  <a:rPr lang="cs-CZ" dirty="0" err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That</a:t>
                </a:r>
                <a:r>
                  <a:rPr lang="cs-CZ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dirty="0" err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implies</a:t>
                </a:r>
                <a:r>
                  <a:rPr lang="cs-CZ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B</m:t>
                          </m:r>
                        </m:sub>
                      </m:sSub>
                      <m:r>
                        <a:rPr lang="cs-CZ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β</m:t>
                          </m:r>
                        </m:den>
                      </m:f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B</m:t>
                          </m:r>
                        </m:sub>
                      </m:sSub>
                      <m:r>
                        <a:rPr lang="cs-CZ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20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𝑚𝐴</m:t>
                          </m:r>
                        </m:num>
                        <m:den>
                          <m:r>
                            <a:rPr lang="cs-CZ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160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=0.125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𝑚𝐴</m:t>
                      </m:r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:r>
                  <a:rPr lang="cs-CZ" dirty="0" smtClean="0">
                    <a:solidFill>
                      <a:srgbClr val="0000FF"/>
                    </a:solidFill>
                  </a:rPr>
                  <a:t>To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be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sure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that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transistor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will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be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really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switched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on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we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choose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a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twice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higher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I</a:t>
                </a:r>
                <a:r>
                  <a:rPr lang="cs-CZ" baseline="-25000" dirty="0" smtClean="0">
                    <a:solidFill>
                      <a:srgbClr val="0000FF"/>
                    </a:solidFill>
                  </a:rPr>
                  <a:t>B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,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i.e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. 0.25mA.</a:t>
                </a:r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23330"/>
                <a:ext cx="4563922" cy="338785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801" b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7510051" y="4638258"/>
            <a:ext cx="11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=20mA</a:t>
            </a:r>
            <a:endParaRPr lang="cs-CZ" dirty="0"/>
          </a:p>
        </p:txBody>
      </p:sp>
      <p:sp>
        <p:nvSpPr>
          <p:cNvPr id="11" name="Rovnoramenný trojúhelník 10"/>
          <p:cNvSpPr/>
          <p:nvPr/>
        </p:nvSpPr>
        <p:spPr>
          <a:xfrm rot="16200000" flipH="1">
            <a:off x="7307166" y="472222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 rot="10555836" flipH="1">
            <a:off x="6165457" y="5023617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253925" y="4460396"/>
            <a:ext cx="130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=0.25mA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50770" y="5348961"/>
            <a:ext cx="11794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74ALS00</a:t>
            </a:r>
            <a:endParaRPr lang="en-US" sz="1700" dirty="0"/>
          </a:p>
        </p:txBody>
      </p:sp>
      <p:pic>
        <p:nvPicPr>
          <p:cNvPr id="15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393700" y="60833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1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95536" y="900000"/>
                <a:ext cx="849694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3238" indent="-342900">
                  <a:buFont typeface="+mj-lt"/>
                  <a:buAutoNum type="arabicParenR" startAt="4"/>
                </a:pPr>
                <a:r>
                  <a:rPr lang="cs-CZ" b="1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voltage available on the output of the gate</a:t>
                </a:r>
                <a:endParaRPr lang="cs-CZ" b="1" dirty="0" smtClean="0">
                  <a:solidFill>
                    <a:srgbClr val="0000FF"/>
                  </a:solidFill>
                </a:endParaRPr>
              </a:p>
              <a:p>
                <a:pPr marL="503238" indent="-342900">
                  <a:buFont typeface="+mj-lt"/>
                  <a:buAutoNum type="arabicParenR" startAt="4"/>
                </a:pPr>
                <a:endParaRPr lang="cs-CZ" b="1" dirty="0">
                  <a:solidFill>
                    <a:srgbClr val="0000FF"/>
                  </a:solidFill>
                </a:endParaRPr>
              </a:p>
              <a:p>
                <a:pPr marL="160338"/>
                <a:r>
                  <a:rPr lang="cs-CZ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minimum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guaranteed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voltage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on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output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of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74ALS00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is</a:t>
                </a:r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𝑂𝐻</m:t>
                          </m:r>
                        </m:sub>
                      </m:sSub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cs-CZ" b="0" i="1"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a:rPr lang="cs-CZ" b="0" i="1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𝑂𝐻</m:t>
                          </m:r>
                        </m:sub>
                      </m:sSub>
                      <m:r>
                        <a:rPr lang="en-US" b="0" i="1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  <m:r>
                        <a:rPr lang="cs-CZ" b="0" i="1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:r>
                  <a:rPr lang="cs-CZ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voltage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drop V</a:t>
                </a:r>
                <a:r>
                  <a:rPr lang="cs-CZ" baseline="-25000" dirty="0" smtClean="0">
                    <a:solidFill>
                      <a:srgbClr val="0000FF"/>
                    </a:solidFill>
                  </a:rPr>
                  <a:t>R1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across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R1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is</a:t>
                </a:r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𝑂𝐻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𝐵𝐸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0.7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marL="1603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2.3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marL="160338"/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000"/>
                <a:ext cx="8496944" cy="34163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0" y="4282600"/>
            <a:ext cx="9082007" cy="1866287"/>
            <a:chOff x="61993" y="1334112"/>
            <a:chExt cx="9082007" cy="18662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5"/>
            <a:stretch/>
          </p:blipFill>
          <p:spPr bwMode="auto">
            <a:xfrm>
              <a:off x="61993" y="1334112"/>
              <a:ext cx="9082007" cy="186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ál 13"/>
            <p:cNvSpPr/>
            <p:nvPr/>
          </p:nvSpPr>
          <p:spPr>
            <a:xfrm>
              <a:off x="6761748" y="2302042"/>
              <a:ext cx="646981" cy="317500"/>
            </a:xfrm>
            <a:prstGeom prst="ellipse">
              <a:avLst/>
            </a:prstGeom>
            <a:noFill/>
            <a:ln w="41275" cmpd="sng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190500" y="63500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5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70" y="2619542"/>
            <a:ext cx="3367393" cy="3630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6" name="TextovéPole 35"/>
          <p:cNvSpPr txBox="1"/>
          <p:nvPr/>
        </p:nvSpPr>
        <p:spPr>
          <a:xfrm>
            <a:off x="7510051" y="4638258"/>
            <a:ext cx="11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r>
              <a:rPr lang="cs-CZ" dirty="0" smtClean="0">
                <a:solidFill>
                  <a:srgbClr val="0000FF"/>
                </a:solidFill>
              </a:rPr>
              <a:t>=20mA</a:t>
            </a:r>
            <a:endParaRPr lang="cs-CZ" dirty="0"/>
          </a:p>
        </p:txBody>
      </p:sp>
      <p:sp>
        <p:nvSpPr>
          <p:cNvPr id="37" name="Rovnoramenný trojúhelník 36"/>
          <p:cNvSpPr/>
          <p:nvPr/>
        </p:nvSpPr>
        <p:spPr>
          <a:xfrm rot="16200000" flipH="1">
            <a:off x="7307166" y="4722228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ovnoramenný trojúhelník 37"/>
          <p:cNvSpPr/>
          <p:nvPr/>
        </p:nvSpPr>
        <p:spPr>
          <a:xfrm rot="10555836" flipH="1">
            <a:off x="6165457" y="5023617"/>
            <a:ext cx="129523" cy="73603"/>
          </a:xfrm>
          <a:prstGeom prst="triangle">
            <a:avLst/>
          </a:prstGeom>
          <a:solidFill>
            <a:srgbClr val="0000FF"/>
          </a:solidFill>
          <a:ln w="53975">
            <a:solidFill>
              <a:srgbClr val="0000FF"/>
            </a:solidFill>
            <a:miter lim="800000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5253925" y="4460396"/>
            <a:ext cx="130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I</a:t>
            </a:r>
            <a:r>
              <a:rPr lang="cs-CZ" baseline="-25000" dirty="0" smtClean="0">
                <a:solidFill>
                  <a:srgbClr val="0000FF"/>
                </a:solidFill>
              </a:rPr>
              <a:t>B</a:t>
            </a:r>
            <a:r>
              <a:rPr lang="cs-CZ" dirty="0" smtClean="0">
                <a:solidFill>
                  <a:srgbClr val="0000FF"/>
                </a:solidFill>
              </a:rPr>
              <a:t>=0.25mA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150770" y="5348961"/>
            <a:ext cx="11794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74ALS00</a:t>
            </a:r>
            <a:endParaRPr lang="en-US" sz="17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95536" y="90000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338"/>
            <a:r>
              <a:rPr lang="cs-CZ" dirty="0" smtClean="0">
                <a:solidFill>
                  <a:srgbClr val="0000FF"/>
                </a:solidFill>
              </a:rPr>
              <a:t>Using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Ohm‘s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law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we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can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now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calculate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value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of</a:t>
            </a:r>
            <a:r>
              <a:rPr lang="cs-CZ" dirty="0" smtClean="0">
                <a:solidFill>
                  <a:srgbClr val="0000FF"/>
                </a:solidFill>
              </a:rPr>
              <a:t> R1:</a:t>
            </a:r>
          </a:p>
          <a:p>
            <a:pPr marL="160338" algn="ctr"/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95536" y="1804737"/>
                <a:ext cx="4689811" cy="279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033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cs-CZ" i="1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cs-CZ" i="1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cs-CZ" i="1" baseline="-2500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marL="160338" lvl="0" algn="ctr"/>
                <a:endParaRPr lang="cs-CZ" i="1" dirty="0">
                  <a:solidFill>
                    <a:srgbClr val="0000FF"/>
                  </a:solidFill>
                  <a:latin typeface="Cambria Math"/>
                </a:endParaRPr>
              </a:p>
              <a:p>
                <a:pPr marL="160338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2.3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0.25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𝑚𝐴</m:t>
                          </m:r>
                        </m:den>
                      </m:f>
                    </m:oMath>
                  </m:oMathPara>
                </a14:m>
                <a:endParaRPr lang="cs-CZ" dirty="0" smtClean="0">
                  <a:solidFill>
                    <a:srgbClr val="0000FF"/>
                  </a:solidFill>
                </a:endParaRPr>
              </a:p>
              <a:p>
                <a:pPr marL="160338" lvl="0" algn="ctr"/>
                <a:endParaRPr lang="cs-CZ" dirty="0">
                  <a:solidFill>
                    <a:srgbClr val="0000FF"/>
                  </a:solidFill>
                </a:endParaRPr>
              </a:p>
              <a:p>
                <a:pPr marL="160338"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1=9.2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marL="160338" lvl="0" algn="ctr"/>
                <a:endParaRPr lang="cs-CZ" b="0" dirty="0" smtClean="0">
                  <a:solidFill>
                    <a:srgbClr val="0000FF"/>
                  </a:solidFill>
                </a:endParaRPr>
              </a:p>
              <a:p>
                <a:pPr marL="160338" lvl="0"/>
                <a:r>
                  <a:rPr lang="cs-CZ" b="1" dirty="0" err="1" smtClean="0">
                    <a:solidFill>
                      <a:srgbClr val="0000FF"/>
                    </a:solidFill>
                  </a:rPr>
                  <a:t>We</a:t>
                </a:r>
                <a:r>
                  <a:rPr lang="cs-CZ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b="1" dirty="0" err="1" smtClean="0">
                    <a:solidFill>
                      <a:srgbClr val="0000FF"/>
                    </a:solidFill>
                  </a:rPr>
                  <a:t>choose</a:t>
                </a:r>
                <a:r>
                  <a:rPr lang="cs-CZ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b="1" dirty="0" err="1" smtClean="0">
                    <a:solidFill>
                      <a:srgbClr val="0000FF"/>
                    </a:solidFill>
                  </a:rPr>
                  <a:t>the</a:t>
                </a:r>
                <a:r>
                  <a:rPr lang="cs-CZ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b="1" dirty="0" err="1">
                    <a:solidFill>
                      <a:srgbClr val="0000FF"/>
                    </a:solidFill>
                  </a:rPr>
                  <a:t>closest</a:t>
                </a:r>
                <a:r>
                  <a:rPr lang="cs-CZ" b="1" dirty="0">
                    <a:solidFill>
                      <a:srgbClr val="0000FF"/>
                    </a:solidFill>
                  </a:rPr>
                  <a:t> </a:t>
                </a:r>
                <a:r>
                  <a:rPr lang="cs-CZ" b="1" dirty="0" smtClean="0">
                    <a:solidFill>
                      <a:srgbClr val="0000FF"/>
                    </a:solidFill>
                  </a:rPr>
                  <a:t>standard 5</a:t>
                </a:r>
                <a:r>
                  <a:rPr lang="cs-CZ" b="1" dirty="0">
                    <a:solidFill>
                      <a:srgbClr val="0000FF"/>
                    </a:solidFill>
                  </a:rPr>
                  <a:t>% </a:t>
                </a:r>
                <a:r>
                  <a:rPr lang="cs-CZ" b="1" dirty="0" err="1">
                    <a:solidFill>
                      <a:srgbClr val="0000FF"/>
                    </a:solidFill>
                  </a:rPr>
                  <a:t>resistor</a:t>
                </a:r>
                <a:r>
                  <a:rPr lang="cs-CZ" b="1" dirty="0">
                    <a:solidFill>
                      <a:srgbClr val="0000FF"/>
                    </a:solidFill>
                  </a:rPr>
                  <a:t> </a:t>
                </a:r>
                <a:r>
                  <a:rPr lang="cs-CZ" b="1" dirty="0" err="1" smtClean="0">
                    <a:solidFill>
                      <a:srgbClr val="0000FF"/>
                    </a:solidFill>
                  </a:rPr>
                  <a:t>value</a:t>
                </a:r>
                <a:r>
                  <a:rPr lang="cs-CZ" b="1" dirty="0" smtClean="0">
                    <a:solidFill>
                      <a:srgbClr val="0000FF"/>
                    </a:solidFill>
                  </a:rPr>
                  <a:t>: 9k1.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04737"/>
                <a:ext cx="4689811" cy="279153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6426999" y="5164295"/>
            <a:ext cx="591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9k1</a:t>
            </a:r>
            <a:endParaRPr lang="cs-CZ" b="1" dirty="0"/>
          </a:p>
        </p:txBody>
      </p:sp>
      <p:pic>
        <p:nvPicPr>
          <p:cNvPr id="16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31800" y="58039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8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en.wikipedia.org/wiki/Common_emitter</a:t>
            </a:r>
            <a:endParaRPr lang="cs-CZ" sz="1400" dirty="0" smtClean="0"/>
          </a:p>
          <a:p>
            <a:pPr eaLnBrk="1" hangingPunct="1"/>
            <a:r>
              <a:rPr lang="en-US" sz="1400" dirty="0" smtClean="0">
                <a:hlinkClick r:id="rId5"/>
              </a:rPr>
              <a:t>http://www.thefreedictionary.com</a:t>
            </a:r>
            <a:endParaRPr lang="cs-CZ" sz="1400" dirty="0" smtClean="0"/>
          </a:p>
          <a:p>
            <a:pPr eaLnBrk="1" hangingPunct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www.animations.physics.unsw.edu.au/jw/calculus.htm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openlearn.open.ac.uk/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www.dnatechindia.com/Tutorial/Transistors/Bipolar-Transistor.html</a:t>
            </a:r>
            <a:endParaRPr lang="cs-CZ" sz="1400" dirty="0" smtClean="0"/>
          </a:p>
          <a:p>
            <a:pPr eaLnBrk="1" hangingPunct="1"/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talkingelectronics.com/pay/TEI-Index-Full.html</a:t>
            </a:r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10" cstate="print"/>
          <a:stretch>
            <a:fillRect/>
          </a:stretch>
        </p:blipFill>
        <p:spPr>
          <a:xfrm>
            <a:off x="406400" y="613410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 transistor </a:t>
            </a:r>
            <a:r>
              <a:rPr lang="en-US" b="1" dirty="0" smtClean="0"/>
              <a:t>common emitter switch </a:t>
            </a:r>
            <a:r>
              <a:rPr lang="en-US" dirty="0" smtClean="0"/>
              <a:t>is a circuit where the input signal on the base switches on or off the current to the load</a:t>
            </a:r>
            <a:r>
              <a:rPr lang="cs-CZ" dirty="0" smtClean="0"/>
              <a:t>,</a:t>
            </a:r>
            <a:r>
              <a:rPr lang="en-US" dirty="0" smtClean="0"/>
              <a:t> which is connected between the collector and the power supply. </a:t>
            </a:r>
            <a:endParaRPr lang="cs-CZ" dirty="0" smtClean="0"/>
          </a:p>
          <a:p>
            <a:pPr eaLnBrk="1" hangingPunct="1"/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small </a:t>
            </a:r>
            <a:r>
              <a:rPr lang="cs-CZ" dirty="0" smtClean="0"/>
              <a:t>b</a:t>
            </a:r>
            <a:r>
              <a:rPr lang="en-US" dirty="0" err="1" smtClean="0"/>
              <a:t>ase</a:t>
            </a:r>
            <a:r>
              <a:rPr lang="en-US" dirty="0" smtClean="0"/>
              <a:t> </a:t>
            </a:r>
            <a:r>
              <a:rPr lang="en-US" dirty="0"/>
              <a:t>current controls a much larger </a:t>
            </a:r>
            <a:r>
              <a:rPr lang="cs-CZ" dirty="0" smtClean="0"/>
              <a:t>c</a:t>
            </a:r>
            <a:r>
              <a:rPr lang="en-US" dirty="0" err="1" smtClean="0"/>
              <a:t>ollector</a:t>
            </a:r>
            <a:r>
              <a:rPr lang="en-US" dirty="0" smtClean="0"/>
              <a:t> </a:t>
            </a:r>
            <a:r>
              <a:rPr lang="en-US" dirty="0"/>
              <a:t>load current.</a:t>
            </a:r>
            <a:endParaRPr lang="en-US" dirty="0" smtClean="0"/>
          </a:p>
          <a:p>
            <a:pPr eaLnBrk="1" hangingPunct="1"/>
            <a:r>
              <a:rPr lang="en-US" dirty="0" smtClean="0"/>
              <a:t>The emitter is grounded.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Definition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90" y="3190338"/>
            <a:ext cx="5347420" cy="295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766089" y="4362773"/>
            <a:ext cx="196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...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equal</a:t>
            </a:r>
            <a:r>
              <a:rPr lang="cs-CZ" dirty="0" smtClean="0">
                <a:solidFill>
                  <a:srgbClr val="0000FF"/>
                </a:solidFill>
              </a:rPr>
              <a:t> to ...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30200" y="60325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900000"/>
                <a:ext cx="82809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When analyzing and </a:t>
                </a:r>
                <a:r>
                  <a:rPr lang="en-US" dirty="0"/>
                  <a:t>designing the </a:t>
                </a:r>
                <a:r>
                  <a:rPr lang="en-US" dirty="0" smtClean="0"/>
                  <a:t>circuit</a:t>
                </a:r>
                <a:r>
                  <a:rPr lang="cs-CZ" dirty="0" smtClean="0"/>
                  <a:t>s</a:t>
                </a:r>
                <a:r>
                  <a:rPr lang="en-US" dirty="0" smtClean="0"/>
                  <a:t> we will use the following formulas:</a:t>
                </a:r>
                <a:endParaRPr lang="cs-CZ" dirty="0" smtClean="0"/>
              </a:p>
              <a:p>
                <a:r>
                  <a:rPr lang="en-US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="0" i="0" baseline="-25000" smtClean="0">
                        <a:latin typeface="Cambria Math"/>
                      </a:rPr>
                      <m:t>C</m:t>
                    </m:r>
                    <m:r>
                      <a:rPr lang="en-US" sz="2400" b="0" i="0" smtClean="0">
                        <a:latin typeface="Cambria Math"/>
                      </a:rPr>
                      <m:t>=ß∗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aseline="-25000">
                        <a:latin typeface="Cambria Math"/>
                      </a:rPr>
                      <m:t>B</m:t>
                    </m:r>
                  </m:oMath>
                </a14:m>
                <a:r>
                  <a:rPr lang="cs-CZ" sz="2400" b="0" baseline="-260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cs-CZ" sz="2400" b="0" i="0" baseline="-25000" smtClean="0">
                          <a:latin typeface="Cambria Math"/>
                        </a:rPr>
                        <m:t>BE</m:t>
                      </m:r>
                      <m:r>
                        <a:rPr lang="en-US" sz="2400" b="0" i="0" smtClean="0">
                          <a:latin typeface="Cambria Math"/>
                        </a:rPr>
                        <m:t>=0.7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000"/>
                <a:ext cx="8280920" cy="138499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63" t="-2203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51520" y="3356992"/>
                <a:ext cx="5400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</a:t>
                </a:r>
                <a:r>
                  <a:rPr lang="cs-CZ" baseline="-25000" dirty="0" smtClean="0"/>
                  <a:t>C</a:t>
                </a:r>
                <a:r>
                  <a:rPr lang="en-US" dirty="0" smtClean="0"/>
                  <a:t> = current flowing into the collector</a:t>
                </a:r>
              </a:p>
              <a:p>
                <a:r>
                  <a:rPr lang="en-US" dirty="0" smtClean="0"/>
                  <a:t>I</a:t>
                </a:r>
                <a:r>
                  <a:rPr lang="cs-CZ" baseline="-25000" dirty="0" smtClean="0"/>
                  <a:t>B</a:t>
                </a:r>
                <a:r>
                  <a:rPr lang="en-US" dirty="0" smtClean="0"/>
                  <a:t> = current </a:t>
                </a:r>
                <a:r>
                  <a:rPr lang="en-US" dirty="0"/>
                  <a:t>flowing into the </a:t>
                </a:r>
                <a:r>
                  <a:rPr lang="en-US" dirty="0" smtClean="0"/>
                  <a:t>base</a:t>
                </a:r>
              </a:p>
              <a:p>
                <a:r>
                  <a:rPr lang="en-US" dirty="0" smtClean="0"/>
                  <a:t>V</a:t>
                </a:r>
                <a:r>
                  <a:rPr lang="cs-CZ" baseline="-25000" dirty="0" smtClean="0"/>
                  <a:t>BE</a:t>
                </a:r>
                <a:r>
                  <a:rPr lang="en-US" dirty="0" smtClean="0"/>
                  <a:t> = voltage across the base–emitter diode</a:t>
                </a:r>
                <a:endParaRPr lang="cs-CZ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ß</m:t>
                    </m:r>
                  </m:oMath>
                </a14:m>
                <a:r>
                  <a:rPr lang="en-US" dirty="0"/>
                  <a:t> (beta) = current </a:t>
                </a:r>
                <a:r>
                  <a:rPr lang="en-US" dirty="0" smtClean="0"/>
                  <a:t>gain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transistor</a:t>
                </a:r>
                <a:r>
                  <a:rPr lang="en-US" dirty="0" smtClean="0"/>
                  <a:t>. </a:t>
                </a:r>
                <a:r>
                  <a:rPr lang="en-US" dirty="0"/>
                  <a:t>It is the </a:t>
                </a:r>
                <a:r>
                  <a:rPr lang="cs-CZ" dirty="0" smtClean="0"/>
                  <a:t>	</a:t>
                </a:r>
                <a:r>
                  <a:rPr lang="en-US" dirty="0" smtClean="0"/>
                  <a:t>same </a:t>
                </a:r>
                <a:r>
                  <a:rPr lang="en-US" dirty="0"/>
                  <a:t>as h</a:t>
                </a:r>
                <a:r>
                  <a:rPr lang="en-US" baseline="-25000" dirty="0"/>
                  <a:t>21e</a:t>
                </a:r>
                <a:r>
                  <a:rPr lang="en-US" dirty="0"/>
                  <a:t> or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FE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6992"/>
                <a:ext cx="5400600" cy="203132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903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5" y="3392930"/>
            <a:ext cx="2094799" cy="29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1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7" cstate="print"/>
          <a:stretch>
            <a:fillRect/>
          </a:stretch>
        </p:blipFill>
        <p:spPr>
          <a:xfrm>
            <a:off x="330200" y="59817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81" y="3189600"/>
            <a:ext cx="5738039" cy="295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90000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there is no voltage and no current applied to the base, no current flows through the load. </a:t>
            </a:r>
          </a:p>
          <a:p>
            <a:r>
              <a:rPr lang="en-US" dirty="0" smtClean="0"/>
              <a:t>The transistor is switched off.</a:t>
            </a:r>
          </a:p>
          <a:p>
            <a:r>
              <a:rPr lang="en-US" dirty="0" smtClean="0"/>
              <a:t>Its resistance is infinite.</a:t>
            </a:r>
          </a:p>
          <a:p>
            <a:r>
              <a:rPr lang="en-US" dirty="0" smtClean="0"/>
              <a:t>The load is disconnected.</a:t>
            </a:r>
          </a:p>
          <a:p>
            <a:r>
              <a:rPr lang="en-US" dirty="0" smtClean="0"/>
              <a:t>The transistor in this state is equal to an open switch.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766089" y="4362773"/>
            <a:ext cx="196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...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equal</a:t>
            </a:r>
            <a:r>
              <a:rPr lang="cs-CZ" dirty="0" smtClean="0">
                <a:solidFill>
                  <a:srgbClr val="0000FF"/>
                </a:solidFill>
              </a:rPr>
              <a:t> to ...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19100" y="58039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1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900000"/>
                <a:ext cx="8496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When we apply a positive voltage to the base, a current I</a:t>
                </a:r>
                <a:r>
                  <a:rPr lang="cs-CZ" baseline="-25000" dirty="0" smtClean="0"/>
                  <a:t>B</a:t>
                </a:r>
                <a:r>
                  <a:rPr lang="en-US" dirty="0" smtClean="0"/>
                  <a:t> flows into the base. </a:t>
                </a:r>
              </a:p>
              <a:p>
                <a:r>
                  <a:rPr lang="en-US" b="0" dirty="0" smtClean="0"/>
                  <a:t>A ß (beta) times higher current I</a:t>
                </a:r>
                <a:r>
                  <a:rPr lang="cs-CZ" b="0" baseline="-25000" dirty="0" smtClean="0"/>
                  <a:t>C</a:t>
                </a:r>
                <a:r>
                  <a:rPr lang="en-US" b="0" dirty="0" smtClean="0"/>
                  <a:t> flows through the </a:t>
                </a:r>
                <a:r>
                  <a:rPr lang="cs-CZ" b="0" dirty="0" err="1" smtClean="0"/>
                  <a:t>load</a:t>
                </a:r>
                <a:r>
                  <a:rPr lang="cs-CZ" b="0" dirty="0" smtClean="0"/>
                  <a:t> </a:t>
                </a:r>
                <a:r>
                  <a:rPr lang="en-US" b="0" dirty="0" smtClean="0"/>
                  <a:t>into the collector.</a:t>
                </a:r>
              </a:p>
              <a:p>
                <a:r>
                  <a:rPr lang="en-US" b="0" dirty="0" smtClean="0"/>
                  <a:t>A small change of the base current </a:t>
                </a:r>
                <a:r>
                  <a:rPr lang="en-US" dirty="0"/>
                  <a:t>I</a:t>
                </a:r>
                <a:r>
                  <a:rPr lang="cs-CZ" baseline="-25000" dirty="0"/>
                  <a:t>B</a:t>
                </a:r>
                <a:r>
                  <a:rPr lang="en-US" dirty="0" smtClean="0"/>
                  <a:t> makes a </a:t>
                </a:r>
                <a:r>
                  <a:rPr lang="en-US" dirty="0"/>
                  <a:t>ß </a:t>
                </a:r>
                <a:r>
                  <a:rPr lang="cs-CZ" dirty="0" err="1" smtClean="0"/>
                  <a:t>times</a:t>
                </a:r>
                <a:r>
                  <a:rPr lang="cs-CZ" dirty="0" smtClean="0"/>
                  <a:t> </a:t>
                </a:r>
                <a:r>
                  <a:rPr lang="en-US" dirty="0" smtClean="0"/>
                  <a:t>big</a:t>
                </a:r>
                <a:r>
                  <a:rPr lang="cs-CZ" dirty="0" err="1" smtClean="0"/>
                  <a:t>ger</a:t>
                </a:r>
                <a:r>
                  <a:rPr lang="en-US" dirty="0" smtClean="0"/>
                  <a:t> change of the </a:t>
                </a:r>
                <a:r>
                  <a:rPr lang="en-US" dirty="0"/>
                  <a:t>collector current I</a:t>
                </a:r>
                <a:r>
                  <a:rPr lang="cs-CZ" baseline="-25000" dirty="0" smtClean="0"/>
                  <a:t>C</a:t>
                </a:r>
                <a:r>
                  <a:rPr lang="en-US" dirty="0" smtClean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cs-CZ" sz="2400" b="0" i="1" baseline="-25000" smtClean="0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=ß∗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2400" baseline="-25000">
                        <a:latin typeface="Cambria Math"/>
                      </a:rPr>
                      <m:t>B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000"/>
                <a:ext cx="8496944" cy="15696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46" t="-1946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1"/>
          <a:stretch/>
        </p:blipFill>
        <p:spPr bwMode="auto">
          <a:xfrm>
            <a:off x="1770329" y="3189600"/>
            <a:ext cx="2987651" cy="295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6" cstate="print"/>
          <a:stretch>
            <a:fillRect/>
          </a:stretch>
        </p:blipFill>
        <p:spPr>
          <a:xfrm>
            <a:off x="457200" y="61341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1"/>
          <a:stretch/>
        </p:blipFill>
        <p:spPr bwMode="auto">
          <a:xfrm>
            <a:off x="1770329" y="3189600"/>
            <a:ext cx="2987651" cy="295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900000"/>
            <a:ext cx="8639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collector current I</a:t>
            </a:r>
            <a:r>
              <a:rPr lang="en-US" baseline="-25000" dirty="0" smtClean="0"/>
              <a:t>C</a:t>
            </a:r>
            <a:r>
              <a:rPr lang="en-US" dirty="0" smtClean="0"/>
              <a:t> creates a voltage drop V</a:t>
            </a:r>
            <a:r>
              <a:rPr lang="en-US" baseline="-25000" dirty="0" smtClean="0"/>
              <a:t>L</a:t>
            </a:r>
            <a:r>
              <a:rPr lang="en-US" dirty="0" smtClean="0"/>
              <a:t> across the load.</a:t>
            </a:r>
          </a:p>
          <a:p>
            <a:r>
              <a:rPr lang="en-US" dirty="0" smtClean="0"/>
              <a:t>The higher the base current, the bigger the voltage drop V</a:t>
            </a:r>
            <a:r>
              <a:rPr lang="en-US" baseline="-25000" dirty="0" smtClean="0"/>
              <a:t>L</a:t>
            </a:r>
            <a:r>
              <a:rPr lang="en-US" dirty="0" smtClean="0"/>
              <a:t>, and the lower the collector voltage V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increase in base current I</a:t>
            </a:r>
            <a:r>
              <a:rPr lang="en-US" baseline="-25000" dirty="0" smtClean="0"/>
              <a:t>B</a:t>
            </a:r>
            <a:r>
              <a:rPr lang="en-US" dirty="0" smtClean="0"/>
              <a:t> causes a decrease in collector voltage V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we keep raising the base current I</a:t>
            </a:r>
            <a:r>
              <a:rPr lang="en-US" baseline="-25000" dirty="0" smtClean="0"/>
              <a:t>B</a:t>
            </a:r>
            <a:r>
              <a:rPr lang="en-US" dirty="0" smtClean="0"/>
              <a:t>, the collector voltage V</a:t>
            </a:r>
            <a:r>
              <a:rPr lang="en-US" baseline="-25000" dirty="0" smtClean="0"/>
              <a:t>C </a:t>
            </a:r>
            <a:r>
              <a:rPr lang="en-US" dirty="0" smtClean="0"/>
              <a:t>falls down to zero.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237235" y="3585586"/>
            <a:ext cx="11135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21737" y="4673140"/>
            <a:ext cx="36004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463214" y="3585586"/>
            <a:ext cx="0" cy="1083168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463214" y="4062762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>
                <a:solidFill>
                  <a:srgbClr val="0000FF"/>
                </a:solidFill>
              </a:rPr>
              <a:t>L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4151890" y="5987002"/>
            <a:ext cx="114996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463214" y="4668754"/>
            <a:ext cx="0" cy="1318248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051919" y="3585586"/>
            <a:ext cx="0" cy="2401416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086852" y="4503626"/>
            <a:ext cx="62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endParaRPr lang="cs-CZ" baseline="-25000" dirty="0">
              <a:solidFill>
                <a:srgbClr val="0000FF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63214" y="5057341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</a:t>
            </a:r>
            <a:endParaRPr lang="cs-CZ" baseline="-25000" dirty="0">
              <a:solidFill>
                <a:srgbClr val="0000FF"/>
              </a:solidFill>
            </a:endParaRPr>
          </a:p>
        </p:txBody>
      </p:sp>
      <p:pic>
        <p:nvPicPr>
          <p:cNvPr id="2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342900" y="59055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0" cap="sq" cmpd="sng">
                  <a:noFill/>
                  <a:miter lim="800000"/>
                </a:ln>
                <a:effectLst/>
              </a:rPr>
              <a:t>Description</a:t>
            </a:r>
            <a:endParaRPr lang="en-US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5"/>
          <a:stretch/>
        </p:blipFill>
        <p:spPr bwMode="auto">
          <a:xfrm>
            <a:off x="1770329" y="3189600"/>
            <a:ext cx="5599115" cy="295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1" name="TextovéPole 20"/>
          <p:cNvSpPr txBox="1"/>
          <p:nvPr/>
        </p:nvSpPr>
        <p:spPr>
          <a:xfrm>
            <a:off x="395536" y="900000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there is an appropriate current applied to the base, full current flows through the load.</a:t>
            </a:r>
          </a:p>
          <a:p>
            <a:r>
              <a:rPr lang="en-US" dirty="0" smtClean="0"/>
              <a:t>The transistor is switched on.</a:t>
            </a:r>
          </a:p>
          <a:p>
            <a:r>
              <a:rPr lang="en-US" dirty="0" smtClean="0"/>
              <a:t>Its resistance is zero.</a:t>
            </a:r>
          </a:p>
          <a:p>
            <a:r>
              <a:rPr lang="en-US" dirty="0" smtClean="0"/>
              <a:t>The load is directly connected to the V</a:t>
            </a:r>
            <a:r>
              <a:rPr lang="en-US" baseline="-25000" dirty="0" smtClean="0"/>
              <a:t>CC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transistor in this state is equal to a closed switch.</a:t>
            </a:r>
          </a:p>
          <a:p>
            <a:r>
              <a:rPr lang="en-US" dirty="0" smtClean="0"/>
              <a:t>There is no voltage drop between the collector and the emitter.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766089" y="4362773"/>
            <a:ext cx="196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...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equal</a:t>
            </a:r>
            <a:r>
              <a:rPr lang="cs-CZ" dirty="0" smtClean="0">
                <a:solidFill>
                  <a:srgbClr val="0000FF"/>
                </a:solidFill>
              </a:rPr>
              <a:t> to ...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79400" y="5918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4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Transistors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9000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FF"/>
                </a:solidFill>
              </a:rPr>
              <a:t>Given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values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of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components</a:t>
            </a:r>
            <a:r>
              <a:rPr lang="cs-CZ" dirty="0" smtClean="0">
                <a:solidFill>
                  <a:srgbClr val="0000FF"/>
                </a:solidFill>
              </a:rPr>
              <a:t> in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following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picture</a:t>
            </a:r>
            <a:r>
              <a:rPr lang="cs-CZ" dirty="0" smtClean="0">
                <a:solidFill>
                  <a:srgbClr val="0000FF"/>
                </a:solidFill>
              </a:rPr>
              <a:t>, </a:t>
            </a:r>
            <a:r>
              <a:rPr lang="cs-CZ" dirty="0" err="1" smtClean="0">
                <a:solidFill>
                  <a:srgbClr val="0000FF"/>
                </a:solidFill>
              </a:rPr>
              <a:t>calculate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value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of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resistor</a:t>
            </a:r>
            <a:r>
              <a:rPr lang="cs-CZ" dirty="0" smtClean="0">
                <a:solidFill>
                  <a:srgbClr val="0000FF"/>
                </a:solidFill>
              </a:rPr>
              <a:t> R1.</a:t>
            </a:r>
          </a:p>
          <a:p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voltage</a:t>
            </a:r>
            <a:r>
              <a:rPr lang="cs-CZ" dirty="0" smtClean="0">
                <a:solidFill>
                  <a:srgbClr val="0000FF"/>
                </a:solidFill>
              </a:rPr>
              <a:t> drop </a:t>
            </a:r>
            <a:r>
              <a:rPr lang="cs-CZ" dirty="0" err="1" smtClean="0">
                <a:solidFill>
                  <a:srgbClr val="0000FF"/>
                </a:solidFill>
              </a:rPr>
              <a:t>across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the</a:t>
            </a:r>
            <a:r>
              <a:rPr lang="cs-CZ" dirty="0" smtClean="0">
                <a:solidFill>
                  <a:srgbClr val="0000FF"/>
                </a:solidFill>
              </a:rPr>
              <a:t> LED D1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2V.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V</a:t>
            </a:r>
            <a:r>
              <a:rPr lang="cs-CZ" baseline="-25000" dirty="0" smtClean="0">
                <a:solidFill>
                  <a:srgbClr val="0000FF"/>
                </a:solidFill>
              </a:rPr>
              <a:t>CC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equal</a:t>
            </a:r>
            <a:r>
              <a:rPr lang="cs-CZ" dirty="0" smtClean="0">
                <a:solidFill>
                  <a:srgbClr val="0000FF"/>
                </a:solidFill>
              </a:rPr>
              <a:t> to 5 V.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70" y="2619542"/>
            <a:ext cx="3367393" cy="3630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150770" y="5348961"/>
            <a:ext cx="11794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74ALS00</a:t>
            </a:r>
            <a:endParaRPr lang="en-US" sz="1700" dirty="0"/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406400" y="58674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Transistor CE Switch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Transistors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Solution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70" y="2619542"/>
            <a:ext cx="3367393" cy="3630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95536" y="90000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 solve the circuit we will have to know / calculate:</a:t>
            </a:r>
          </a:p>
          <a:p>
            <a:pPr marL="503238" indent="-3429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current flowing through the LED and the transistor</a:t>
            </a:r>
          </a:p>
          <a:p>
            <a:pPr marL="503238" indent="-3429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current gain of the transistor</a:t>
            </a:r>
          </a:p>
          <a:p>
            <a:pPr marL="503238" indent="-3429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base current needed to switch the transistor on</a:t>
            </a:r>
          </a:p>
          <a:p>
            <a:pPr marL="503238" indent="-34290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voltage available on the output of the gate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50770" y="5348961"/>
            <a:ext cx="11794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74ALS00</a:t>
            </a:r>
            <a:endParaRPr lang="en-US" sz="1700" dirty="0"/>
          </a:p>
        </p:txBody>
      </p:sp>
      <p:pic>
        <p:nvPicPr>
          <p:cNvPr id="10" name="copy.wav">
            <a:hlinkClick r:id="" action="ppaction://media"/>
          </p:cNvPr>
          <p:cNvPicPr>
            <a:picLocks noRot="1" noChangeAspect="1"/>
          </p:cNvPicPr>
          <p:nvPr>
            <a:wavAudioFile r:embed="rId1" name="copy.wav"/>
          </p:nvPr>
        </p:nvPicPr>
        <p:blipFill>
          <a:blip r:embed="rId5" cstate="print"/>
          <a:stretch>
            <a:fillRect/>
          </a:stretch>
        </p:blipFill>
        <p:spPr>
          <a:xfrm>
            <a:off x="279400" y="59690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2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13949</TotalTime>
  <Words>936</Words>
  <Application>Microsoft Office PowerPoint</Application>
  <PresentationFormat>Předvádění na obrazovce (4:3)</PresentationFormat>
  <Paragraphs>193</Paragraphs>
  <Slides>15</Slides>
  <Notes>15</Notes>
  <HiddenSlides>0</HiddenSlides>
  <MMClips>15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Anglicky v odborných předmětech "Support of teaching technical subjects in English“</vt:lpstr>
      <vt:lpstr>Definition</vt:lpstr>
      <vt:lpstr>Description</vt:lpstr>
      <vt:lpstr>Description</vt:lpstr>
      <vt:lpstr>Description</vt:lpstr>
      <vt:lpstr>Description</vt:lpstr>
      <vt:lpstr>Description</vt:lpstr>
      <vt:lpstr>Task</vt:lpstr>
      <vt:lpstr>Solution</vt:lpstr>
      <vt:lpstr>Solution</vt:lpstr>
      <vt:lpstr>Solution</vt:lpstr>
      <vt:lpstr>Solution</vt:lpstr>
      <vt:lpstr>Solution</vt:lpstr>
      <vt:lpstr>Solution</vt:lpstr>
      <vt:lpstr>References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569</cp:revision>
  <cp:lastPrinted>2012-05-18T16:55:14Z</cp:lastPrinted>
  <dcterms:created xsi:type="dcterms:W3CDTF">2011-08-12T09:23:29Z</dcterms:created>
  <dcterms:modified xsi:type="dcterms:W3CDTF">2015-02-05T20:06:46Z</dcterms:modified>
</cp:coreProperties>
</file>