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89" r:id="rId2"/>
    <p:sldId id="310" r:id="rId3"/>
    <p:sldId id="308" r:id="rId4"/>
    <p:sldId id="309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20" autoAdjust="0"/>
  </p:normalViewPr>
  <p:slideViewPr>
    <p:cSldViewPr>
      <p:cViewPr varScale="1">
        <p:scale>
          <a:sx n="145" d="100"/>
          <a:sy n="145" d="100"/>
        </p:scale>
        <p:origin x="5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14. 12. 2022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14. 12. 2022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Zesilovač se společným emitorem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Zesilovač se společným emitorem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Zesilovač se společným emitorem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linskedumy.cz/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861313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vy_32_inovace_MA_42_04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výpočtu pracovního bodu zesilovače se společným emitorem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647" y="2019073"/>
            <a:ext cx="3361383" cy="3406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346610"/>
              </p:ext>
            </p:extLst>
          </p:nvPr>
        </p:nvGraphicFramePr>
        <p:xfrm>
          <a:off x="179512" y="836712"/>
          <a:ext cx="8784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 následujícím schématu je zadáno:</a:t>
                      </a:r>
                    </a:p>
                    <a:p>
                      <a:r>
                        <a:rPr lang="cs-CZ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12V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5k1</a:t>
                      </a:r>
                    </a:p>
                    <a:p>
                      <a:r>
                        <a:rPr lang="cs-CZ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2k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Střídavé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vstupní napětí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2mV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Vypočtěte: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Zesílení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 výstupní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střídavé napětí </a:t>
                      </a:r>
                      <a:r>
                        <a:rPr lang="cs-CZ" sz="1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out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 případ, že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Kondenzátor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je připojený (a má dostatečně velkou kapacitu)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Kondenzátor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je odpojený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8100392" y="2034868"/>
            <a:ext cx="81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+12V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735618" y="444463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179512" y="2034868"/>
                <a:ext cx="5328592" cy="438818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a)</a:t>
                </a:r>
              </a:p>
              <a:p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Má-li kondenzátor </a:t>
                </a:r>
                <a:r>
                  <a:rPr lang="cs-CZ" sz="14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400" baseline="-25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dostatečnou kapacitu, takže pro zpracovávaný signál představuje zkrat, zesílení je dáno vztahem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cs-CZ" sz="1400" b="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cs-CZ" sz="1400" b="0" i="1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1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1400" b="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b="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kde r</a:t>
                </a:r>
                <a:r>
                  <a:rPr lang="cs-CZ" sz="1400" baseline="-25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je vnitřní odpor emitorové elektrody, který odhadneme na 75</a:t>
                </a:r>
                <a:r>
                  <a:rPr lang="el-GR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Pak zesílení je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1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14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1400" b="0" i="1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1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5100</m:t>
                          </m:r>
                          <m:r>
                            <a:rPr lang="el-GR" sz="1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𝛺</m:t>
                          </m:r>
                        </m:num>
                        <m:den>
                          <m:r>
                            <a:rPr lang="cs-CZ" sz="1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75</m:t>
                          </m:r>
                          <m:r>
                            <a:rPr lang="el-GR" sz="1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𝛺</m:t>
                          </m:r>
                        </m:den>
                      </m:f>
                      <m:r>
                        <a:rPr lang="cs-CZ" sz="1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cs-CZ" sz="1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𝟔𝟖</m:t>
                      </m:r>
                    </m:oMath>
                  </m:oMathPara>
                </a14:m>
                <a:endParaRPr lang="cs-CZ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cs-CZ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Výstupní napětí bude</a:t>
                </a:r>
              </a:p>
              <a:p>
                <a:r>
                  <a:rPr lang="cs-CZ" sz="1400" b="1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cs-CZ" sz="1400" b="1" baseline="-25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out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cs-CZ" sz="14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cs-CZ" sz="1400" baseline="-25000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* |A</a:t>
                </a:r>
                <a:r>
                  <a:rPr lang="cs-CZ" sz="1400" baseline="-25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| = 2mV * 68 </a:t>
                </a:r>
                <a:r>
                  <a:rPr lang="cs-CZ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= 136 </a:t>
                </a:r>
                <a:r>
                  <a:rPr lang="cs-CZ" sz="1400" b="1" dirty="0" err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mV</a:t>
                </a:r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cs-CZ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Protože zesílení je záporné, výstupní signál bude mít obrácenou fázi proti vstupnímu, tj. když na vstupu signál stoupá, na výstupu klesá.</a:t>
                </a:r>
              </a:p>
              <a:p>
                <a:endParaRPr lang="cs-CZ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i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Zajímavost: Ze skutečně změřené hodnoty napětí na výstupu můžeme určit skutečnou hodnotu r</a:t>
                </a:r>
                <a:r>
                  <a:rPr lang="cs-CZ" sz="1400" i="1" baseline="-25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r>
                  <a:rPr lang="cs-CZ" sz="1400" i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34868"/>
                <a:ext cx="5328592" cy="4388189"/>
              </a:xfrm>
              <a:prstGeom prst="rect">
                <a:avLst/>
              </a:prstGeom>
              <a:blipFill rotWithShape="1">
                <a:blip r:embed="rId3"/>
                <a:stretch>
                  <a:fillRect l="-229" t="-139" b="-4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724307" y="28529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5k1</a:t>
            </a:r>
          </a:p>
        </p:txBody>
      </p:sp>
    </p:spTree>
    <p:extLst>
      <p:ext uri="{BB962C8B-B14F-4D97-AF65-F5344CB8AC3E}">
        <p14:creationId xmlns:p14="http://schemas.microsoft.com/office/powerpoint/2010/main" val="183498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647" y="2019073"/>
            <a:ext cx="3361383" cy="3406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9" name="TextovéPole 18"/>
          <p:cNvSpPr txBox="1"/>
          <p:nvPr/>
        </p:nvSpPr>
        <p:spPr>
          <a:xfrm>
            <a:off x="8100392" y="2034868"/>
            <a:ext cx="81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+12V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735618" y="444463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/>
              <p:cNvSpPr txBox="1"/>
              <p:nvPr/>
            </p:nvSpPr>
            <p:spPr>
              <a:xfrm>
                <a:off x="179512" y="2034868"/>
                <a:ext cx="5328592" cy="438818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a)</a:t>
                </a:r>
              </a:p>
              <a:p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Má-li kondenzátor </a:t>
                </a:r>
                <a:r>
                  <a:rPr lang="cs-CZ" sz="1400" b="1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400" b="1" baseline="-25000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dostatečnou kapacitu, takže pro zpracovávaný signál představuje zkrat, zesílení je dáno vztahem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1400" b="1" i="1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4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kde </a:t>
                </a:r>
                <a:r>
                  <a:rPr lang="cs-CZ" sz="14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cs-CZ" sz="1400" b="1" baseline="-250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je vnitřní odpor emitorové elektrody, který odhadneme na 75</a:t>
                </a:r>
                <a:r>
                  <a:rPr lang="el-GR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Pak zesílení je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1400" b="1" i="1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𝟓𝟏𝟎𝟎</m:t>
                          </m:r>
                          <m:r>
                            <a:rPr lang="el-GR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𝜴</m:t>
                          </m:r>
                        </m:num>
                        <m:den>
                          <m:r>
                            <a:rPr lang="cs-CZ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𝟕𝟓</m:t>
                          </m:r>
                          <m:r>
                            <a:rPr lang="el-GR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𝜴</m:t>
                          </m:r>
                        </m:den>
                      </m:f>
                      <m:r>
                        <a:rPr lang="cs-CZ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r>
                        <a:rPr lang="cs-CZ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𝟔𝟖</m:t>
                      </m:r>
                    </m:oMath>
                  </m:oMathPara>
                </a14:m>
                <a:endParaRPr lang="cs-CZ" sz="14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cs-CZ" sz="1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Výstupní napětí bude</a:t>
                </a:r>
              </a:p>
              <a:p>
                <a:r>
                  <a:rPr lang="cs-CZ" sz="1400" b="1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cs-CZ" sz="1400" b="1" baseline="-25000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out</a:t>
                </a:r>
                <a:r>
                  <a:rPr lang="cs-CZ" sz="14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cs-CZ" sz="1400" b="1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cs-CZ" sz="1400" b="1" baseline="-25000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in</a:t>
                </a:r>
                <a:r>
                  <a:rPr lang="cs-CZ" sz="14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* |A</a:t>
                </a:r>
                <a:r>
                  <a:rPr lang="cs-CZ" sz="1400" b="1" baseline="-250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cs-CZ" sz="14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| </a:t>
                </a:r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= 2mV * 68 </a:t>
                </a:r>
                <a:r>
                  <a:rPr lang="cs-CZ" sz="14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= 136 </a:t>
                </a:r>
                <a:r>
                  <a:rPr lang="cs-CZ" sz="1400" b="1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mV</a:t>
                </a:r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cs-CZ" sz="1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Protože zesílení je záporné, výstupní signál bude mít obrácenou fázi proti vstupnímu, tj. když na vstupu signál stoupá, na výstupu klesá.</a:t>
                </a:r>
              </a:p>
              <a:p>
                <a:endParaRPr lang="cs-CZ" sz="1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1400" i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Zajímavost: Ze skutečně změřené hodnoty napětí na výstupu můžeme určit skutečnou hodnotu </a:t>
                </a:r>
                <a:r>
                  <a:rPr lang="cs-CZ" sz="1400" b="1" i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cs-CZ" sz="1400" b="1" i="1" baseline="-250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r>
                  <a:rPr lang="cs-CZ" sz="1400" i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34868"/>
                <a:ext cx="5328592" cy="4388189"/>
              </a:xfrm>
              <a:prstGeom prst="rect">
                <a:avLst/>
              </a:prstGeom>
              <a:blipFill>
                <a:blip r:embed="rId3"/>
                <a:stretch>
                  <a:fillRect l="-343" t="-278" b="-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724307" y="28529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5k1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7596336" y="3938721"/>
            <a:ext cx="1152128" cy="426383"/>
            <a:chOff x="6948264" y="3929279"/>
            <a:chExt cx="1928150" cy="553419"/>
          </a:xfrm>
        </p:grpSpPr>
        <p:sp>
          <p:nvSpPr>
            <p:cNvPr id="15" name="Ovál 14"/>
            <p:cNvSpPr/>
            <p:nvPr/>
          </p:nvSpPr>
          <p:spPr>
            <a:xfrm>
              <a:off x="6948264" y="3933056"/>
              <a:ext cx="1928150" cy="549642"/>
            </a:xfrm>
            <a:prstGeom prst="ellipse">
              <a:avLst/>
            </a:prstGeom>
            <a:noFill/>
            <a:ln w="25400" cmpd="sng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6" name="Přímá spojnice se šipkou 15"/>
            <p:cNvCxnSpPr/>
            <p:nvPr/>
          </p:nvCxnSpPr>
          <p:spPr>
            <a:xfrm flipH="1">
              <a:off x="7308304" y="4221088"/>
              <a:ext cx="72008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ovéPole 16"/>
            <p:cNvSpPr txBox="1"/>
            <p:nvPr/>
          </p:nvSpPr>
          <p:spPr>
            <a:xfrm>
              <a:off x="8127521" y="3929279"/>
              <a:ext cx="6480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>
                  <a:solidFill>
                    <a:srgbClr val="0000FF"/>
                  </a:solidFill>
                </a:rPr>
                <a:t>r</a:t>
              </a:r>
              <a:r>
                <a:rPr lang="cs-CZ" sz="2000" baseline="-25000" dirty="0">
                  <a:solidFill>
                    <a:srgbClr val="0000FF"/>
                  </a:solidFill>
                </a:rPr>
                <a:t>e</a:t>
              </a:r>
            </a:p>
          </p:txBody>
        </p:sp>
      </p:grpSp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F7AA123D-DDFF-9847-E630-74867D830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102504"/>
              </p:ext>
            </p:extLst>
          </p:nvPr>
        </p:nvGraphicFramePr>
        <p:xfrm>
          <a:off x="179512" y="836712"/>
          <a:ext cx="8784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 následujícím schématu je zadáno:</a:t>
                      </a:r>
                    </a:p>
                    <a:p>
                      <a:r>
                        <a:rPr lang="cs-CZ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12V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5k1</a:t>
                      </a:r>
                    </a:p>
                    <a:p>
                      <a:r>
                        <a:rPr lang="cs-CZ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2k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Střídavé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vstupní napětí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2mV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Vypočtěte: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Zesílení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 výstupní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střídavé napětí </a:t>
                      </a:r>
                      <a:r>
                        <a:rPr lang="cs-CZ" sz="1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out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 případ, že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Kondenzátor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je připojený (a má dostatečně velkou kapacitu)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Kondenzátor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je odpojený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3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647" y="2019073"/>
            <a:ext cx="3361383" cy="3406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9" name="TextovéPole 18"/>
          <p:cNvSpPr txBox="1"/>
          <p:nvPr/>
        </p:nvSpPr>
        <p:spPr>
          <a:xfrm>
            <a:off x="8100392" y="2034868"/>
            <a:ext cx="81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+12V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735618" y="444463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/>
              <p:cNvSpPr txBox="1"/>
              <p:nvPr/>
            </p:nvSpPr>
            <p:spPr>
              <a:xfrm>
                <a:off x="179512" y="2034868"/>
                <a:ext cx="5328592" cy="309552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>
                    <a:solidFill>
                      <a:srgbClr val="0000FF"/>
                    </a:solidFill>
                  </a:rPr>
                  <a:t>b)</a:t>
                </a:r>
              </a:p>
              <a:p>
                <a:r>
                  <a:rPr lang="cs-CZ" sz="1400" dirty="0">
                    <a:solidFill>
                      <a:srgbClr val="0000FF"/>
                    </a:solidFill>
                  </a:rPr>
                  <a:t>Je-li kondenzátor </a:t>
                </a:r>
                <a:r>
                  <a:rPr lang="cs-CZ" sz="1400" b="1" dirty="0" err="1">
                    <a:solidFill>
                      <a:srgbClr val="0000FF"/>
                    </a:solidFill>
                  </a:rPr>
                  <a:t>C</a:t>
                </a:r>
                <a:r>
                  <a:rPr lang="cs-CZ" sz="1400" b="1" baseline="-25000" dirty="0" err="1">
                    <a:solidFill>
                      <a:srgbClr val="0000FF"/>
                    </a:solidFill>
                  </a:rPr>
                  <a:t>e</a:t>
                </a:r>
                <a:r>
                  <a:rPr lang="cs-CZ" sz="1400" dirty="0">
                    <a:solidFill>
                      <a:srgbClr val="0000FF"/>
                    </a:solidFill>
                  </a:rPr>
                  <a:t> odpojený, zesílení je dáno vztahem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1400" b="1" i="1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400" b="1" dirty="0">
                  <a:solidFill>
                    <a:srgbClr val="0000FF"/>
                  </a:solidFill>
                </a:endParaRPr>
              </a:p>
              <a:p>
                <a:endParaRPr lang="cs-CZ" sz="1400" dirty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1400" b="1" i="1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𝟓𝟏𝟎𝟎</m:t>
                          </m:r>
                          <m:r>
                            <a:rPr lang="el-GR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𝜴</m:t>
                          </m:r>
                        </m:num>
                        <m:den>
                          <m:r>
                            <a:rPr lang="cs-CZ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𝟐𝟎𝟎𝟎</m:t>
                          </m:r>
                          <m:r>
                            <a:rPr lang="el-GR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𝜴</m:t>
                          </m:r>
                        </m:den>
                      </m:f>
                      <m:r>
                        <a:rPr lang="cs-CZ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r>
                        <a:rPr lang="cs-CZ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𝟐</m:t>
                      </m:r>
                      <m:r>
                        <a:rPr lang="cs-CZ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𝟓𝟓</m:t>
                      </m:r>
                    </m:oMath>
                  </m:oMathPara>
                </a14:m>
                <a:endParaRPr lang="cs-CZ" sz="1400" b="1" dirty="0">
                  <a:solidFill>
                    <a:srgbClr val="0000FF"/>
                  </a:solidFill>
                </a:endParaRPr>
              </a:p>
              <a:p>
                <a:endParaRPr lang="cs-CZ" sz="1400" b="1" dirty="0">
                  <a:solidFill>
                    <a:srgbClr val="0000FF"/>
                  </a:solidFill>
                </a:endParaRPr>
              </a:p>
              <a:p>
                <a:r>
                  <a:rPr lang="cs-CZ" sz="1400" dirty="0">
                    <a:solidFill>
                      <a:srgbClr val="0000FF"/>
                    </a:solidFill>
                  </a:rPr>
                  <a:t>Výstupní napětí bude</a:t>
                </a:r>
              </a:p>
              <a:p>
                <a:r>
                  <a:rPr lang="cs-CZ" sz="1400" b="1" dirty="0" err="1">
                    <a:solidFill>
                      <a:srgbClr val="0000FF"/>
                    </a:solidFill>
                  </a:rPr>
                  <a:t>U</a:t>
                </a:r>
                <a:r>
                  <a:rPr lang="cs-CZ" sz="1400" b="1" baseline="-25000" dirty="0" err="1">
                    <a:solidFill>
                      <a:srgbClr val="0000FF"/>
                    </a:solidFill>
                  </a:rPr>
                  <a:t>out</a:t>
                </a:r>
                <a:r>
                  <a:rPr lang="cs-CZ" sz="1400" b="1" dirty="0">
                    <a:solidFill>
                      <a:srgbClr val="0000FF"/>
                    </a:solidFill>
                  </a:rPr>
                  <a:t> = </a:t>
                </a:r>
                <a:r>
                  <a:rPr lang="cs-CZ" sz="1400" b="1" dirty="0" err="1">
                    <a:solidFill>
                      <a:srgbClr val="0000FF"/>
                    </a:solidFill>
                  </a:rPr>
                  <a:t>U</a:t>
                </a:r>
                <a:r>
                  <a:rPr lang="cs-CZ" sz="1400" b="1" baseline="-25000" dirty="0" err="1">
                    <a:solidFill>
                      <a:srgbClr val="0000FF"/>
                    </a:solidFill>
                  </a:rPr>
                  <a:t>in</a:t>
                </a:r>
                <a:r>
                  <a:rPr lang="cs-CZ" sz="1400" b="1" dirty="0">
                    <a:solidFill>
                      <a:srgbClr val="0000FF"/>
                    </a:solidFill>
                  </a:rPr>
                  <a:t> * |A</a:t>
                </a:r>
                <a:r>
                  <a:rPr lang="cs-CZ" sz="1400" b="1" baseline="-25000" dirty="0">
                    <a:solidFill>
                      <a:srgbClr val="0000FF"/>
                    </a:solidFill>
                  </a:rPr>
                  <a:t>u</a:t>
                </a:r>
                <a:r>
                  <a:rPr lang="cs-CZ" sz="1400" b="1" dirty="0">
                    <a:solidFill>
                      <a:srgbClr val="0000FF"/>
                    </a:solidFill>
                  </a:rPr>
                  <a:t>| </a:t>
                </a:r>
                <a:r>
                  <a:rPr lang="cs-CZ" sz="1400" dirty="0">
                    <a:solidFill>
                      <a:srgbClr val="0000FF"/>
                    </a:solidFill>
                  </a:rPr>
                  <a:t>= 2mV * 2,55 </a:t>
                </a:r>
                <a:r>
                  <a:rPr lang="cs-CZ" sz="1400" b="1" dirty="0">
                    <a:solidFill>
                      <a:srgbClr val="0000FF"/>
                    </a:solidFill>
                  </a:rPr>
                  <a:t>= 5,1 </a:t>
                </a:r>
                <a:r>
                  <a:rPr lang="cs-CZ" sz="1400" b="1" dirty="0" err="1">
                    <a:solidFill>
                      <a:srgbClr val="0000FF"/>
                    </a:solidFill>
                  </a:rPr>
                  <a:t>mV</a:t>
                </a:r>
                <a:r>
                  <a:rPr lang="cs-CZ" sz="1400" dirty="0">
                    <a:solidFill>
                      <a:srgbClr val="0000FF"/>
                    </a:solidFill>
                  </a:rPr>
                  <a:t>.</a:t>
                </a:r>
              </a:p>
              <a:p>
                <a:endParaRPr lang="cs-CZ" sz="1400" dirty="0">
                  <a:solidFill>
                    <a:srgbClr val="0000FF"/>
                  </a:solidFill>
                </a:endParaRPr>
              </a:p>
              <a:p>
                <a:r>
                  <a:rPr lang="cs-CZ" sz="1400" dirty="0">
                    <a:solidFill>
                      <a:srgbClr val="0000FF"/>
                    </a:solidFill>
                  </a:rPr>
                  <a:t>Protože zesílení je záporné, výstupní signál bude mít obrácenou fázi proti vstupnímu, tj. když na vstupu signál stoupá, na výstupu klesá.</a:t>
                </a:r>
              </a:p>
            </p:txBody>
          </p:sp>
        </mc:Choice>
        <mc:Fallback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34868"/>
                <a:ext cx="5328592" cy="3095527"/>
              </a:xfrm>
              <a:prstGeom prst="rect">
                <a:avLst/>
              </a:prstGeom>
              <a:blipFill>
                <a:blip r:embed="rId3"/>
                <a:stretch>
                  <a:fillRect l="-343" t="-394" b="-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724307" y="28529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5k1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8048343" y="4333292"/>
            <a:ext cx="556105" cy="480671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 flipV="1">
            <a:off x="7956376" y="4365104"/>
            <a:ext cx="720080" cy="448859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ulka 5">
            <a:extLst>
              <a:ext uri="{FF2B5EF4-FFF2-40B4-BE49-F238E27FC236}">
                <a16:creationId xmlns:a16="http://schemas.microsoft.com/office/drawing/2014/main" id="{41B32CE9-BC0B-370E-ADBB-88EAE869F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102504"/>
              </p:ext>
            </p:extLst>
          </p:nvPr>
        </p:nvGraphicFramePr>
        <p:xfrm>
          <a:off x="179512" y="836712"/>
          <a:ext cx="8784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 následujícím schématu je zadáno:</a:t>
                      </a:r>
                    </a:p>
                    <a:p>
                      <a:r>
                        <a:rPr lang="cs-CZ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12V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5k1</a:t>
                      </a:r>
                    </a:p>
                    <a:p>
                      <a:r>
                        <a:rPr lang="cs-CZ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2k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Střídavé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vstupní napětí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2mV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Vypočtěte: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Zesílení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 výstupní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střídavé napětí </a:t>
                      </a:r>
                      <a:r>
                        <a:rPr lang="cs-CZ" sz="1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out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 případ, že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Kondenzátor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je připojený (a má dostatečně velkou kapacitu)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Kondenzátor </a:t>
                      </a:r>
                      <a:r>
                        <a:rPr lang="cs-CZ" sz="12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cs-CZ" sz="1200" b="1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je odpojený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377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9755</TotalTime>
  <Words>540</Words>
  <Application>Microsoft Office PowerPoint</Application>
  <PresentationFormat>On-screen Show (4:3)</PresentationFormat>
  <Paragraphs>100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PowerPoint Presentation</vt:lpstr>
      <vt:lpstr>Zadání</vt:lpstr>
      <vt:lpstr>Řešení</vt:lpstr>
      <vt:lpstr>Řešení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472</cp:revision>
  <cp:lastPrinted>2022-12-14T12:14:41Z</cp:lastPrinted>
  <dcterms:created xsi:type="dcterms:W3CDTF">2011-08-12T09:23:29Z</dcterms:created>
  <dcterms:modified xsi:type="dcterms:W3CDTF">2022-12-14T12:15:28Z</dcterms:modified>
</cp:coreProperties>
</file>