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89" r:id="rId2"/>
    <p:sldId id="290" r:id="rId3"/>
    <p:sldId id="291" r:id="rId4"/>
    <p:sldId id="293" r:id="rId5"/>
    <p:sldId id="319" r:id="rId6"/>
    <p:sldId id="332" r:id="rId7"/>
    <p:sldId id="333" r:id="rId8"/>
    <p:sldId id="351" r:id="rId9"/>
    <p:sldId id="338" r:id="rId10"/>
    <p:sldId id="352" r:id="rId11"/>
    <p:sldId id="353" r:id="rId12"/>
    <p:sldId id="354" r:id="rId13"/>
    <p:sldId id="355" r:id="rId14"/>
    <p:sldId id="356" r:id="rId15"/>
    <p:sldId id="343" r:id="rId16"/>
    <p:sldId id="344" r:id="rId17"/>
    <p:sldId id="345" r:id="rId18"/>
    <p:sldId id="357" r:id="rId19"/>
    <p:sldId id="348" r:id="rId20"/>
    <p:sldId id="350" r:id="rId21"/>
    <p:sldId id="359" r:id="rId22"/>
    <p:sldId id="360" r:id="rId23"/>
    <p:sldId id="318" r:id="rId24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6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http://skola.bernkopf.cz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http://skola.bernkopf.cz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3996832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618281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24440225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1874627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2565715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2863726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2182229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http://skola.bernkopf.cz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Tranzistorový zesilovač se společným kolektorem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Tranzistorový zesilovač se společným kolektorem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810357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CZ.1.07/1.5.00/34.0514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a název šablony klíčové aktivity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Tematická oblast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Logické obvody sekvenční,</a:t>
                      </a:r>
                      <a:r>
                        <a:rPr lang="cs-CZ" sz="110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dirty="0">
                          <a:effectLst/>
                        </a:rPr>
                        <a:t>vy_32_inovace_MA_42_05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Autor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Ročník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Obor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Anotace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určená k získání vědomostí o zapojení,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vlastnostech a užití tranzistorového zesilovače se společným kolektorem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740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Emitor je stále o 0,7 V níž než báze.</a:t>
            </a:r>
          </a:p>
          <a:p>
            <a:endParaRPr lang="cs-CZ" sz="2800" dirty="0"/>
          </a:p>
          <a:p>
            <a:r>
              <a:rPr lang="cs-CZ" sz="2800" dirty="0"/>
              <a:t>Když signál na bázi stoupne o 1V, </a:t>
            </a:r>
            <a:endParaRPr lang="en-US" sz="2800" dirty="0"/>
          </a:p>
          <a:p>
            <a:r>
              <a:rPr lang="cs-CZ" sz="2800" dirty="0"/>
              <a:t>signál na emitoru stoupne také o 1V, </a:t>
            </a:r>
            <a:endParaRPr lang="en-US" sz="2800" dirty="0"/>
          </a:p>
          <a:p>
            <a:r>
              <a:rPr lang="cs-CZ" sz="2800" dirty="0"/>
              <a:t>aby byl zachován ten konstantní rozdíl 0,7 V.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pSp>
        <p:nvGrpSpPr>
          <p:cNvPr id="18" name="Skupina 17"/>
          <p:cNvGrpSpPr/>
          <p:nvPr/>
        </p:nvGrpSpPr>
        <p:grpSpPr>
          <a:xfrm>
            <a:off x="6448540" y="3866460"/>
            <a:ext cx="787756" cy="606587"/>
            <a:chOff x="6448540" y="3866460"/>
            <a:chExt cx="787756" cy="606587"/>
          </a:xfrm>
        </p:grpSpPr>
        <p:sp>
          <p:nvSpPr>
            <p:cNvPr id="7" name="TextovéPole 6"/>
            <p:cNvSpPr txBox="1"/>
            <p:nvPr/>
          </p:nvSpPr>
          <p:spPr>
            <a:xfrm rot="2280841">
              <a:off x="6476377" y="4165270"/>
              <a:ext cx="5902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0,7V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 rot="20819863">
              <a:off x="6928808" y="4377090"/>
              <a:ext cx="307488" cy="45719"/>
            </a:xfrm>
            <a:custGeom>
              <a:avLst/>
              <a:gdLst>
                <a:gd name="connsiteX0" fmla="*/ 0 w 404735"/>
                <a:gd name="connsiteY0" fmla="*/ 0 h 114609"/>
                <a:gd name="connsiteX1" fmla="*/ 149902 w 404735"/>
                <a:gd name="connsiteY1" fmla="*/ 112426 h 114609"/>
                <a:gd name="connsiteX2" fmla="*/ 404735 w 404735"/>
                <a:gd name="connsiteY2" fmla="*/ 74951 h 11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4735" h="114609">
                  <a:moveTo>
                    <a:pt x="0" y="0"/>
                  </a:moveTo>
                  <a:cubicBezTo>
                    <a:pt x="41223" y="49967"/>
                    <a:pt x="82446" y="99934"/>
                    <a:pt x="149902" y="112426"/>
                  </a:cubicBezTo>
                  <a:cubicBezTo>
                    <a:pt x="217358" y="124918"/>
                    <a:pt x="362263" y="79948"/>
                    <a:pt x="404735" y="74951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6448540" y="3985987"/>
              <a:ext cx="139683" cy="221016"/>
            </a:xfrm>
            <a:custGeom>
              <a:avLst/>
              <a:gdLst>
                <a:gd name="connsiteX0" fmla="*/ 103164 w 103164"/>
                <a:gd name="connsiteY0" fmla="*/ 221016 h 221016"/>
                <a:gd name="connsiteX1" fmla="*/ 12157 w 103164"/>
                <a:gd name="connsiteY1" fmla="*/ 134343 h 221016"/>
                <a:gd name="connsiteX2" fmla="*/ 3490 w 103164"/>
                <a:gd name="connsiteY2" fmla="*/ 0 h 221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64" h="221016">
                  <a:moveTo>
                    <a:pt x="103164" y="221016"/>
                  </a:moveTo>
                  <a:cubicBezTo>
                    <a:pt x="65966" y="196097"/>
                    <a:pt x="28769" y="171179"/>
                    <a:pt x="12157" y="134343"/>
                  </a:cubicBezTo>
                  <a:cubicBezTo>
                    <a:pt x="-4455" y="97507"/>
                    <a:pt x="-483" y="48753"/>
                    <a:pt x="3490" y="0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671309" y="3866460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6990748" y="4030617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1725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/>
              <a:t>Signál na výstupu sleduje signál na vstupu. </a:t>
            </a:r>
            <a:r>
              <a:rPr lang="cs-CZ" sz="2800" dirty="0"/>
              <a:t>Až na ten konstantní rozdíl 0,7 V.</a:t>
            </a:r>
          </a:p>
          <a:p>
            <a:endParaRPr lang="cs-CZ" sz="2800" dirty="0"/>
          </a:p>
          <a:p>
            <a:r>
              <a:rPr lang="cs-CZ" sz="2800" u="sng" dirty="0"/>
              <a:t>Proto se tomu říká sledovač. </a:t>
            </a:r>
          </a:p>
          <a:p>
            <a:endParaRPr lang="cs-CZ" sz="2800" u="sng" dirty="0"/>
          </a:p>
          <a:p>
            <a:r>
              <a:rPr lang="cs-CZ" sz="2800" u="sng" dirty="0"/>
              <a:t>Emitorový sledovač.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pSp>
        <p:nvGrpSpPr>
          <p:cNvPr id="18" name="Skupina 17"/>
          <p:cNvGrpSpPr/>
          <p:nvPr/>
        </p:nvGrpSpPr>
        <p:grpSpPr>
          <a:xfrm>
            <a:off x="6448540" y="3866460"/>
            <a:ext cx="787756" cy="606587"/>
            <a:chOff x="6448540" y="3866460"/>
            <a:chExt cx="787756" cy="606587"/>
          </a:xfrm>
        </p:grpSpPr>
        <p:sp>
          <p:nvSpPr>
            <p:cNvPr id="7" name="TextovéPole 6"/>
            <p:cNvSpPr txBox="1"/>
            <p:nvPr/>
          </p:nvSpPr>
          <p:spPr>
            <a:xfrm rot="2280841">
              <a:off x="6476377" y="4165270"/>
              <a:ext cx="5902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0,7V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 rot="20819863">
              <a:off x="6928808" y="4377090"/>
              <a:ext cx="307488" cy="45719"/>
            </a:xfrm>
            <a:custGeom>
              <a:avLst/>
              <a:gdLst>
                <a:gd name="connsiteX0" fmla="*/ 0 w 404735"/>
                <a:gd name="connsiteY0" fmla="*/ 0 h 114609"/>
                <a:gd name="connsiteX1" fmla="*/ 149902 w 404735"/>
                <a:gd name="connsiteY1" fmla="*/ 112426 h 114609"/>
                <a:gd name="connsiteX2" fmla="*/ 404735 w 404735"/>
                <a:gd name="connsiteY2" fmla="*/ 74951 h 11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4735" h="114609">
                  <a:moveTo>
                    <a:pt x="0" y="0"/>
                  </a:moveTo>
                  <a:cubicBezTo>
                    <a:pt x="41223" y="49967"/>
                    <a:pt x="82446" y="99934"/>
                    <a:pt x="149902" y="112426"/>
                  </a:cubicBezTo>
                  <a:cubicBezTo>
                    <a:pt x="217358" y="124918"/>
                    <a:pt x="362263" y="79948"/>
                    <a:pt x="404735" y="74951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6448540" y="3985987"/>
              <a:ext cx="139683" cy="221016"/>
            </a:xfrm>
            <a:custGeom>
              <a:avLst/>
              <a:gdLst>
                <a:gd name="connsiteX0" fmla="*/ 103164 w 103164"/>
                <a:gd name="connsiteY0" fmla="*/ 221016 h 221016"/>
                <a:gd name="connsiteX1" fmla="*/ 12157 w 103164"/>
                <a:gd name="connsiteY1" fmla="*/ 134343 h 221016"/>
                <a:gd name="connsiteX2" fmla="*/ 3490 w 103164"/>
                <a:gd name="connsiteY2" fmla="*/ 0 h 221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64" h="221016">
                  <a:moveTo>
                    <a:pt x="103164" y="221016"/>
                  </a:moveTo>
                  <a:cubicBezTo>
                    <a:pt x="65966" y="196097"/>
                    <a:pt x="28769" y="171179"/>
                    <a:pt x="12157" y="134343"/>
                  </a:cubicBezTo>
                  <a:cubicBezTo>
                    <a:pt x="-4455" y="97507"/>
                    <a:pt x="-483" y="48753"/>
                    <a:pt x="3490" y="0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671309" y="3866460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6990748" y="4030617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5471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412776"/>
                <a:ext cx="4176464" cy="5200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Změny napětí na výstupu jsou stejné jako na vstupu.</a:t>
                </a:r>
              </a:p>
              <a:p>
                <a:endParaRPr lang="cs-CZ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8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800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800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cs-CZ" sz="2800" b="0" baseline="-25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𝐴𝑢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cs-CZ" sz="2800" i="1" baseline="-250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cs-CZ" sz="2800" baseline="-25000" dirty="0"/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cs-CZ" sz="2800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cs-CZ" sz="2800" baseline="-25000" dirty="0"/>
                            <m:t> </m:t>
                          </m:r>
                        </m:den>
                      </m:f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cs-CZ" sz="2800" b="0" dirty="0"/>
              </a:p>
              <a:p>
                <a:endParaRPr lang="cs-CZ" sz="2800" dirty="0"/>
              </a:p>
              <a:p>
                <a:r>
                  <a:rPr lang="cs-CZ" sz="2800" u="sng" dirty="0"/>
                  <a:t>Napěťový přenos je roven jedné</a:t>
                </a:r>
                <a:r>
                  <a:rPr lang="cs-CZ" sz="2800" dirty="0"/>
                  <a:t>:</a:t>
                </a:r>
              </a:p>
              <a:p>
                <a:endParaRPr lang="cs-CZ" sz="2800" dirty="0"/>
              </a:p>
              <a:p>
                <a:pPr algn="ctr"/>
                <a:r>
                  <a:rPr lang="cs-CZ" sz="2800" b="1" dirty="0"/>
                  <a:t>A</a:t>
                </a:r>
                <a:r>
                  <a:rPr lang="cs-CZ" sz="2800" b="1" baseline="-25000" dirty="0"/>
                  <a:t>u</a:t>
                </a:r>
                <a:r>
                  <a:rPr lang="cs-CZ" sz="2800" b="1" dirty="0"/>
                  <a:t> = 1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412776"/>
                <a:ext cx="4176464" cy="5200654"/>
              </a:xfrm>
              <a:prstGeom prst="rect">
                <a:avLst/>
              </a:prstGeom>
              <a:blipFill rotWithShape="0">
                <a:blip r:embed="rId3"/>
                <a:stretch>
                  <a:fillRect l="-3066" t="-1290" r="-146" b="-2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pSp>
        <p:nvGrpSpPr>
          <p:cNvPr id="18" name="Skupina 17"/>
          <p:cNvGrpSpPr/>
          <p:nvPr/>
        </p:nvGrpSpPr>
        <p:grpSpPr>
          <a:xfrm>
            <a:off x="6448540" y="3866460"/>
            <a:ext cx="787756" cy="606587"/>
            <a:chOff x="6448540" y="3866460"/>
            <a:chExt cx="787756" cy="606587"/>
          </a:xfrm>
        </p:grpSpPr>
        <p:sp>
          <p:nvSpPr>
            <p:cNvPr id="7" name="TextovéPole 6"/>
            <p:cNvSpPr txBox="1"/>
            <p:nvPr/>
          </p:nvSpPr>
          <p:spPr>
            <a:xfrm rot="2280841">
              <a:off x="6476377" y="4165270"/>
              <a:ext cx="5902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0,7V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 rot="20819863">
              <a:off x="6928808" y="4377090"/>
              <a:ext cx="307488" cy="45719"/>
            </a:xfrm>
            <a:custGeom>
              <a:avLst/>
              <a:gdLst>
                <a:gd name="connsiteX0" fmla="*/ 0 w 404735"/>
                <a:gd name="connsiteY0" fmla="*/ 0 h 114609"/>
                <a:gd name="connsiteX1" fmla="*/ 149902 w 404735"/>
                <a:gd name="connsiteY1" fmla="*/ 112426 h 114609"/>
                <a:gd name="connsiteX2" fmla="*/ 404735 w 404735"/>
                <a:gd name="connsiteY2" fmla="*/ 74951 h 11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4735" h="114609">
                  <a:moveTo>
                    <a:pt x="0" y="0"/>
                  </a:moveTo>
                  <a:cubicBezTo>
                    <a:pt x="41223" y="49967"/>
                    <a:pt x="82446" y="99934"/>
                    <a:pt x="149902" y="112426"/>
                  </a:cubicBezTo>
                  <a:cubicBezTo>
                    <a:pt x="217358" y="124918"/>
                    <a:pt x="362263" y="79948"/>
                    <a:pt x="404735" y="74951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6448540" y="3985987"/>
              <a:ext cx="139683" cy="221016"/>
            </a:xfrm>
            <a:custGeom>
              <a:avLst/>
              <a:gdLst>
                <a:gd name="connsiteX0" fmla="*/ 103164 w 103164"/>
                <a:gd name="connsiteY0" fmla="*/ 221016 h 221016"/>
                <a:gd name="connsiteX1" fmla="*/ 12157 w 103164"/>
                <a:gd name="connsiteY1" fmla="*/ 134343 h 221016"/>
                <a:gd name="connsiteX2" fmla="*/ 3490 w 103164"/>
                <a:gd name="connsiteY2" fmla="*/ 0 h 221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64" h="221016">
                  <a:moveTo>
                    <a:pt x="103164" y="221016"/>
                  </a:moveTo>
                  <a:cubicBezTo>
                    <a:pt x="65966" y="196097"/>
                    <a:pt x="28769" y="171179"/>
                    <a:pt x="12157" y="134343"/>
                  </a:cubicBezTo>
                  <a:cubicBezTo>
                    <a:pt x="-4455" y="97507"/>
                    <a:pt x="-483" y="48753"/>
                    <a:pt x="3490" y="0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671309" y="3866460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6990748" y="4030617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086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A</a:t>
            </a:r>
            <a:r>
              <a:rPr lang="cs-CZ" sz="2800" b="1" baseline="-25000" dirty="0"/>
              <a:t>u</a:t>
            </a:r>
            <a:r>
              <a:rPr lang="cs-CZ" sz="2800" b="1" dirty="0"/>
              <a:t> = 1</a:t>
            </a:r>
          </a:p>
          <a:p>
            <a:pPr algn="ctr"/>
            <a:endParaRPr lang="cs-CZ" sz="2800" dirty="0"/>
          </a:p>
          <a:p>
            <a:r>
              <a:rPr lang="cs-CZ" sz="2800" dirty="0"/>
              <a:t>K čemu zesilovač, když vlastně nezesiluje?</a:t>
            </a:r>
          </a:p>
          <a:p>
            <a:endParaRPr lang="cs-CZ" sz="2800" dirty="0"/>
          </a:p>
          <a:p>
            <a:r>
              <a:rPr lang="cs-CZ" sz="2800" u="sng" dirty="0"/>
              <a:t>Zesiluje proudově. Nepatrným proudem na vstupu se dá ovládat velký proud na výstupu</a:t>
            </a:r>
            <a:r>
              <a:rPr lang="cs-CZ" sz="2800" dirty="0"/>
              <a:t>.</a:t>
            </a:r>
          </a:p>
          <a:p>
            <a:endParaRPr lang="cs-CZ" sz="2800" dirty="0"/>
          </a:p>
          <a:p>
            <a:pPr algn="ctr"/>
            <a:r>
              <a:rPr lang="cs-CZ" sz="2800" b="1" dirty="0" err="1"/>
              <a:t>A</a:t>
            </a:r>
            <a:r>
              <a:rPr lang="cs-CZ" sz="2800" b="1" baseline="-25000" dirty="0" err="1"/>
              <a:t>i</a:t>
            </a:r>
            <a:r>
              <a:rPr lang="cs-CZ" sz="2800" b="1" dirty="0"/>
              <a:t> = </a:t>
            </a:r>
            <a:r>
              <a:rPr lang="el-GR" sz="2800" b="1" dirty="0"/>
              <a:t>β</a:t>
            </a:r>
            <a:endParaRPr lang="cs-CZ" sz="28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pSp>
        <p:nvGrpSpPr>
          <p:cNvPr id="18" name="Skupina 17"/>
          <p:cNvGrpSpPr/>
          <p:nvPr/>
        </p:nvGrpSpPr>
        <p:grpSpPr>
          <a:xfrm>
            <a:off x="6448540" y="3866460"/>
            <a:ext cx="787756" cy="606587"/>
            <a:chOff x="6448540" y="3866460"/>
            <a:chExt cx="787756" cy="606587"/>
          </a:xfrm>
        </p:grpSpPr>
        <p:sp>
          <p:nvSpPr>
            <p:cNvPr id="7" name="TextovéPole 6"/>
            <p:cNvSpPr txBox="1"/>
            <p:nvPr/>
          </p:nvSpPr>
          <p:spPr>
            <a:xfrm rot="2280841">
              <a:off x="6476377" y="4165270"/>
              <a:ext cx="5902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0,7V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 rot="20819863">
              <a:off x="6928808" y="4377090"/>
              <a:ext cx="307488" cy="45719"/>
            </a:xfrm>
            <a:custGeom>
              <a:avLst/>
              <a:gdLst>
                <a:gd name="connsiteX0" fmla="*/ 0 w 404735"/>
                <a:gd name="connsiteY0" fmla="*/ 0 h 114609"/>
                <a:gd name="connsiteX1" fmla="*/ 149902 w 404735"/>
                <a:gd name="connsiteY1" fmla="*/ 112426 h 114609"/>
                <a:gd name="connsiteX2" fmla="*/ 404735 w 404735"/>
                <a:gd name="connsiteY2" fmla="*/ 74951 h 11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4735" h="114609">
                  <a:moveTo>
                    <a:pt x="0" y="0"/>
                  </a:moveTo>
                  <a:cubicBezTo>
                    <a:pt x="41223" y="49967"/>
                    <a:pt x="82446" y="99934"/>
                    <a:pt x="149902" y="112426"/>
                  </a:cubicBezTo>
                  <a:cubicBezTo>
                    <a:pt x="217358" y="124918"/>
                    <a:pt x="362263" y="79948"/>
                    <a:pt x="404735" y="74951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6448540" y="3985987"/>
              <a:ext cx="139683" cy="221016"/>
            </a:xfrm>
            <a:custGeom>
              <a:avLst/>
              <a:gdLst>
                <a:gd name="connsiteX0" fmla="*/ 103164 w 103164"/>
                <a:gd name="connsiteY0" fmla="*/ 221016 h 221016"/>
                <a:gd name="connsiteX1" fmla="*/ 12157 w 103164"/>
                <a:gd name="connsiteY1" fmla="*/ 134343 h 221016"/>
                <a:gd name="connsiteX2" fmla="*/ 3490 w 103164"/>
                <a:gd name="connsiteY2" fmla="*/ 0 h 221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64" h="221016">
                  <a:moveTo>
                    <a:pt x="103164" y="221016"/>
                  </a:moveTo>
                  <a:cubicBezTo>
                    <a:pt x="65966" y="196097"/>
                    <a:pt x="28769" y="171179"/>
                    <a:pt x="12157" y="134343"/>
                  </a:cubicBezTo>
                  <a:cubicBezTo>
                    <a:pt x="-4455" y="97507"/>
                    <a:pt x="-483" y="48753"/>
                    <a:pt x="3490" y="0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671309" y="3866460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6990748" y="4030617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5641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/>
              <a:t>A</a:t>
            </a:r>
            <a:r>
              <a:rPr lang="cs-CZ" sz="2800" b="1" baseline="-25000" dirty="0" err="1"/>
              <a:t>i</a:t>
            </a:r>
            <a:r>
              <a:rPr lang="cs-CZ" sz="2800" b="1" dirty="0"/>
              <a:t> = </a:t>
            </a:r>
            <a:r>
              <a:rPr lang="el-GR" sz="2800" b="1" dirty="0"/>
              <a:t>β</a:t>
            </a:r>
            <a:endParaRPr lang="cs-CZ" sz="2800" b="1" dirty="0"/>
          </a:p>
          <a:p>
            <a:pPr algn="ctr"/>
            <a:endParaRPr lang="cs-CZ" sz="1400" dirty="0"/>
          </a:p>
          <a:p>
            <a:r>
              <a:rPr lang="cs-CZ" sz="2800" dirty="0"/>
              <a:t>Zesilovací činitel </a:t>
            </a:r>
            <a:r>
              <a:rPr lang="el-GR" sz="2800" dirty="0"/>
              <a:t>β</a:t>
            </a:r>
            <a:r>
              <a:rPr lang="cs-CZ" sz="2800" dirty="0"/>
              <a:t> bývá několik stovek.</a:t>
            </a:r>
          </a:p>
          <a:p>
            <a:endParaRPr lang="cs-CZ" sz="1400" dirty="0"/>
          </a:p>
          <a:p>
            <a:r>
              <a:rPr lang="cs-CZ" sz="2800" dirty="0"/>
              <a:t>Proudové zesílení </a:t>
            </a:r>
            <a:r>
              <a:rPr lang="cs-CZ" sz="2800" dirty="0" err="1"/>
              <a:t>A</a:t>
            </a:r>
            <a:r>
              <a:rPr lang="cs-CZ" sz="2800" baseline="-25000" dirty="0" err="1"/>
              <a:t>i</a:t>
            </a:r>
            <a:r>
              <a:rPr lang="cs-CZ" sz="2800" dirty="0"/>
              <a:t> je několik stovek.</a:t>
            </a:r>
          </a:p>
          <a:p>
            <a:endParaRPr lang="cs-CZ" sz="1400" dirty="0"/>
          </a:p>
          <a:p>
            <a:r>
              <a:rPr lang="cs-CZ" sz="2800" dirty="0"/>
              <a:t>Výkonové zesílení </a:t>
            </a:r>
          </a:p>
          <a:p>
            <a:pPr algn="ctr"/>
            <a:r>
              <a:rPr lang="cs-CZ" sz="2800" b="1" dirty="0" err="1"/>
              <a:t>A</a:t>
            </a:r>
            <a:r>
              <a:rPr lang="cs-CZ" sz="2800" b="1" baseline="-25000" dirty="0" err="1"/>
              <a:t>p</a:t>
            </a:r>
            <a:r>
              <a:rPr lang="cs-CZ" sz="2800" b="1" dirty="0"/>
              <a:t> = A</a:t>
            </a:r>
            <a:r>
              <a:rPr lang="cs-CZ" sz="2800" b="1" baseline="-25000" dirty="0"/>
              <a:t>u</a:t>
            </a:r>
            <a:r>
              <a:rPr lang="cs-CZ" sz="2800" b="1" dirty="0"/>
              <a:t> * </a:t>
            </a:r>
            <a:r>
              <a:rPr lang="cs-CZ" sz="2800" b="1" dirty="0" err="1"/>
              <a:t>A</a:t>
            </a:r>
            <a:r>
              <a:rPr lang="cs-CZ" sz="2800" b="1" baseline="-25000" dirty="0" err="1"/>
              <a:t>i</a:t>
            </a:r>
            <a:r>
              <a:rPr lang="cs-CZ" sz="2800" b="1" baseline="-25000" dirty="0"/>
              <a:t> </a:t>
            </a:r>
          </a:p>
          <a:p>
            <a:r>
              <a:rPr lang="cs-CZ" sz="2800" dirty="0"/>
              <a:t>je několik stovek.</a:t>
            </a:r>
            <a:endParaRPr lang="en-US" sz="2800" dirty="0"/>
          </a:p>
          <a:p>
            <a:endParaRPr lang="en-US" sz="1400" dirty="0"/>
          </a:p>
          <a:p>
            <a:r>
              <a:rPr lang="en-US" sz="2800" dirty="0" err="1"/>
              <a:t>Výkonové</a:t>
            </a:r>
            <a:r>
              <a:rPr lang="en-US" sz="2800" dirty="0"/>
              <a:t> </a:t>
            </a:r>
            <a:r>
              <a:rPr lang="en-US" sz="2800" dirty="0" err="1"/>
              <a:t>zesílení</a:t>
            </a:r>
            <a:r>
              <a:rPr lang="en-US" sz="2800" dirty="0"/>
              <a:t> je </a:t>
            </a:r>
            <a:r>
              <a:rPr lang="en-US" sz="2800" dirty="0" err="1"/>
              <a:t>velké</a:t>
            </a:r>
            <a:r>
              <a:rPr lang="en-US" sz="2800" dirty="0"/>
              <a:t>.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pSp>
        <p:nvGrpSpPr>
          <p:cNvPr id="18" name="Skupina 17"/>
          <p:cNvGrpSpPr/>
          <p:nvPr/>
        </p:nvGrpSpPr>
        <p:grpSpPr>
          <a:xfrm>
            <a:off x="6448540" y="3866460"/>
            <a:ext cx="787756" cy="606587"/>
            <a:chOff x="6448540" y="3866460"/>
            <a:chExt cx="787756" cy="606587"/>
          </a:xfrm>
        </p:grpSpPr>
        <p:sp>
          <p:nvSpPr>
            <p:cNvPr id="7" name="TextovéPole 6"/>
            <p:cNvSpPr txBox="1"/>
            <p:nvPr/>
          </p:nvSpPr>
          <p:spPr>
            <a:xfrm rot="2280841">
              <a:off x="6476377" y="4165270"/>
              <a:ext cx="5902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0,7V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 rot="20819863">
              <a:off x="6928808" y="4377090"/>
              <a:ext cx="307488" cy="45719"/>
            </a:xfrm>
            <a:custGeom>
              <a:avLst/>
              <a:gdLst>
                <a:gd name="connsiteX0" fmla="*/ 0 w 404735"/>
                <a:gd name="connsiteY0" fmla="*/ 0 h 114609"/>
                <a:gd name="connsiteX1" fmla="*/ 149902 w 404735"/>
                <a:gd name="connsiteY1" fmla="*/ 112426 h 114609"/>
                <a:gd name="connsiteX2" fmla="*/ 404735 w 404735"/>
                <a:gd name="connsiteY2" fmla="*/ 74951 h 11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4735" h="114609">
                  <a:moveTo>
                    <a:pt x="0" y="0"/>
                  </a:moveTo>
                  <a:cubicBezTo>
                    <a:pt x="41223" y="49967"/>
                    <a:pt x="82446" y="99934"/>
                    <a:pt x="149902" y="112426"/>
                  </a:cubicBezTo>
                  <a:cubicBezTo>
                    <a:pt x="217358" y="124918"/>
                    <a:pt x="362263" y="79948"/>
                    <a:pt x="404735" y="74951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6448540" y="3985987"/>
              <a:ext cx="139683" cy="221016"/>
            </a:xfrm>
            <a:custGeom>
              <a:avLst/>
              <a:gdLst>
                <a:gd name="connsiteX0" fmla="*/ 103164 w 103164"/>
                <a:gd name="connsiteY0" fmla="*/ 221016 h 221016"/>
                <a:gd name="connsiteX1" fmla="*/ 12157 w 103164"/>
                <a:gd name="connsiteY1" fmla="*/ 134343 h 221016"/>
                <a:gd name="connsiteX2" fmla="*/ 3490 w 103164"/>
                <a:gd name="connsiteY2" fmla="*/ 0 h 221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64" h="221016">
                  <a:moveTo>
                    <a:pt x="103164" y="221016"/>
                  </a:moveTo>
                  <a:cubicBezTo>
                    <a:pt x="65966" y="196097"/>
                    <a:pt x="28769" y="171179"/>
                    <a:pt x="12157" y="134343"/>
                  </a:cubicBezTo>
                  <a:cubicBezTo>
                    <a:pt x="-4455" y="97507"/>
                    <a:pt x="-483" y="48753"/>
                    <a:pt x="3490" y="0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671309" y="3866460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6990748" y="4030617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49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3" y="908720"/>
                <a:ext cx="4299367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Vstupní odpor je takto                                       (bez R</a:t>
                </a:r>
                <a:r>
                  <a:rPr lang="cs-CZ" sz="2800" baseline="-25000" dirty="0"/>
                  <a:t>1</a:t>
                </a:r>
                <a:r>
                  <a:rPr lang="cs-CZ" sz="2800" dirty="0"/>
                  <a:t> a R</a:t>
                </a:r>
                <a:r>
                  <a:rPr lang="cs-CZ" sz="2800" baseline="-25000" dirty="0"/>
                  <a:t>2</a:t>
                </a:r>
                <a:r>
                  <a:rPr lang="cs-CZ" sz="2800" dirty="0"/>
                  <a:t>)</a:t>
                </a:r>
              </a:p>
              <a:p>
                <a:endParaRPr lang="cs-CZ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(</a:t>
                </a:r>
                <a:r>
                  <a:rPr lang="cs-CZ" sz="2800" dirty="0">
                    <a:latin typeface="Arial"/>
                    <a:cs typeface="Arial"/>
                  </a:rPr>
                  <a:t>ß je proudový zesilovací činitel tranzistoru.)</a:t>
                </a:r>
              </a:p>
              <a:p>
                <a:endParaRPr lang="cs-CZ" sz="2800" dirty="0">
                  <a:latin typeface="Arial"/>
                  <a:cs typeface="Arial"/>
                </a:endParaRPr>
              </a:p>
              <a:p>
                <a:r>
                  <a:rPr lang="cs-CZ" sz="2800" dirty="0">
                    <a:latin typeface="Arial"/>
                    <a:cs typeface="Arial"/>
                  </a:rPr>
                  <a:t>Vstupní odpor viděný ve vstupní svorce je to, </a:t>
                </a:r>
              </a:p>
              <a:p>
                <a:r>
                  <a:rPr lang="cs-CZ" sz="2800" dirty="0">
                    <a:latin typeface="Arial"/>
                    <a:cs typeface="Arial"/>
                  </a:rPr>
                  <a:t>co je za emitorem, násobené zesilovacím činitelem ß.</a:t>
                </a:r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3" y="908720"/>
                <a:ext cx="4299367" cy="6124754"/>
              </a:xfrm>
              <a:prstGeom prst="rect">
                <a:avLst/>
              </a:prstGeom>
              <a:blipFill rotWithShape="1">
                <a:blip r:embed="rId4"/>
                <a:stretch>
                  <a:fillRect l="-2979" t="-995" r="-770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13"/>
          <p:cNvSpPr/>
          <p:nvPr/>
        </p:nvSpPr>
        <p:spPr>
          <a:xfrm>
            <a:off x="5652120" y="4725144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508104" y="2636912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812360" y="4653136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 flipV="1">
            <a:off x="5952699" y="2780928"/>
            <a:ext cx="588612" cy="43624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 flipV="1">
            <a:off x="6012160" y="2852936"/>
            <a:ext cx="510242" cy="364232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5870254" y="4826715"/>
            <a:ext cx="588612" cy="43624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H="1" flipV="1">
            <a:off x="5929715" y="4898723"/>
            <a:ext cx="510242" cy="364232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83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496" y="908720"/>
                <a:ext cx="4299367" cy="6356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Vstupní odpor je</a:t>
                </a:r>
              </a:p>
              <a:p>
                <a:endParaRPr lang="cs-CZ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m:rPr>
                          <m:lit/>
                        </m:rPr>
                        <a:rPr lang="cs-CZ" sz="2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cs-CZ" sz="2800" b="1" i="1" smtClean="0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Znak || znamená, </a:t>
                </a:r>
              </a:p>
              <a:p>
                <a:r>
                  <a:rPr lang="cs-CZ" sz="2800" dirty="0"/>
                  <a:t>že ty věci jsou paralelně.</a:t>
                </a:r>
              </a:p>
              <a:p>
                <a:r>
                  <a:rPr lang="cs-CZ" sz="2800" dirty="0"/>
                  <a:t>Např. R</a:t>
                </a:r>
                <a:r>
                  <a:rPr lang="cs-CZ" sz="2800" baseline="-25000" dirty="0"/>
                  <a:t>1</a:t>
                </a:r>
                <a:r>
                  <a:rPr lang="cs-CZ" sz="2800" dirty="0"/>
                  <a:t>||R</a:t>
                </a:r>
                <a:r>
                  <a:rPr lang="cs-CZ" sz="2800" baseline="-25000" dirty="0"/>
                  <a:t>2</a:t>
                </a:r>
                <a:r>
                  <a:rPr lang="cs-CZ" sz="2800" dirty="0"/>
                  <a:t> znamená paralelní kombinaci </a:t>
                </a:r>
              </a:p>
              <a:p>
                <a:r>
                  <a:rPr lang="cs-CZ" sz="2800" dirty="0"/>
                  <a:t>R</a:t>
                </a:r>
                <a:r>
                  <a:rPr lang="cs-CZ" sz="2800" baseline="-25000" dirty="0"/>
                  <a:t>1</a:t>
                </a:r>
                <a:r>
                  <a:rPr lang="cs-CZ" sz="2800" dirty="0"/>
                  <a:t> a R</a:t>
                </a:r>
                <a:r>
                  <a:rPr lang="cs-CZ" sz="2800" baseline="-25000" dirty="0"/>
                  <a:t>2</a:t>
                </a:r>
                <a:r>
                  <a:rPr lang="cs-CZ" sz="2800" dirty="0"/>
                  <a:t>.</a:t>
                </a:r>
              </a:p>
              <a:p>
                <a:endParaRPr lang="cs-CZ" sz="2800" dirty="0"/>
              </a:p>
              <a:p>
                <a:r>
                  <a:rPr lang="cs-CZ" sz="2800" dirty="0"/>
                  <a:t>Neboli</a:t>
                </a:r>
              </a:p>
              <a:p>
                <a:pPr algn="ctr"/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</a:rPr>
                      <m:t>||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cs-CZ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cs-CZ" sz="2800" b="0" i="1" smtClean="0">
                            <a:latin typeface="Cambria Math"/>
                          </a:rPr>
                          <m:t>∗</m:t>
                        </m:r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cs-CZ" sz="28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8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cs-CZ" sz="2800" dirty="0"/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08720"/>
                <a:ext cx="4299367" cy="6356805"/>
              </a:xfrm>
              <a:prstGeom prst="rect">
                <a:avLst/>
              </a:prstGeom>
              <a:blipFill rotWithShape="1">
                <a:blip r:embed="rId4"/>
                <a:stretch>
                  <a:fillRect l="-2979" t="-9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26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496" y="908720"/>
                <a:ext cx="4299367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2800" dirty="0"/>
              </a:p>
              <a:p>
                <a:endParaRPr lang="cs-CZ" sz="2800" i="1" dirty="0">
                  <a:latin typeface="Cambria Math"/>
                </a:endParaRPr>
              </a:p>
              <a:p>
                <a:endParaRPr lang="cs-CZ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m:rPr>
                          <m:lit/>
                        </m:rPr>
                        <a:rPr lang="cs-CZ" sz="2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cs-CZ" sz="2800" b="1" i="1" smtClean="0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Jinými slovy:</a:t>
                </a:r>
              </a:p>
              <a:p>
                <a:r>
                  <a:rPr lang="cs-CZ" sz="2800" dirty="0"/>
                  <a:t>Rezistory R1 a R2, nezbytné pro nastavení a stabilizaci pracovního bodu, kazí (zmenšují) vstupní odpor.</a:t>
                </a:r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08720"/>
                <a:ext cx="4299367" cy="5693866"/>
              </a:xfrm>
              <a:prstGeom prst="rect">
                <a:avLst/>
              </a:prstGeom>
              <a:blipFill rotWithShape="1">
                <a:blip r:embed="rId3"/>
                <a:stretch>
                  <a:fillRect l="-2979" r="-24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15" name="Přímá spojnice se šipkou 14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62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496" y="908720"/>
                <a:ext cx="4299367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2800" dirty="0"/>
              </a:p>
              <a:p>
                <a:endParaRPr lang="cs-CZ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=ß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m:rPr>
                          <m:lit/>
                        </m:rPr>
                        <a:rPr lang="cs-CZ" sz="2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cs-CZ" sz="2800" b="1" i="1" smtClean="0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u="sng" dirty="0"/>
                  <a:t>Vstupní odpor je velký. </a:t>
                </a:r>
              </a:p>
              <a:p>
                <a:endParaRPr lang="cs-CZ" sz="2800" dirty="0"/>
              </a:p>
              <a:p>
                <a:r>
                  <a:rPr lang="cs-CZ" sz="2800" dirty="0"/>
                  <a:t>Vyplývá to i z toho, že velké proudy na výstupu ovládáme malým proudem na vstupu.</a:t>
                </a:r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08720"/>
                <a:ext cx="4299367" cy="5262979"/>
              </a:xfrm>
              <a:prstGeom prst="rect">
                <a:avLst/>
              </a:prstGeom>
              <a:blipFill>
                <a:blip r:embed="rId3"/>
                <a:stretch>
                  <a:fillRect l="-29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15" name="Přímá spojnice se šipkou 14"/>
          <p:cNvCxnSpPr/>
          <p:nvPr/>
        </p:nvCxnSpPr>
        <p:spPr>
          <a:xfrm>
            <a:off x="4139952" y="3789040"/>
            <a:ext cx="864096" cy="38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355976" y="319381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solidFill>
                  <a:srgbClr val="0000FF"/>
                </a:solidFill>
              </a:rPr>
              <a:t>R</a:t>
            </a:r>
            <a:r>
              <a:rPr lang="cs-CZ" sz="2800" baseline="-25000" dirty="0" err="1">
                <a:solidFill>
                  <a:srgbClr val="0000FF"/>
                </a:solidFill>
              </a:rPr>
              <a:t>i</a:t>
            </a:r>
            <a:endParaRPr lang="cs-CZ" sz="28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810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Výstupní odpor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496" y="908720"/>
            <a:ext cx="4299367" cy="5981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r>
              <a:rPr lang="cs-CZ" sz="2800" dirty="0"/>
              <a:t>Výstupní odpor je </a:t>
            </a:r>
          </a:p>
          <a:p>
            <a:endParaRPr lang="cs-CZ" sz="2800" dirty="0"/>
          </a:p>
          <a:p>
            <a:pPr algn="ctr"/>
            <a:r>
              <a:rPr lang="cs-CZ" sz="2800" b="1" dirty="0"/>
              <a:t>R</a:t>
            </a:r>
            <a:r>
              <a:rPr lang="cs-CZ" sz="2800" b="1" baseline="-25000" dirty="0"/>
              <a:t>o</a:t>
            </a:r>
            <a:r>
              <a:rPr lang="cs-CZ" sz="2800" b="1" dirty="0"/>
              <a:t> = r</a:t>
            </a:r>
            <a:r>
              <a:rPr lang="cs-CZ" sz="2800" b="1" baseline="-25000" dirty="0"/>
              <a:t>e</a:t>
            </a:r>
          </a:p>
          <a:p>
            <a:pPr algn="ctr"/>
            <a:endParaRPr lang="cs-CZ" sz="2800" baseline="-25000" dirty="0"/>
          </a:p>
          <a:p>
            <a:r>
              <a:rPr lang="cs-CZ" sz="2800" dirty="0"/>
              <a:t>kde r</a:t>
            </a:r>
            <a:r>
              <a:rPr lang="cs-CZ" sz="2800" baseline="-25000" dirty="0"/>
              <a:t>e  </a:t>
            </a:r>
            <a:r>
              <a:rPr lang="cs-CZ" sz="2800" dirty="0"/>
              <a:t>je vnitřní odpor emitorové elektrody.</a:t>
            </a:r>
          </a:p>
          <a:p>
            <a:r>
              <a:rPr lang="cs-CZ" sz="2800" dirty="0"/>
              <a:t>r</a:t>
            </a:r>
            <a:r>
              <a:rPr lang="cs-CZ" sz="2800" baseline="-25000" dirty="0"/>
              <a:t>e</a:t>
            </a:r>
            <a:r>
              <a:rPr lang="cs-CZ" sz="2800" dirty="0"/>
              <a:t> je desítky ohmů, </a:t>
            </a:r>
          </a:p>
          <a:p>
            <a:r>
              <a:rPr lang="cs-CZ" sz="2800" dirty="0"/>
              <a:t>např. 75</a:t>
            </a:r>
            <a:r>
              <a:rPr lang="el-GR" sz="2800" dirty="0"/>
              <a:t>Ω</a:t>
            </a:r>
            <a:r>
              <a:rPr lang="cs-CZ" sz="2800" dirty="0"/>
              <a:t>. </a:t>
            </a:r>
          </a:p>
          <a:p>
            <a:endParaRPr lang="cs-CZ" sz="2800" dirty="0"/>
          </a:p>
          <a:p>
            <a:r>
              <a:rPr lang="cs-CZ" sz="2800" u="sng" dirty="0"/>
              <a:t>Výstupní odpor je malý.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12" name="Ovál 11"/>
          <p:cNvSpPr/>
          <p:nvPr/>
        </p:nvSpPr>
        <p:spPr>
          <a:xfrm rot="19023249">
            <a:off x="6784143" y="3675036"/>
            <a:ext cx="1761600" cy="54964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rot="19023249" flipH="1">
            <a:off x="7196257" y="4069027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 rot="19023249">
            <a:off x="7687731" y="333118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r</a:t>
            </a:r>
            <a:r>
              <a:rPr lang="cs-CZ" sz="2800" baseline="-25000" dirty="0">
                <a:solidFill>
                  <a:srgbClr val="0000FF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67672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60739" y="2708920"/>
            <a:ext cx="742252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Tranzistorový zesilovač </a:t>
            </a:r>
          </a:p>
          <a:p>
            <a:pPr algn="ctr"/>
            <a:r>
              <a:rPr lang="cs-CZ" sz="4400" b="1" dirty="0"/>
              <a:t>se společným kolektorem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496" y="908720"/>
            <a:ext cx="89289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/>
              <a:t>Zapojení se společným kolektorem se používá tam, kde je zapotřebí velký vstupní odpor a velký výstupní proud. </a:t>
            </a:r>
            <a:r>
              <a:rPr lang="cs-CZ" sz="2800" dirty="0"/>
              <a:t>To je tam, kde se malým proudem má ovládat velký proud.</a:t>
            </a:r>
          </a:p>
          <a:p>
            <a:endParaRPr lang="cs-CZ" sz="2800" u="sng" dirty="0"/>
          </a:p>
          <a:p>
            <a:r>
              <a:rPr lang="cs-CZ" sz="2800" dirty="0"/>
              <a:t>Například v koncových stupních nízkofrekvenčních zesilovačů.</a:t>
            </a:r>
          </a:p>
          <a:p>
            <a:endParaRPr lang="cs-CZ" sz="2800" u="sng" dirty="0"/>
          </a:p>
          <a:p>
            <a:endParaRPr lang="cs-CZ" sz="2800" u="sng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866182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32" y="6011996"/>
            <a:ext cx="89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Nf</a:t>
            </a:r>
            <a:r>
              <a:rPr lang="en-US" dirty="0"/>
              <a:t> </a:t>
            </a:r>
            <a:r>
              <a:rPr lang="en-US" dirty="0" err="1"/>
              <a:t>zesilovač</a:t>
            </a:r>
            <a:r>
              <a:rPr lang="en-US" dirty="0"/>
              <a:t> 1200 W</a:t>
            </a:r>
            <a:endParaRPr lang="cs-CZ" u="sng" dirty="0"/>
          </a:p>
        </p:txBody>
      </p:sp>
      <p:pic>
        <p:nvPicPr>
          <p:cNvPr id="1028" name="Picture 4" descr="8 Amplifier ideas | amplifier, audio amplifier, circuit diagram">
            <a:extLst>
              <a:ext uri="{FF2B5EF4-FFF2-40B4-BE49-F238E27FC236}">
                <a16:creationId xmlns:a16="http://schemas.microsoft.com/office/drawing/2014/main" id="{07D6BB86-4F22-49AD-8844-181CCD493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44000" cy="522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223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32" y="6011996"/>
            <a:ext cx="89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Lineární</a:t>
            </a:r>
            <a:r>
              <a:rPr lang="en-US" dirty="0"/>
              <a:t> </a:t>
            </a:r>
            <a:r>
              <a:rPr lang="en-US" dirty="0" err="1"/>
              <a:t>regulace</a:t>
            </a:r>
            <a:r>
              <a:rPr lang="en-US" dirty="0"/>
              <a:t> </a:t>
            </a:r>
            <a:r>
              <a:rPr lang="en-US" dirty="0" err="1"/>
              <a:t>otáček</a:t>
            </a:r>
            <a:r>
              <a:rPr lang="en-US" dirty="0"/>
              <a:t> </a:t>
            </a:r>
            <a:r>
              <a:rPr lang="en-US" dirty="0" err="1"/>
              <a:t>stejnosměrného</a:t>
            </a:r>
            <a:r>
              <a:rPr lang="en-US" dirty="0"/>
              <a:t> </a:t>
            </a:r>
            <a:r>
              <a:rPr lang="en-US" dirty="0" err="1"/>
              <a:t>motorku</a:t>
            </a:r>
            <a:endParaRPr lang="cs-CZ" u="sng" dirty="0"/>
          </a:p>
        </p:txBody>
      </p:sp>
      <p:pic>
        <p:nvPicPr>
          <p:cNvPr id="11" name="Picture 2" descr="Linear Amplifier Motor Driver - Northwestern Mechatronics Wiki">
            <a:extLst>
              <a:ext uri="{FF2B5EF4-FFF2-40B4-BE49-F238E27FC236}">
                <a16:creationId xmlns:a16="http://schemas.microsoft.com/office/drawing/2014/main" id="{A7E56678-A60A-4A7E-80BB-65FA0F210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23" y="976387"/>
            <a:ext cx="8064896" cy="488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877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80728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Zesilovač se společným kolektorem má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vstup do báze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výstup z emitoru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uzemněný kolektor</a:t>
            </a:r>
          </a:p>
          <a:p>
            <a:endParaRPr lang="cs-CZ" sz="2400" b="1" dirty="0"/>
          </a:p>
          <a:p>
            <a:r>
              <a:rPr lang="cs-CZ" sz="2400" b="1" dirty="0"/>
              <a:t>Napěťové zesílení je jedna.</a:t>
            </a:r>
          </a:p>
          <a:p>
            <a:r>
              <a:rPr lang="cs-CZ" sz="2400" b="1" dirty="0"/>
              <a:t>Proudové zesílení je několik stovek.</a:t>
            </a:r>
          </a:p>
          <a:p>
            <a:r>
              <a:rPr lang="cs-CZ" sz="2400" b="1" dirty="0"/>
              <a:t>Výkonové zesílení je několik stovek.</a:t>
            </a:r>
          </a:p>
          <a:p>
            <a:endParaRPr lang="cs-CZ" sz="2400" b="1" dirty="0"/>
          </a:p>
          <a:p>
            <a:r>
              <a:rPr lang="cs-CZ" sz="2400" b="1" dirty="0"/>
              <a:t>Vstupní odpor je velký.</a:t>
            </a:r>
          </a:p>
          <a:p>
            <a:r>
              <a:rPr lang="cs-CZ" sz="2400" b="1" dirty="0"/>
              <a:t>Výstupní odpor je velmi malý.</a:t>
            </a:r>
          </a:p>
          <a:p>
            <a:endParaRPr lang="cs-CZ" sz="2400" b="1" dirty="0"/>
          </a:p>
          <a:p>
            <a:r>
              <a:rPr lang="cs-CZ" sz="2400" b="1" dirty="0"/>
              <a:t>Malým proudem do vstupu </a:t>
            </a:r>
          </a:p>
          <a:p>
            <a:r>
              <a:rPr lang="cs-CZ" sz="2400" b="1" dirty="0"/>
              <a:t>se ovládá velký proud na výstupu.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49450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03648" y="1700808"/>
            <a:ext cx="57606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Zapojení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Vlastnosti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zesílení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vstupní odpor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výstupní odpor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Užití</a:t>
            </a:r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4069" y="1052736"/>
            <a:ext cx="88004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3200" b="1" u="sng" dirty="0"/>
              <a:t>Zesilovač se společným kolektorem </a:t>
            </a:r>
          </a:p>
          <a:p>
            <a:pPr lvl="0" algn="ctr"/>
            <a:r>
              <a:rPr lang="cs-CZ" sz="3200" b="1" u="sng" dirty="0"/>
              <a:t>je obvod, kde tranzistor má uzemněný, </a:t>
            </a:r>
          </a:p>
          <a:p>
            <a:pPr lvl="0" algn="ctr"/>
            <a:r>
              <a:rPr lang="cs-CZ" sz="3200" b="1" u="sng" dirty="0"/>
              <a:t>tj. společný, kolektor.</a:t>
            </a:r>
            <a:r>
              <a:rPr lang="cs-CZ" sz="3200" b="1" u="sng" dirty="0"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cs-CZ" sz="3200" b="1" u="sng" dirty="0">
              <a:solidFill>
                <a:prstClr val="black"/>
              </a:solidFill>
            </a:endParaRPr>
          </a:p>
          <a:p>
            <a:pPr lvl="0" algn="ctr"/>
            <a:r>
              <a:rPr lang="cs-CZ" sz="3200" b="1" u="sng" dirty="0">
                <a:solidFill>
                  <a:prstClr val="black"/>
                </a:solidFill>
              </a:rPr>
              <a:t>Báze </a:t>
            </a:r>
            <a:r>
              <a:rPr lang="en-US" sz="3200" b="1" u="sng" dirty="0">
                <a:solidFill>
                  <a:prstClr val="black"/>
                </a:solidFill>
              </a:rPr>
              <a:t>je </a:t>
            </a:r>
            <a:r>
              <a:rPr lang="cs-CZ" sz="3200" b="1" u="sng" dirty="0">
                <a:solidFill>
                  <a:prstClr val="black"/>
                </a:solidFill>
              </a:rPr>
              <a:t>vstup, emitor výstup.</a:t>
            </a:r>
          </a:p>
          <a:p>
            <a:pPr algn="ctr"/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99224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400" y="1412776"/>
            <a:ext cx="2148214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31683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Vyjdeme ze základního společného zapojení, ...</a:t>
            </a:r>
          </a:p>
        </p:txBody>
      </p:sp>
    </p:spTree>
    <p:extLst>
      <p:ext uri="{BB962C8B-B14F-4D97-AF65-F5344CB8AC3E}">
        <p14:creationId xmlns:p14="http://schemas.microsoft.com/office/powerpoint/2010/main" val="144998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2775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... ke kterému přidáme vstup a výstup.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10" name="Ovál 9"/>
          <p:cNvSpPr/>
          <p:nvPr/>
        </p:nvSpPr>
        <p:spPr>
          <a:xfrm>
            <a:off x="4067944" y="3284984"/>
            <a:ext cx="1707079" cy="136815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380312" y="3969060"/>
            <a:ext cx="1707079" cy="136815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179512" y="3884853"/>
            <a:ext cx="4032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3200" b="1" u="sng" dirty="0">
                <a:solidFill>
                  <a:prstClr val="black"/>
                </a:solidFill>
              </a:rPr>
              <a:t>Báze </a:t>
            </a:r>
            <a:r>
              <a:rPr lang="en-US" sz="3200" b="1" u="sng" dirty="0">
                <a:solidFill>
                  <a:prstClr val="black"/>
                </a:solidFill>
              </a:rPr>
              <a:t>je </a:t>
            </a:r>
            <a:r>
              <a:rPr lang="cs-CZ" sz="3200" b="1" u="sng" dirty="0">
                <a:solidFill>
                  <a:prstClr val="black"/>
                </a:solidFill>
              </a:rPr>
              <a:t>vstup, emitor výstup.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260078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2775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Kolektorový rezistor </a:t>
            </a:r>
            <a:r>
              <a:rPr lang="cs-CZ" sz="2800" dirty="0" err="1"/>
              <a:t>R</a:t>
            </a:r>
            <a:r>
              <a:rPr lang="cs-CZ" sz="2800" baseline="-25000" dirty="0" err="1"/>
              <a:t>k</a:t>
            </a:r>
            <a:r>
              <a:rPr lang="cs-CZ" sz="2800" dirty="0"/>
              <a:t> je většinou zbytečný. Jen někdy se přidává jako proudová ochrana tranzistoru.</a:t>
            </a:r>
          </a:p>
          <a:p>
            <a:endParaRPr lang="cs-CZ" sz="2800" dirty="0"/>
          </a:p>
          <a:p>
            <a:r>
              <a:rPr lang="cs-CZ" sz="2800" dirty="0"/>
              <a:t>Ale zmenšuje dosažitelný výstupní proud.</a:t>
            </a:r>
          </a:p>
          <a:p>
            <a:endParaRPr lang="cs-CZ" sz="2800" dirty="0"/>
          </a:p>
          <a:p>
            <a:r>
              <a:rPr lang="cs-CZ" sz="2800" dirty="0"/>
              <a:t>Vypustíme jej.</a:t>
            </a:r>
          </a:p>
          <a:p>
            <a:endParaRPr lang="cs-CZ" sz="2800" dirty="0"/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6588224" y="2636912"/>
            <a:ext cx="1224136" cy="792088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 flipV="1">
            <a:off x="6757687" y="2636912"/>
            <a:ext cx="1270697" cy="944488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89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4806" y="797510"/>
            <a:ext cx="41764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Ale kolektor není uzemněný!</a:t>
            </a:r>
          </a:p>
          <a:p>
            <a:endParaRPr lang="cs-CZ" sz="2800" dirty="0"/>
          </a:p>
          <a:p>
            <a:r>
              <a:rPr lang="cs-CZ" sz="2800" dirty="0"/>
              <a:t>Je.</a:t>
            </a:r>
          </a:p>
          <a:p>
            <a:r>
              <a:rPr lang="cs-CZ" sz="2800" dirty="0"/>
              <a:t>Napájecí zdroj je nehybný bod. </a:t>
            </a:r>
          </a:p>
          <a:p>
            <a:r>
              <a:rPr lang="cs-CZ" sz="2800" dirty="0"/>
              <a:t>Obsahuje obrovské filtrační kondenzátory, které pro signál představují zkrat.</a:t>
            </a:r>
          </a:p>
          <a:p>
            <a:endParaRPr lang="cs-CZ" sz="2800" dirty="0"/>
          </a:p>
          <a:p>
            <a:r>
              <a:rPr lang="cs-CZ" sz="2800" dirty="0"/>
              <a:t>Pro signál je kolektor uzemněný.</a:t>
            </a:r>
          </a:p>
          <a:p>
            <a:endParaRPr lang="cs-CZ" sz="2800" dirty="0"/>
          </a:p>
        </p:txBody>
      </p:sp>
      <p:grpSp>
        <p:nvGrpSpPr>
          <p:cNvPr id="31" name="Skupina 30"/>
          <p:cNvGrpSpPr/>
          <p:nvPr/>
        </p:nvGrpSpPr>
        <p:grpSpPr>
          <a:xfrm>
            <a:off x="7236296" y="2390907"/>
            <a:ext cx="1554196" cy="1156896"/>
            <a:chOff x="7236296" y="2420888"/>
            <a:chExt cx="1554196" cy="1156896"/>
          </a:xfrm>
        </p:grpSpPr>
        <p:cxnSp>
          <p:nvCxnSpPr>
            <p:cNvPr id="9" name="Přímá spojnice 8"/>
            <p:cNvCxnSpPr/>
            <p:nvPr/>
          </p:nvCxnSpPr>
          <p:spPr>
            <a:xfrm>
              <a:off x="7740352" y="2780928"/>
              <a:ext cx="216024" cy="0"/>
            </a:xfrm>
            <a:prstGeom prst="line">
              <a:avLst/>
            </a:prstGeom>
            <a:ln w="381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>
              <a:off x="7740352" y="2852936"/>
              <a:ext cx="216024" cy="0"/>
            </a:xfrm>
            <a:prstGeom prst="line">
              <a:avLst/>
            </a:prstGeom>
            <a:ln w="381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0108" y="3217528"/>
              <a:ext cx="540384" cy="360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Přímá spojnice 15"/>
            <p:cNvCxnSpPr/>
            <p:nvPr/>
          </p:nvCxnSpPr>
          <p:spPr>
            <a:xfrm>
              <a:off x="7848364" y="2420888"/>
              <a:ext cx="0" cy="360040"/>
            </a:xfrm>
            <a:prstGeom prst="line">
              <a:avLst/>
            </a:prstGeom>
            <a:ln w="254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7848364" y="2852936"/>
              <a:ext cx="0" cy="360040"/>
            </a:xfrm>
            <a:prstGeom prst="line">
              <a:avLst/>
            </a:prstGeom>
            <a:ln w="254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8064064" y="2780928"/>
              <a:ext cx="216024" cy="0"/>
            </a:xfrm>
            <a:prstGeom prst="line">
              <a:avLst/>
            </a:prstGeom>
            <a:ln w="381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8064064" y="2852936"/>
              <a:ext cx="216024" cy="0"/>
            </a:xfrm>
            <a:prstGeom prst="line">
              <a:avLst/>
            </a:prstGeom>
            <a:ln w="381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8172076" y="2420888"/>
              <a:ext cx="0" cy="360040"/>
            </a:xfrm>
            <a:prstGeom prst="line">
              <a:avLst/>
            </a:prstGeom>
            <a:ln w="254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8172076" y="2852936"/>
              <a:ext cx="0" cy="360040"/>
            </a:xfrm>
            <a:prstGeom prst="line">
              <a:avLst/>
            </a:prstGeom>
            <a:ln w="254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8385819" y="2780928"/>
              <a:ext cx="216024" cy="0"/>
            </a:xfrm>
            <a:prstGeom prst="line">
              <a:avLst/>
            </a:prstGeom>
            <a:ln w="381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8385819" y="2852936"/>
              <a:ext cx="216024" cy="0"/>
            </a:xfrm>
            <a:prstGeom prst="line">
              <a:avLst/>
            </a:prstGeom>
            <a:ln w="381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8493831" y="2420888"/>
              <a:ext cx="0" cy="360040"/>
            </a:xfrm>
            <a:prstGeom prst="line">
              <a:avLst/>
            </a:prstGeom>
            <a:ln w="254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8493831" y="2852936"/>
              <a:ext cx="0" cy="360040"/>
            </a:xfrm>
            <a:prstGeom prst="line">
              <a:avLst/>
            </a:prstGeom>
            <a:ln w="254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7236296" y="2420888"/>
              <a:ext cx="1257535" cy="0"/>
            </a:xfrm>
            <a:prstGeom prst="line">
              <a:avLst/>
            </a:prstGeom>
            <a:ln w="254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7848364" y="3212976"/>
              <a:ext cx="645467" cy="0"/>
            </a:xfrm>
            <a:prstGeom prst="line">
              <a:avLst/>
            </a:prstGeom>
            <a:ln w="25400">
              <a:solidFill>
                <a:srgbClr val="0000FF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8" name="Ovál 2047"/>
          <p:cNvSpPr/>
          <p:nvPr/>
        </p:nvSpPr>
        <p:spPr>
          <a:xfrm>
            <a:off x="8150175" y="2368819"/>
            <a:ext cx="45719" cy="45719"/>
          </a:xfrm>
          <a:prstGeom prst="ellipse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7829500" y="2365644"/>
            <a:ext cx="45719" cy="45719"/>
          </a:xfrm>
          <a:prstGeom prst="ellipse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8150175" y="3156219"/>
            <a:ext cx="45719" cy="45719"/>
          </a:xfrm>
          <a:prstGeom prst="ellipse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8470850" y="3162569"/>
            <a:ext cx="45719" cy="45719"/>
          </a:xfrm>
          <a:prstGeom prst="ellipse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25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kolektorem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268760"/>
            <a:ext cx="4176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Mezi vstupem a výstupem je jen přechod báze-emitor tranzistoru.</a:t>
            </a:r>
          </a:p>
          <a:p>
            <a:endParaRPr lang="cs-CZ" sz="2800" dirty="0"/>
          </a:p>
          <a:p>
            <a:r>
              <a:rPr lang="cs-CZ" sz="2800" dirty="0"/>
              <a:t>Chová se jako dioda </a:t>
            </a:r>
          </a:p>
          <a:p>
            <a:r>
              <a:rPr lang="cs-CZ" sz="2800" dirty="0"/>
              <a:t>v propustném směru.</a:t>
            </a:r>
          </a:p>
          <a:p>
            <a:endParaRPr lang="cs-CZ" sz="2800" dirty="0"/>
          </a:p>
          <a:p>
            <a:r>
              <a:rPr lang="cs-CZ" sz="2800" dirty="0"/>
              <a:t>Proto je na něm konstantní úbytek 0,7 V.</a:t>
            </a:r>
          </a:p>
          <a:p>
            <a:endParaRPr lang="cs-CZ" sz="2800" dirty="0"/>
          </a:p>
          <a:p>
            <a:r>
              <a:rPr lang="cs-CZ" sz="2800" dirty="0"/>
              <a:t>Chová se jako maličká baterka o napětí 0,7 V.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036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pSp>
        <p:nvGrpSpPr>
          <p:cNvPr id="12" name="Skupina 11"/>
          <p:cNvGrpSpPr/>
          <p:nvPr/>
        </p:nvGrpSpPr>
        <p:grpSpPr>
          <a:xfrm>
            <a:off x="6448540" y="3866460"/>
            <a:ext cx="787756" cy="606587"/>
            <a:chOff x="6448540" y="3866460"/>
            <a:chExt cx="787756" cy="606587"/>
          </a:xfrm>
        </p:grpSpPr>
        <p:sp>
          <p:nvSpPr>
            <p:cNvPr id="13" name="TextovéPole 12"/>
            <p:cNvSpPr txBox="1"/>
            <p:nvPr/>
          </p:nvSpPr>
          <p:spPr>
            <a:xfrm rot="2280841">
              <a:off x="6476377" y="4165270"/>
              <a:ext cx="5902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0,7V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 rot="20819863">
              <a:off x="6928808" y="4377090"/>
              <a:ext cx="307488" cy="45719"/>
            </a:xfrm>
            <a:custGeom>
              <a:avLst/>
              <a:gdLst>
                <a:gd name="connsiteX0" fmla="*/ 0 w 404735"/>
                <a:gd name="connsiteY0" fmla="*/ 0 h 114609"/>
                <a:gd name="connsiteX1" fmla="*/ 149902 w 404735"/>
                <a:gd name="connsiteY1" fmla="*/ 112426 h 114609"/>
                <a:gd name="connsiteX2" fmla="*/ 404735 w 404735"/>
                <a:gd name="connsiteY2" fmla="*/ 74951 h 114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4735" h="114609">
                  <a:moveTo>
                    <a:pt x="0" y="0"/>
                  </a:moveTo>
                  <a:cubicBezTo>
                    <a:pt x="41223" y="49967"/>
                    <a:pt x="82446" y="99934"/>
                    <a:pt x="149902" y="112426"/>
                  </a:cubicBezTo>
                  <a:cubicBezTo>
                    <a:pt x="217358" y="124918"/>
                    <a:pt x="362263" y="79948"/>
                    <a:pt x="404735" y="74951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6448540" y="3985987"/>
              <a:ext cx="139683" cy="221016"/>
            </a:xfrm>
            <a:custGeom>
              <a:avLst/>
              <a:gdLst>
                <a:gd name="connsiteX0" fmla="*/ 103164 w 103164"/>
                <a:gd name="connsiteY0" fmla="*/ 221016 h 221016"/>
                <a:gd name="connsiteX1" fmla="*/ 12157 w 103164"/>
                <a:gd name="connsiteY1" fmla="*/ 134343 h 221016"/>
                <a:gd name="connsiteX2" fmla="*/ 3490 w 103164"/>
                <a:gd name="connsiteY2" fmla="*/ 0 h 221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164" h="221016">
                  <a:moveTo>
                    <a:pt x="103164" y="221016"/>
                  </a:moveTo>
                  <a:cubicBezTo>
                    <a:pt x="65966" y="196097"/>
                    <a:pt x="28769" y="171179"/>
                    <a:pt x="12157" y="134343"/>
                  </a:cubicBezTo>
                  <a:cubicBezTo>
                    <a:pt x="-4455" y="97507"/>
                    <a:pt x="-483" y="48753"/>
                    <a:pt x="3490" y="0"/>
                  </a:cubicBezTo>
                </a:path>
              </a:pathLst>
            </a:custGeom>
            <a:noFill/>
            <a:ln w="22225" cmpd="sng">
              <a:solidFill>
                <a:srgbClr val="0000FF"/>
              </a:solidFill>
              <a:tailEnd type="stealt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671309" y="3866460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6990748" y="4030617"/>
              <a:ext cx="216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0000FF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1619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3810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12634</TotalTime>
  <Words>1202</Words>
  <Application>Microsoft Office PowerPoint</Application>
  <PresentationFormat>Předvádění na obrazovce (4:3)</PresentationFormat>
  <Paragraphs>358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Prezentace aplikace PowerPoint</vt:lpstr>
      <vt:lpstr>Úvod</vt:lpstr>
      <vt:lpstr>Osnova</vt:lpstr>
      <vt:lpstr>Definice</vt:lpstr>
      <vt:lpstr>Zapojení</vt:lpstr>
      <vt:lpstr>Zapojení</vt:lpstr>
      <vt:lpstr>Zapojení</vt:lpstr>
      <vt:lpstr>Zapojení</vt:lpstr>
      <vt:lpstr>Zesílení</vt:lpstr>
      <vt:lpstr>Zesílení</vt:lpstr>
      <vt:lpstr>Zesílení</vt:lpstr>
      <vt:lpstr>Zesílení</vt:lpstr>
      <vt:lpstr>Zesílení</vt:lpstr>
      <vt:lpstr>Zesílení</vt:lpstr>
      <vt:lpstr>Vstupní odpor</vt:lpstr>
      <vt:lpstr>Vstupní odpor</vt:lpstr>
      <vt:lpstr>Vstupní odpor</vt:lpstr>
      <vt:lpstr>Vstupní odpor</vt:lpstr>
      <vt:lpstr>Výstupní odpor</vt:lpstr>
      <vt:lpstr>Užití</vt:lpstr>
      <vt:lpstr>Užití</vt:lpstr>
      <vt:lpstr>Užití</vt:lpstr>
      <vt:lpstr>Shrnutí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586</cp:revision>
  <cp:lastPrinted>2025-03-27T11:33:40Z</cp:lastPrinted>
  <dcterms:created xsi:type="dcterms:W3CDTF">2011-08-12T09:23:29Z</dcterms:created>
  <dcterms:modified xsi:type="dcterms:W3CDTF">2025-03-27T11:37:56Z</dcterms:modified>
</cp:coreProperties>
</file>