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89" r:id="rId2"/>
    <p:sldId id="290" r:id="rId3"/>
    <p:sldId id="291" r:id="rId4"/>
    <p:sldId id="293" r:id="rId5"/>
    <p:sldId id="319" r:id="rId6"/>
    <p:sldId id="332" r:id="rId7"/>
    <p:sldId id="351" r:id="rId8"/>
    <p:sldId id="358" r:id="rId9"/>
    <p:sldId id="338" r:id="rId10"/>
    <p:sldId id="360" r:id="rId11"/>
    <p:sldId id="359" r:id="rId12"/>
    <p:sldId id="355" r:id="rId13"/>
    <p:sldId id="361" r:id="rId14"/>
    <p:sldId id="343" r:id="rId15"/>
    <p:sldId id="348" r:id="rId16"/>
    <p:sldId id="350" r:id="rId17"/>
    <p:sldId id="318" r:id="rId18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29.3.2025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B9587B-F21A-0C8C-634B-4BF2FDB17EE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3996832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526F31-C566-E862-F185-C311001F520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664948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2683BA-D54B-9342-D5A4-66F84967A29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CE323D-3B70-F3A1-F586-34164C18ADF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95F71-19C8-1DF6-5563-1A7AEE56F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74291A6-AEC1-2CF9-1A19-B681A89207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D373B06-C74D-566C-DEB3-FF0B7C1AC0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04945D-1F17-6124-21C8-11951605DD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7126F-5E75-0D7D-DE3D-49852741D91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384841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853857-BA46-3CD7-DBF2-8EFF6C48744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818490-79A1-06BA-0C2E-602F640377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96093B-615D-99A7-45CB-611B504729F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C91BA6-ABED-0112-672E-D8A37588A27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2565715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1C511E-69FB-C9BB-F521-4FBA12C95C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618281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C1CA74-E20E-842A-92AF-36A7437F583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286372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E60A67-9276-85FE-26B6-1B04498BC3D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2182229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5B32A5-1223-5288-045A-E6F88F87F4A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9C5BA3-F476-AEEC-34B3-A27618E9A5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4E5BC8-9FF8-5611-661C-DF22D4C255D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3091FE-C4CA-A642-EE0D-6AF2BAE2364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D647F6-1066-2669-4964-E3109639D55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29.3.2025</a:t>
            </a:r>
          </a:p>
        </p:txBody>
      </p:sp>
    </p:spTree>
    <p:extLst>
      <p:ext uri="{BB962C8B-B14F-4D97-AF65-F5344CB8AC3E}">
        <p14:creationId xmlns:p14="http://schemas.microsoft.com/office/powerpoint/2010/main" val="129790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společnou bází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společnou bází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369266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CZ.1.07/1.5.00/34.0514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a název šablony klíčové aktivity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Tematická oblast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Logické obvody sekvenční,</a:t>
                      </a:r>
                      <a:r>
                        <a:rPr lang="cs-CZ" sz="110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dirty="0">
                          <a:effectLst/>
                        </a:rPr>
                        <a:t>vy_32_inovace_MA_42_07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Autor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Ročník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Obor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Anotace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získání vědomostí o zapojení,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vlastnostech a užití tranzistorového zesilovače se společnou bází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268760"/>
            <a:ext cx="41764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/>
          </a:p>
          <a:p>
            <a:endParaRPr lang="cs-CZ" sz="2800" dirty="0"/>
          </a:p>
          <a:p>
            <a:r>
              <a:rPr lang="cs-CZ" sz="2800" dirty="0"/>
              <a:t>Zesílení je kladné: Když signál na vstupu stoupá, na výstupu také stoupá.</a:t>
            </a:r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8" name="Přímá spojnice se šipkou 7"/>
          <p:cNvCxnSpPr/>
          <p:nvPr/>
        </p:nvCxnSpPr>
        <p:spPr>
          <a:xfrm flipV="1">
            <a:off x="4932040" y="4000872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8172400" y="3573016"/>
            <a:ext cx="0" cy="44043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6">
            <a:extLst>
              <a:ext uri="{FF2B5EF4-FFF2-40B4-BE49-F238E27FC236}">
                <a16:creationId xmlns:a16="http://schemas.microsoft.com/office/drawing/2014/main" id="{92224103-2E41-71F2-9334-3DB4EDEA3C63}"/>
              </a:ext>
            </a:extLst>
          </p:cNvPr>
          <p:cNvSpPr/>
          <p:nvPr/>
        </p:nvSpPr>
        <p:spPr>
          <a:xfrm>
            <a:off x="6948264" y="3933056"/>
            <a:ext cx="192815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5CA8951-72CA-D282-6C48-76F11DB41BC0}"/>
              </a:ext>
            </a:extLst>
          </p:cNvPr>
          <p:cNvCxnSpPr/>
          <p:nvPr/>
        </p:nvCxnSpPr>
        <p:spPr>
          <a:xfrm flipH="1">
            <a:off x="7308304" y="4221088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F0BB481-D4E2-4BC9-3E13-C68916D005B4}"/>
              </a:ext>
            </a:extLst>
          </p:cNvPr>
          <p:cNvSpPr txBox="1"/>
          <p:nvPr/>
        </p:nvSpPr>
        <p:spPr>
          <a:xfrm>
            <a:off x="8127523" y="39594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78214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268760"/>
                <a:ext cx="4176464" cy="4418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Odpor emitorové elektrody r</a:t>
                </a:r>
                <a:r>
                  <a:rPr lang="cs-CZ" sz="2800" baseline="-25000" dirty="0"/>
                  <a:t>e</a:t>
                </a:r>
                <a:r>
                  <a:rPr lang="cs-CZ" sz="2800" dirty="0"/>
                  <a:t> je malý, desítky ohmů, např. 75</a:t>
                </a:r>
                <a:r>
                  <a:rPr lang="el-GR" sz="2800" dirty="0"/>
                  <a:t>Ω</a:t>
                </a:r>
                <a:r>
                  <a:rPr lang="cs-CZ" sz="2800" dirty="0"/>
                  <a:t>.</a:t>
                </a:r>
              </a:p>
              <a:p>
                <a:endParaRPr lang="cs-CZ" sz="2800" dirty="0"/>
              </a:p>
              <a:p>
                <a:r>
                  <a:rPr lang="cs-CZ" sz="2800" dirty="0"/>
                  <a:t>Odpor </a:t>
                </a:r>
                <a:r>
                  <a:rPr lang="cs-CZ" sz="2800" dirty="0" err="1"/>
                  <a:t>R</a:t>
                </a:r>
                <a:r>
                  <a:rPr lang="cs-CZ" sz="2800" baseline="-25000" dirty="0" err="1"/>
                  <a:t>k</a:t>
                </a:r>
                <a:r>
                  <a:rPr lang="cs-CZ" sz="2800" dirty="0"/>
                  <a:t> je mnohem větší. Proto je napěťové zesílení A</a:t>
                </a:r>
                <a:r>
                  <a:rPr lang="cs-CZ" sz="2800" baseline="-25000" dirty="0"/>
                  <a:t>u</a:t>
                </a:r>
                <a:r>
                  <a:rPr lang="cs-CZ" sz="2800" dirty="0"/>
                  <a:t> velké.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0"/>
                <a:ext cx="4176464" cy="4418838"/>
              </a:xfrm>
              <a:prstGeom prst="rect">
                <a:avLst/>
              </a:prstGeom>
              <a:blipFill rotWithShape="1">
                <a:blip r:embed="rId3"/>
                <a:stretch>
                  <a:fillRect l="-3066" r="-2482" b="-28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43991856-85D2-4E00-2CE1-52C03A3419CA}"/>
              </a:ext>
            </a:extLst>
          </p:cNvPr>
          <p:cNvSpPr/>
          <p:nvPr/>
        </p:nvSpPr>
        <p:spPr>
          <a:xfrm>
            <a:off x="6948264" y="3933056"/>
            <a:ext cx="192815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CB7CD80-33D1-06F6-D2BF-AA9FC2158DC3}"/>
              </a:ext>
            </a:extLst>
          </p:cNvPr>
          <p:cNvCxnSpPr/>
          <p:nvPr/>
        </p:nvCxnSpPr>
        <p:spPr>
          <a:xfrm flipH="1">
            <a:off x="7308304" y="4221088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1E6781BD-146B-EE7B-2345-7A78EACE564D}"/>
              </a:ext>
            </a:extLst>
          </p:cNvPr>
          <p:cNvSpPr txBox="1"/>
          <p:nvPr/>
        </p:nvSpPr>
        <p:spPr>
          <a:xfrm>
            <a:off x="8127523" y="39594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263739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2484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Proudové zesílení je (jen)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 err="1"/>
              <a:t>A</a:t>
            </a:r>
            <a:r>
              <a:rPr lang="cs-CZ" sz="2800" b="1" baseline="-25000" dirty="0" err="1"/>
              <a:t>i</a:t>
            </a:r>
            <a:r>
              <a:rPr lang="cs-CZ" sz="2800" b="1" dirty="0"/>
              <a:t> = 1</a:t>
            </a:r>
          </a:p>
          <a:p>
            <a:pPr algn="ctr"/>
            <a:endParaRPr lang="cs-CZ" sz="2800" dirty="0"/>
          </a:p>
          <a:p>
            <a:r>
              <a:rPr lang="cs-CZ" sz="2800" dirty="0"/>
              <a:t>To znamená, že každou změnu výstupního proudu musíme přesně dodat do vstupu.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85641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0A729-6C2B-5841-FCE8-D4C8C1266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BDCB6B-3E13-F6C0-155D-DC3CAC72754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FF2FF3-B3A8-894B-558A-FB9068CAA5F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A2FF45-9E92-F4FA-9ACB-1FE2D0D0FF6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67D355D-269F-1DD7-F81D-D8C923A93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3871703-DE54-5C78-A5E6-D4435C2F1020}"/>
              </a:ext>
            </a:extLst>
          </p:cNvPr>
          <p:cNvSpPr txBox="1"/>
          <p:nvPr/>
        </p:nvSpPr>
        <p:spPr>
          <a:xfrm>
            <a:off x="107504" y="1412776"/>
            <a:ext cx="42484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Ale výkonové zesílení</a:t>
            </a:r>
          </a:p>
          <a:p>
            <a:endParaRPr lang="cs-CZ" sz="2800" dirty="0"/>
          </a:p>
          <a:p>
            <a:pPr algn="ctr"/>
            <a:r>
              <a:rPr lang="cs-CZ" sz="2800" b="1" dirty="0" err="1"/>
              <a:t>A</a:t>
            </a:r>
            <a:r>
              <a:rPr lang="cs-CZ" sz="2800" b="1" baseline="-25000" dirty="0" err="1"/>
              <a:t>p</a:t>
            </a:r>
            <a:r>
              <a:rPr lang="cs-CZ" sz="2800" b="1" dirty="0"/>
              <a:t> = A</a:t>
            </a:r>
            <a:r>
              <a:rPr lang="cs-CZ" sz="2800" b="1" baseline="-25000" dirty="0"/>
              <a:t>u</a:t>
            </a:r>
            <a:r>
              <a:rPr lang="cs-CZ" sz="2800" b="1" dirty="0"/>
              <a:t> * </a:t>
            </a:r>
            <a:r>
              <a:rPr lang="cs-CZ" sz="2800" b="1" dirty="0" err="1"/>
              <a:t>A</a:t>
            </a:r>
            <a:r>
              <a:rPr lang="cs-CZ" sz="2800" b="1" baseline="-25000" dirty="0" err="1"/>
              <a:t>i</a:t>
            </a:r>
            <a:endParaRPr lang="cs-CZ" sz="2800" b="1" baseline="-25000" dirty="0"/>
          </a:p>
          <a:p>
            <a:pPr algn="ctr"/>
            <a:endParaRPr lang="cs-CZ" sz="2800" dirty="0"/>
          </a:p>
          <a:p>
            <a:r>
              <a:rPr lang="cs-CZ" sz="2800" dirty="0"/>
              <a:t>je velké, protože napěťové zesílení A</a:t>
            </a:r>
            <a:r>
              <a:rPr lang="cs-CZ" sz="2800" baseline="-25000" dirty="0"/>
              <a:t>u</a:t>
            </a:r>
            <a:r>
              <a:rPr lang="cs-CZ" sz="2800" dirty="0"/>
              <a:t> </a:t>
            </a:r>
          </a:p>
          <a:p>
            <a:r>
              <a:rPr lang="cs-CZ" sz="2800" dirty="0"/>
              <a:t>je velké.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57CD9C58-FA8C-5A7C-BC2C-9EFBBE72D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8931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odpor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3" y="908720"/>
                <a:ext cx="4299367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Vstupní odpor je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𝒓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r>
                  <a:rPr lang="cs-CZ" sz="2800" dirty="0"/>
                  <a:t>(</a:t>
                </a:r>
                <a:r>
                  <a:rPr lang="cs-CZ" sz="2800" dirty="0">
                    <a:latin typeface="Arial"/>
                    <a:cs typeface="Arial"/>
                  </a:rPr>
                  <a:t>r</a:t>
                </a:r>
                <a:r>
                  <a:rPr lang="cs-CZ" sz="2800" baseline="-25000" dirty="0">
                    <a:latin typeface="Arial"/>
                    <a:cs typeface="Arial"/>
                  </a:rPr>
                  <a:t>e</a:t>
                </a:r>
                <a:r>
                  <a:rPr lang="cs-CZ" sz="2800" dirty="0">
                    <a:latin typeface="Arial"/>
                    <a:cs typeface="Arial"/>
                  </a:rPr>
                  <a:t> je vnitřní odpor emitorové elektrody.)</a:t>
                </a:r>
              </a:p>
              <a:p>
                <a:endParaRPr lang="cs-CZ" sz="2800" dirty="0">
                  <a:latin typeface="Arial"/>
                  <a:cs typeface="Arial"/>
                </a:endParaRPr>
              </a:p>
              <a:p>
                <a:r>
                  <a:rPr lang="cs-CZ" sz="2800" dirty="0">
                    <a:latin typeface="Arial"/>
                    <a:cs typeface="Arial"/>
                  </a:rPr>
                  <a:t>Vstupní odpor </a:t>
                </a:r>
              </a:p>
              <a:p>
                <a:r>
                  <a:rPr lang="cs-CZ" sz="2800" dirty="0">
                    <a:latin typeface="Arial"/>
                    <a:cs typeface="Arial"/>
                  </a:rPr>
                  <a:t>je velmi malý. </a:t>
                </a:r>
              </a:p>
              <a:p>
                <a:r>
                  <a:rPr lang="cs-CZ" sz="2800" dirty="0">
                    <a:latin typeface="Arial"/>
                    <a:cs typeface="Arial"/>
                  </a:rPr>
                  <a:t>Ve vf technice, kde se tento zesilovač používá, je to velká výhoda.</a:t>
                </a:r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3" y="908720"/>
                <a:ext cx="4299367" cy="5693866"/>
              </a:xfrm>
              <a:prstGeom prst="rect">
                <a:avLst/>
              </a:prstGeom>
              <a:blipFill rotWithShape="1">
                <a:blip r:embed="rId4"/>
                <a:stretch>
                  <a:fillRect l="-2979" t="-10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7812360" y="4653136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Skupina 6"/>
          <p:cNvGrpSpPr/>
          <p:nvPr/>
        </p:nvGrpSpPr>
        <p:grpSpPr>
          <a:xfrm>
            <a:off x="4211960" y="3717032"/>
            <a:ext cx="864096" cy="599083"/>
            <a:chOff x="4139952" y="3193812"/>
            <a:chExt cx="864096" cy="599083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4139952" y="3789040"/>
              <a:ext cx="864096" cy="3855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Pole 19"/>
            <p:cNvSpPr txBox="1"/>
            <p:nvPr/>
          </p:nvSpPr>
          <p:spPr>
            <a:xfrm>
              <a:off x="4355976" y="3193812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err="1">
                  <a:solidFill>
                    <a:srgbClr val="0000FF"/>
                  </a:solidFill>
                </a:rPr>
                <a:t>R</a:t>
              </a:r>
              <a:r>
                <a:rPr lang="cs-CZ" sz="2800" baseline="-25000" dirty="0" err="1">
                  <a:solidFill>
                    <a:srgbClr val="0000FF"/>
                  </a:solidFill>
                </a:rPr>
                <a:t>i</a:t>
              </a:r>
              <a:endParaRPr lang="cs-CZ" sz="2800" baseline="-25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 rot="2582875">
            <a:off x="7020525" y="3670551"/>
            <a:ext cx="1761600" cy="893490"/>
            <a:chOff x="6784143" y="3331188"/>
            <a:chExt cx="1761600" cy="893490"/>
          </a:xfrm>
        </p:grpSpPr>
        <p:sp>
          <p:nvSpPr>
            <p:cNvPr id="23" name="Ovál 22"/>
            <p:cNvSpPr/>
            <p:nvPr/>
          </p:nvSpPr>
          <p:spPr>
            <a:xfrm rot="19023249">
              <a:off x="6784143" y="3675036"/>
              <a:ext cx="1761600" cy="549642"/>
            </a:xfrm>
            <a:prstGeom prst="ellipse">
              <a:avLst/>
            </a:prstGeom>
            <a:noFill/>
            <a:ln w="25400" cmpd="sng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4" name="Přímá spojnice se šipkou 23"/>
            <p:cNvCxnSpPr/>
            <p:nvPr/>
          </p:nvCxnSpPr>
          <p:spPr>
            <a:xfrm rot="19023249" flipH="1">
              <a:off x="7196257" y="4069027"/>
              <a:ext cx="72008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/>
            <p:cNvSpPr txBox="1"/>
            <p:nvPr/>
          </p:nvSpPr>
          <p:spPr>
            <a:xfrm rot="19023249">
              <a:off x="7687731" y="3331188"/>
              <a:ext cx="648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00FF"/>
                  </a:solidFill>
                </a:rPr>
                <a:t>r</a:t>
              </a:r>
              <a:r>
                <a:rPr lang="cs-CZ" sz="2800" baseline="-25000" dirty="0">
                  <a:solidFill>
                    <a:srgbClr val="0000FF"/>
                  </a:solidFill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878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Výstupní odpor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908720"/>
            <a:ext cx="4299367" cy="468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r>
              <a:rPr lang="cs-CZ" sz="2800" dirty="0"/>
              <a:t>Výstupní odpor je </a:t>
            </a:r>
          </a:p>
          <a:p>
            <a:endParaRPr lang="cs-CZ" sz="2800" dirty="0"/>
          </a:p>
          <a:p>
            <a:pPr algn="ctr"/>
            <a:r>
              <a:rPr lang="cs-CZ" sz="2800" b="1" dirty="0"/>
              <a:t>R</a:t>
            </a:r>
            <a:r>
              <a:rPr lang="cs-CZ" sz="2800" b="1" baseline="-25000" dirty="0"/>
              <a:t>o</a:t>
            </a:r>
            <a:r>
              <a:rPr lang="cs-CZ" sz="2800" b="1" dirty="0"/>
              <a:t> = </a:t>
            </a:r>
            <a:r>
              <a:rPr lang="cs-CZ" sz="2800" b="1" dirty="0" err="1"/>
              <a:t>R</a:t>
            </a:r>
            <a:r>
              <a:rPr lang="cs-CZ" sz="2800" b="1" baseline="-25000" dirty="0" err="1"/>
              <a:t>k</a:t>
            </a:r>
            <a:endParaRPr lang="cs-CZ" sz="2800" b="1" baseline="-25000" dirty="0"/>
          </a:p>
          <a:p>
            <a:pPr algn="ctr"/>
            <a:endParaRPr lang="cs-CZ" sz="2800" baseline="-25000" dirty="0"/>
          </a:p>
          <a:p>
            <a:r>
              <a:rPr lang="cs-CZ" sz="2800" dirty="0"/>
              <a:t>podobně jako </a:t>
            </a:r>
          </a:p>
          <a:p>
            <a:r>
              <a:rPr lang="cs-CZ" sz="2800" dirty="0"/>
              <a:t>u zesilovače </a:t>
            </a:r>
          </a:p>
          <a:p>
            <a:r>
              <a:rPr lang="cs-CZ" sz="2800" dirty="0"/>
              <a:t>se společným emitorem.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76726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496" y="908720"/>
            <a:ext cx="892899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Zapojení se společnou bází se používá ve vysokofrekvenční technice, protože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b="1" dirty="0"/>
              <a:t>má malý vstupní odpor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800" b="1" dirty="0"/>
              <a:t>je velmi stabilní, tj. odolné proti rozkmitání </a:t>
            </a:r>
          </a:p>
          <a:p>
            <a:endParaRPr lang="cs-CZ" sz="2800" dirty="0"/>
          </a:p>
          <a:p>
            <a:r>
              <a:rPr lang="cs-CZ" sz="2800" dirty="0"/>
              <a:t>Ve vf technice všechna zařízení musí dodržovat tzv. charakteristickou impedanci, která bývá 75</a:t>
            </a:r>
            <a:r>
              <a:rPr lang="el-GR" sz="2800" dirty="0"/>
              <a:t>Ω</a:t>
            </a:r>
            <a:r>
              <a:rPr lang="cs-CZ" sz="2800" dirty="0"/>
              <a:t>.</a:t>
            </a:r>
          </a:p>
          <a:p>
            <a:r>
              <a:rPr lang="cs-CZ" sz="2800" dirty="0"/>
              <a:t>Malý vstupní odpor se proto přesně hodí.</a:t>
            </a:r>
          </a:p>
          <a:p>
            <a:endParaRPr lang="cs-CZ" sz="2800" dirty="0"/>
          </a:p>
          <a:p>
            <a:r>
              <a:rPr lang="cs-CZ" sz="2800" dirty="0"/>
              <a:t>Zesilovač se společnou bází je velmi odolný proti samovolnému rozkmitání, protože bázi, která je velmi citlivou elektrodou, má uzemněnou.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6182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98072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Zesilovač se společnou bází má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vstup do emitoru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výstup z kolektoru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/>
              <a:t>uzemněnou bázi</a:t>
            </a:r>
          </a:p>
          <a:p>
            <a:endParaRPr lang="cs-CZ" sz="2400" b="1" dirty="0"/>
          </a:p>
          <a:p>
            <a:r>
              <a:rPr lang="cs-CZ" sz="2400" b="1" dirty="0"/>
              <a:t>Napěťové zesílení je velké.</a:t>
            </a:r>
          </a:p>
          <a:p>
            <a:r>
              <a:rPr lang="cs-CZ" sz="2400" b="1" dirty="0"/>
              <a:t>Proudové zesílení je jedna.</a:t>
            </a:r>
          </a:p>
          <a:p>
            <a:r>
              <a:rPr lang="cs-CZ" sz="2400" b="1" dirty="0"/>
              <a:t>Výkonové zesílení </a:t>
            </a:r>
            <a:r>
              <a:rPr lang="cs-CZ" sz="2400" b="1"/>
              <a:t>je velké.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Vstupní odpor je velmi malý.</a:t>
            </a:r>
          </a:p>
          <a:p>
            <a:r>
              <a:rPr lang="cs-CZ" sz="2400" b="1" dirty="0"/>
              <a:t>Výstupní odpor je velký.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4945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60739" y="2708920"/>
            <a:ext cx="742252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Tranzistorový zesilovač </a:t>
            </a:r>
          </a:p>
          <a:p>
            <a:pPr algn="ctr"/>
            <a:r>
              <a:rPr lang="cs-CZ" sz="4400" b="1" dirty="0"/>
              <a:t>se společnou bází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75656" y="1700808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Zapojení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Vlastnosti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zesílení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vstupní odpor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cs-CZ" sz="4000" dirty="0"/>
              <a:t>výstupní odpor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Užití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4069" y="1052736"/>
            <a:ext cx="88004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200" b="1" dirty="0"/>
              <a:t>Zesilovač se společnou bází</a:t>
            </a:r>
          </a:p>
          <a:p>
            <a:pPr lvl="0" algn="ctr"/>
            <a:r>
              <a:rPr lang="cs-CZ" sz="3200" b="1" dirty="0"/>
              <a:t>je obvod, kde tranzistor má uzemněnou, </a:t>
            </a:r>
          </a:p>
          <a:p>
            <a:pPr lvl="0" algn="ctr"/>
            <a:r>
              <a:rPr lang="cs-CZ" sz="3200" b="1" dirty="0"/>
              <a:t>tj. společnou, bázi.</a:t>
            </a:r>
            <a:r>
              <a:rPr lang="cs-CZ" sz="3200" b="1" dirty="0">
                <a:solidFill>
                  <a:prstClr val="black"/>
                </a:solidFill>
              </a:rPr>
              <a:t> </a:t>
            </a:r>
          </a:p>
          <a:p>
            <a:pPr lvl="0" algn="ctr"/>
            <a:endParaRPr lang="cs-CZ" sz="3200" b="1" dirty="0">
              <a:solidFill>
                <a:prstClr val="black"/>
              </a:solidFill>
            </a:endParaRPr>
          </a:p>
          <a:p>
            <a:pPr lvl="0" algn="ctr"/>
            <a:r>
              <a:rPr lang="cs-CZ" sz="3200" b="1" dirty="0">
                <a:solidFill>
                  <a:prstClr val="black"/>
                </a:solidFill>
              </a:rPr>
              <a:t>Emitor tvoří vstup, kolektor výstup.</a:t>
            </a:r>
          </a:p>
          <a:p>
            <a:pPr algn="ctr"/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9224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00" y="1412776"/>
            <a:ext cx="2148214" cy="4619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31683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Vyjdeme ze základního společného zapojení, ...</a:t>
            </a:r>
          </a:p>
        </p:txBody>
      </p:sp>
    </p:spTree>
    <p:extLst>
      <p:ext uri="{BB962C8B-B14F-4D97-AF65-F5344CB8AC3E}">
        <p14:creationId xmlns:p14="http://schemas.microsoft.com/office/powerpoint/2010/main" val="144998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... ke kterému přidáme vstup a výstup.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10" name="Ovál 9"/>
          <p:cNvSpPr/>
          <p:nvPr/>
        </p:nvSpPr>
        <p:spPr>
          <a:xfrm>
            <a:off x="4067944" y="3832690"/>
            <a:ext cx="1707079" cy="136815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380312" y="2925486"/>
            <a:ext cx="1707079" cy="136815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78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Ale báze není uzemněná!</a:t>
            </a:r>
          </a:p>
          <a:p>
            <a:endParaRPr lang="cs-CZ" sz="2800" dirty="0"/>
          </a:p>
          <a:p>
            <a:r>
              <a:rPr lang="cs-CZ" sz="2800" dirty="0"/>
              <a:t>Kdybychom ji uzemnili drátem, zkratovali bychom R</a:t>
            </a:r>
            <a:r>
              <a:rPr lang="cs-CZ" sz="2800" baseline="-25000" dirty="0"/>
              <a:t>2</a:t>
            </a:r>
            <a:r>
              <a:rPr lang="cs-CZ" sz="2800" dirty="0"/>
              <a:t> a </a:t>
            </a:r>
            <a:r>
              <a:rPr lang="en-US" sz="2800" dirty="0" err="1"/>
              <a:t>zkazili</a:t>
            </a:r>
            <a:r>
              <a:rPr lang="en-US" sz="2800" dirty="0"/>
              <a:t> </a:t>
            </a:r>
            <a:r>
              <a:rPr lang="cs-CZ" sz="2800" dirty="0"/>
              <a:t>pracovní bod.</a:t>
            </a:r>
          </a:p>
          <a:p>
            <a:endParaRPr lang="cs-CZ" sz="2800" dirty="0"/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1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9325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017" y="1412711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1412776"/>
            <a:ext cx="41764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Uzemníme ji přes kondenzátor.</a:t>
            </a:r>
          </a:p>
          <a:p>
            <a:r>
              <a:rPr lang="cs-CZ" sz="2800" dirty="0"/>
              <a:t>Ten neovlivní pracovní bod, ale signál svede do země.</a:t>
            </a:r>
          </a:p>
          <a:p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5148065" y="3356992"/>
            <a:ext cx="1368152" cy="1080120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423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společnou bází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Zesílení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7504" y="1268760"/>
                <a:ext cx="4176464" cy="3125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Napěťové zesílení je</a:t>
                </a:r>
              </a:p>
              <a:p>
                <a:endParaRPr lang="cs-CZ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/>
                            </a:rPr>
                            <m:t>𝒖</m:t>
                          </m:r>
                        </m:sub>
                      </m:sSub>
                      <m:r>
                        <a:rPr lang="cs-CZ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endParaRPr lang="cs-CZ" sz="2800" dirty="0"/>
              </a:p>
              <a:p>
                <a:endParaRPr lang="cs-CZ" sz="2800" dirty="0"/>
              </a:p>
              <a:p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268760"/>
                <a:ext cx="4176464" cy="3125920"/>
              </a:xfrm>
              <a:prstGeom prst="rect">
                <a:avLst/>
              </a:prstGeom>
              <a:blipFill>
                <a:blip r:embed="rId3"/>
                <a:stretch>
                  <a:fillRect l="-3066" t="-1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280" y="1413318"/>
            <a:ext cx="4555207" cy="46079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C2DD15F9-BC6D-364E-6464-0D500C4A50E6}"/>
              </a:ext>
            </a:extLst>
          </p:cNvPr>
          <p:cNvSpPr/>
          <p:nvPr/>
        </p:nvSpPr>
        <p:spPr>
          <a:xfrm>
            <a:off x="6948264" y="3933056"/>
            <a:ext cx="1928150" cy="549642"/>
          </a:xfrm>
          <a:prstGeom prst="ellipse">
            <a:avLst/>
          </a:prstGeom>
          <a:noFill/>
          <a:ln w="25400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F760DFC-3549-F30D-1DFF-62FD4953A21C}"/>
              </a:ext>
            </a:extLst>
          </p:cNvPr>
          <p:cNvCxnSpPr/>
          <p:nvPr/>
        </p:nvCxnSpPr>
        <p:spPr>
          <a:xfrm flipH="1">
            <a:off x="7308304" y="4221088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03B3F08-D37D-1276-647D-7329F7172A9E}"/>
              </a:ext>
            </a:extLst>
          </p:cNvPr>
          <p:cNvSpPr txBox="1"/>
          <p:nvPr/>
        </p:nvSpPr>
        <p:spPr>
          <a:xfrm>
            <a:off x="8127523" y="395947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00FF"/>
                </a:solidFill>
              </a:rPr>
              <a:t>r</a:t>
            </a:r>
            <a:r>
              <a:rPr lang="cs-CZ" sz="2800" baseline="-25000" dirty="0">
                <a:solidFill>
                  <a:srgbClr val="0000FF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191619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>
        <a:ln w="38100">
          <a:solidFill>
            <a:srgbClr val="0000FF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12550</TotalTime>
  <Words>603</Words>
  <Application>Microsoft Office PowerPoint</Application>
  <PresentationFormat>Předvádění na obrazovce (4:3)</PresentationFormat>
  <Paragraphs>202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Prezentace aplikace PowerPoint</vt:lpstr>
      <vt:lpstr>Úvod</vt:lpstr>
      <vt:lpstr>Osnova</vt:lpstr>
      <vt:lpstr>Definice</vt:lpstr>
      <vt:lpstr>Zapojení</vt:lpstr>
      <vt:lpstr>Zapojení</vt:lpstr>
      <vt:lpstr>Zapojení</vt:lpstr>
      <vt:lpstr>Zapojení</vt:lpstr>
      <vt:lpstr>Zesílení</vt:lpstr>
      <vt:lpstr>Zesílení</vt:lpstr>
      <vt:lpstr>Zesílení</vt:lpstr>
      <vt:lpstr>Zesílení</vt:lpstr>
      <vt:lpstr>Zesílení</vt:lpstr>
      <vt:lpstr>Vstupní odpor</vt:lpstr>
      <vt:lpstr>Výstupní odpor</vt:lpstr>
      <vt:lpstr>Užití</vt:lpstr>
      <vt:lpstr>Shrnutí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583</cp:revision>
  <cp:lastPrinted>2025-03-27T11:40:39Z</cp:lastPrinted>
  <dcterms:created xsi:type="dcterms:W3CDTF">2011-08-12T09:23:29Z</dcterms:created>
  <dcterms:modified xsi:type="dcterms:W3CDTF">2025-03-27T11:41:44Z</dcterms:modified>
</cp:coreProperties>
</file>