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89" r:id="rId2"/>
    <p:sldId id="308" r:id="rId3"/>
    <p:sldId id="310" r:id="rId4"/>
    <p:sldId id="309" r:id="rId5"/>
    <p:sldId id="31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6" d="100"/>
          <a:sy n="126" d="100"/>
        </p:scale>
        <p:origin x="5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Zesilovač se společnou bází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Zesilovač se společnou bází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Zesilovač se společnou bází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linskedumy.cz/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702047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vy_32_inovace_MA_42_08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procvičení 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výpočtu pracovního bodu zesilovače se společnou bází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5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859348"/>
              </p:ext>
            </p:extLst>
          </p:nvPr>
        </p:nvGraphicFramePr>
        <p:xfrm>
          <a:off x="179512" y="836712"/>
          <a:ext cx="878497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 následujícím schématu je zadáno: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12V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7V (proti zemi)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0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2k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Vypočtěte: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0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? (proti zemi)</a:t>
                      </a:r>
                    </a:p>
                    <a:p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179512" y="2034868"/>
                <a:ext cx="5328592" cy="41856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chemeClr val="bg1"/>
                    </a:solidFill>
                  </a:rPr>
                  <a:t>Napětí na kolektoru proti zemi </a:t>
                </a:r>
              </a:p>
              <a:p>
                <a:r>
                  <a:rPr lang="cs-CZ" dirty="0">
                    <a:solidFill>
                      <a:schemeClr val="bg1"/>
                    </a:solidFill>
                  </a:rPr>
                  <a:t>(tj. od kolektoru dolů) má být 7V.</a:t>
                </a:r>
              </a:p>
              <a:p>
                <a:r>
                  <a:rPr lang="cs-CZ" dirty="0">
                    <a:solidFill>
                      <a:schemeClr val="bg1"/>
                    </a:solidFill>
                  </a:rPr>
                  <a:t>Od kolektoru nahoru zbývá na úbytek </a:t>
                </a:r>
              </a:p>
              <a:p>
                <a:r>
                  <a:rPr lang="cs-CZ" dirty="0">
                    <a:solidFill>
                      <a:schemeClr val="bg1"/>
                    </a:solidFill>
                  </a:rPr>
                  <a:t>na rezistoru R</a:t>
                </a:r>
                <a:r>
                  <a:rPr lang="cs-CZ" baseline="-25000" dirty="0">
                    <a:solidFill>
                      <a:schemeClr val="bg1"/>
                    </a:solidFill>
                  </a:rPr>
                  <a:t>k</a:t>
                </a:r>
              </a:p>
              <a:p>
                <a:pPr algn="ctr"/>
                <a:r>
                  <a:rPr lang="cs-CZ" dirty="0">
                    <a:solidFill>
                      <a:schemeClr val="bg1"/>
                    </a:solidFill>
                  </a:rPr>
                  <a:t>U</a:t>
                </a:r>
                <a:r>
                  <a:rPr lang="cs-CZ" baseline="-25000" dirty="0">
                    <a:solidFill>
                      <a:schemeClr val="bg1"/>
                    </a:solidFill>
                  </a:rPr>
                  <a:t>RK</a:t>
                </a:r>
                <a:r>
                  <a:rPr lang="cs-CZ" dirty="0">
                    <a:solidFill>
                      <a:schemeClr val="bg1"/>
                    </a:solidFill>
                  </a:rPr>
                  <a:t> = 12V – 7V = 5V</a:t>
                </a:r>
              </a:p>
              <a:p>
                <a:r>
                  <a:rPr lang="cs-CZ" dirty="0">
                    <a:solidFill>
                      <a:schemeClr val="bg1"/>
                    </a:solidFill>
                  </a:rPr>
                  <a:t>Na rezistoru R</a:t>
                </a:r>
                <a:r>
                  <a:rPr lang="cs-CZ" baseline="-25000" dirty="0">
                    <a:solidFill>
                      <a:schemeClr val="bg1"/>
                    </a:solidFill>
                  </a:rPr>
                  <a:t>k</a:t>
                </a:r>
                <a:r>
                  <a:rPr lang="cs-CZ" dirty="0">
                    <a:solidFill>
                      <a:schemeClr val="bg1"/>
                    </a:solidFill>
                  </a:rPr>
                  <a:t> má být napětí 5V při proudu 1mA.</a:t>
                </a:r>
              </a:p>
              <a:p>
                <a:r>
                  <a:rPr lang="cs-CZ" dirty="0">
                    <a:solidFill>
                      <a:schemeClr val="bg1"/>
                    </a:solidFill>
                  </a:rPr>
                  <a:t>Rezistor R</a:t>
                </a:r>
                <a:r>
                  <a:rPr lang="cs-CZ" baseline="-25000" dirty="0">
                    <a:solidFill>
                      <a:schemeClr val="bg1"/>
                    </a:solidFill>
                  </a:rPr>
                  <a:t>k</a:t>
                </a:r>
                <a:r>
                  <a:rPr lang="cs-CZ" dirty="0">
                    <a:solidFill>
                      <a:schemeClr val="bg1"/>
                    </a:solidFill>
                  </a:rPr>
                  <a:t> má odpor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12</m:t>
                          </m:r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𝑉</m:t>
                          </m:r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−7</m:t>
                          </m:r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𝑚𝐴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  <a:p>
                <a:endParaRPr lang="cs-CZ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𝑚𝐴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=5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Ω</m:t>
                      </m:r>
                    </m:oMath>
                  </m:oMathPara>
                </a14:m>
                <a:endParaRPr lang="cs-CZ" b="0" dirty="0">
                  <a:solidFill>
                    <a:schemeClr val="bg1"/>
                  </a:solidFill>
                </a:endParaRPr>
              </a:p>
              <a:p>
                <a:r>
                  <a:rPr lang="cs-CZ" dirty="0">
                    <a:solidFill>
                      <a:schemeClr val="bg1"/>
                    </a:solidFill>
                  </a:rPr>
                  <a:t>Zvolíme hodnotu z normalizované řady</a:t>
                </a:r>
              </a:p>
              <a:p>
                <a:pPr algn="ctr"/>
                <a:r>
                  <a:rPr lang="cs-CZ" b="1" dirty="0">
                    <a:solidFill>
                      <a:schemeClr val="bg1"/>
                    </a:solidFill>
                  </a:rPr>
                  <a:t>R</a:t>
                </a:r>
                <a:r>
                  <a:rPr lang="cs-CZ" b="1" baseline="-25000" dirty="0">
                    <a:solidFill>
                      <a:schemeClr val="bg1"/>
                    </a:solidFill>
                  </a:rPr>
                  <a:t>k</a:t>
                </a:r>
                <a:r>
                  <a:rPr lang="cs-CZ" b="1" dirty="0">
                    <a:solidFill>
                      <a:schemeClr val="bg1"/>
                    </a:solidFill>
                  </a:rPr>
                  <a:t> = 5k1</a:t>
                </a:r>
              </a:p>
              <a:p>
                <a:pPr algn="ctr"/>
                <a:endParaRPr lang="cs-CZ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34868"/>
                <a:ext cx="5328592" cy="4185698"/>
              </a:xfrm>
              <a:prstGeom prst="rect">
                <a:avLst/>
              </a:prstGeom>
              <a:blipFill rotWithShape="1">
                <a:blip r:embed="rId2"/>
                <a:stretch>
                  <a:fillRect l="-914" t="-7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Skupina 6"/>
          <p:cNvGrpSpPr/>
          <p:nvPr/>
        </p:nvGrpSpPr>
        <p:grpSpPr>
          <a:xfrm>
            <a:off x="5580112" y="2034868"/>
            <a:ext cx="3352214" cy="3391042"/>
            <a:chOff x="5580112" y="2034868"/>
            <a:chExt cx="3352214" cy="3391042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2034868"/>
              <a:ext cx="3352214" cy="33910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19" name="TextovéPole 18"/>
            <p:cNvSpPr txBox="1"/>
            <p:nvPr/>
          </p:nvSpPr>
          <p:spPr>
            <a:xfrm>
              <a:off x="8028384" y="2034868"/>
              <a:ext cx="816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+12V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668344" y="4444631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2k</a:t>
              </a:r>
            </a:p>
          </p:txBody>
        </p:sp>
        <p:sp>
          <p:nvSpPr>
            <p:cNvPr id="20" name="Rovnoramenný trojúhelník 19"/>
            <p:cNvSpPr/>
            <p:nvPr/>
          </p:nvSpPr>
          <p:spPr>
            <a:xfrm flipH="1" flipV="1">
              <a:off x="7596336" y="3618735"/>
              <a:ext cx="144018" cy="98297"/>
            </a:xfrm>
            <a:prstGeom prst="triangle">
              <a:avLst/>
            </a:prstGeom>
            <a:solidFill>
              <a:srgbClr val="0000FF"/>
            </a:solidFill>
            <a:ln cmpd="sng">
              <a:solidFill>
                <a:srgbClr val="0000FF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7850052" y="3848702"/>
              <a:ext cx="1067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>
                  <a:solidFill>
                    <a:srgbClr val="0000FF"/>
                  </a:solidFill>
                </a:rPr>
                <a:t>Ik</a:t>
              </a:r>
              <a:r>
                <a:rPr lang="cs-CZ" dirty="0">
                  <a:solidFill>
                    <a:srgbClr val="0000FF"/>
                  </a:solidFill>
                </a:rPr>
                <a:t>=1mA</a:t>
              </a:r>
            </a:p>
          </p:txBody>
        </p:sp>
        <p:cxnSp>
          <p:nvCxnSpPr>
            <p:cNvPr id="28" name="Přímá spojnice 27"/>
            <p:cNvCxnSpPr/>
            <p:nvPr/>
          </p:nvCxnSpPr>
          <p:spPr>
            <a:xfrm>
              <a:off x="7850052" y="3671313"/>
              <a:ext cx="322348" cy="261743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803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275900"/>
              </p:ext>
            </p:extLst>
          </p:nvPr>
        </p:nvGraphicFramePr>
        <p:xfrm>
          <a:off x="179512" y="836712"/>
          <a:ext cx="878497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 následujícím schématu je zadáno: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12V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7V (proti zemi)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0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2k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Vypočtěte: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0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? (proti zemi)</a:t>
                      </a:r>
                    </a:p>
                    <a:p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179512" y="2034868"/>
                <a:ext cx="5328592" cy="446269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0000FF"/>
                    </a:solidFill>
                  </a:rPr>
                  <a:t>Napětí na kolektoru proti zemi </a:t>
                </a:r>
              </a:p>
              <a:p>
                <a:r>
                  <a:rPr lang="cs-CZ" dirty="0">
                    <a:solidFill>
                      <a:srgbClr val="0000FF"/>
                    </a:solidFill>
                  </a:rPr>
                  <a:t>(tj. od kolektoru dolů) má být 7V.</a:t>
                </a:r>
              </a:p>
              <a:p>
                <a:r>
                  <a:rPr lang="cs-CZ" dirty="0">
                    <a:solidFill>
                      <a:srgbClr val="0000FF"/>
                    </a:solidFill>
                  </a:rPr>
                  <a:t>Od kolektoru nahoru zbývá na úbytek </a:t>
                </a:r>
              </a:p>
              <a:p>
                <a:r>
                  <a:rPr lang="cs-CZ" dirty="0">
                    <a:solidFill>
                      <a:srgbClr val="0000FF"/>
                    </a:solidFill>
                  </a:rPr>
                  <a:t>na rezistoru R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k</a:t>
                </a:r>
              </a:p>
              <a:p>
                <a:pPr algn="ctr"/>
                <a:r>
                  <a:rPr lang="cs-CZ" dirty="0">
                    <a:solidFill>
                      <a:srgbClr val="0000FF"/>
                    </a:solidFill>
                  </a:rPr>
                  <a:t>U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RK</a:t>
                </a:r>
                <a:r>
                  <a:rPr lang="cs-CZ" dirty="0">
                    <a:solidFill>
                      <a:srgbClr val="0000FF"/>
                    </a:solidFill>
                  </a:rPr>
                  <a:t> = 12V – 7V = 5V</a:t>
                </a:r>
              </a:p>
              <a:p>
                <a:pPr algn="ctr"/>
                <a:endParaRPr lang="cs-CZ" dirty="0">
                  <a:solidFill>
                    <a:srgbClr val="0000FF"/>
                  </a:solidFill>
                </a:endParaRPr>
              </a:p>
              <a:p>
                <a:r>
                  <a:rPr lang="cs-CZ" dirty="0">
                    <a:solidFill>
                      <a:srgbClr val="0000FF"/>
                    </a:solidFill>
                  </a:rPr>
                  <a:t>Na rezistoru R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k</a:t>
                </a:r>
                <a:r>
                  <a:rPr lang="cs-CZ" dirty="0">
                    <a:solidFill>
                      <a:srgbClr val="0000FF"/>
                    </a:solidFill>
                  </a:rPr>
                  <a:t> má být napětí 5V při proudu 1mA.</a:t>
                </a:r>
              </a:p>
              <a:p>
                <a:r>
                  <a:rPr lang="cs-CZ" dirty="0">
                    <a:solidFill>
                      <a:srgbClr val="0000FF"/>
                    </a:solidFill>
                  </a:rPr>
                  <a:t>Rezistor R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k</a:t>
                </a:r>
                <a:r>
                  <a:rPr lang="cs-CZ" dirty="0">
                    <a:solidFill>
                      <a:srgbClr val="0000FF"/>
                    </a:solidFill>
                  </a:rPr>
                  <a:t> má odpor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12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−7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𝑚𝐴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endParaRPr lang="cs-CZ" dirty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𝑚𝐴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=5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Ω</m:t>
                      </m:r>
                    </m:oMath>
                  </m:oMathPara>
                </a14:m>
                <a:endParaRPr lang="cs-CZ" b="0" dirty="0">
                  <a:solidFill>
                    <a:srgbClr val="0000FF"/>
                  </a:solidFill>
                </a:endParaRPr>
              </a:p>
              <a:p>
                <a:r>
                  <a:rPr lang="cs-CZ" dirty="0">
                    <a:solidFill>
                      <a:srgbClr val="0000FF"/>
                    </a:solidFill>
                  </a:rPr>
                  <a:t>Zvolíme hodnotu z normalizované řady</a:t>
                </a:r>
              </a:p>
              <a:p>
                <a:pPr algn="ctr"/>
                <a:r>
                  <a:rPr lang="cs-CZ" b="1" dirty="0">
                    <a:solidFill>
                      <a:srgbClr val="0000FF"/>
                    </a:solidFill>
                  </a:rPr>
                  <a:t>R</a:t>
                </a:r>
                <a:r>
                  <a:rPr lang="cs-CZ" b="1" baseline="-25000" dirty="0">
                    <a:solidFill>
                      <a:srgbClr val="0000FF"/>
                    </a:solidFill>
                  </a:rPr>
                  <a:t>k</a:t>
                </a:r>
                <a:r>
                  <a:rPr lang="cs-CZ" b="1" dirty="0">
                    <a:solidFill>
                      <a:srgbClr val="0000FF"/>
                    </a:solidFill>
                  </a:rPr>
                  <a:t> = 5k1</a:t>
                </a:r>
              </a:p>
              <a:p>
                <a:pPr algn="ctr"/>
                <a:endParaRPr lang="cs-CZ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34868"/>
                <a:ext cx="5328592" cy="4462697"/>
              </a:xfrm>
              <a:prstGeom prst="rect">
                <a:avLst/>
              </a:prstGeom>
              <a:blipFill rotWithShape="1">
                <a:blip r:embed="rId2"/>
                <a:stretch>
                  <a:fillRect l="-914" t="-6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Skupina 6"/>
          <p:cNvGrpSpPr/>
          <p:nvPr/>
        </p:nvGrpSpPr>
        <p:grpSpPr>
          <a:xfrm>
            <a:off x="5580112" y="2034868"/>
            <a:ext cx="3352214" cy="3391042"/>
            <a:chOff x="5580112" y="2034868"/>
            <a:chExt cx="3352214" cy="3391042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2034868"/>
              <a:ext cx="3352214" cy="33910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19" name="TextovéPole 18"/>
            <p:cNvSpPr txBox="1"/>
            <p:nvPr/>
          </p:nvSpPr>
          <p:spPr>
            <a:xfrm>
              <a:off x="8028384" y="2034868"/>
              <a:ext cx="816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+12V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668344" y="4444631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2k</a:t>
              </a:r>
            </a:p>
          </p:txBody>
        </p:sp>
        <p:sp>
          <p:nvSpPr>
            <p:cNvPr id="20" name="Rovnoramenný trojúhelník 19"/>
            <p:cNvSpPr/>
            <p:nvPr/>
          </p:nvSpPr>
          <p:spPr>
            <a:xfrm flipH="1" flipV="1">
              <a:off x="7596336" y="3618735"/>
              <a:ext cx="144018" cy="98297"/>
            </a:xfrm>
            <a:prstGeom prst="triangle">
              <a:avLst/>
            </a:prstGeom>
            <a:solidFill>
              <a:srgbClr val="0000FF"/>
            </a:solidFill>
            <a:ln cmpd="sng">
              <a:solidFill>
                <a:srgbClr val="0000FF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7850052" y="3848702"/>
              <a:ext cx="1067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>
                  <a:solidFill>
                    <a:srgbClr val="0000FF"/>
                  </a:solidFill>
                </a:rPr>
                <a:t>Ik</a:t>
              </a:r>
              <a:r>
                <a:rPr lang="cs-CZ" dirty="0">
                  <a:solidFill>
                    <a:srgbClr val="0000FF"/>
                  </a:solidFill>
                </a:rPr>
                <a:t>=1mA</a:t>
              </a:r>
            </a:p>
          </p:txBody>
        </p:sp>
        <p:cxnSp>
          <p:nvCxnSpPr>
            <p:cNvPr id="28" name="Přímá spojnice 27"/>
            <p:cNvCxnSpPr/>
            <p:nvPr/>
          </p:nvCxnSpPr>
          <p:spPr>
            <a:xfrm>
              <a:off x="7850052" y="3671313"/>
              <a:ext cx="322348" cy="261743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548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647" y="2019073"/>
            <a:ext cx="3361383" cy="3406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720475"/>
              </p:ext>
            </p:extLst>
          </p:nvPr>
        </p:nvGraphicFramePr>
        <p:xfrm>
          <a:off x="179512" y="836712"/>
          <a:ext cx="878497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 následujícím schématu je zadáno: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cc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12V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7V (proti zemi)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0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2k</a:t>
                      </a:r>
                    </a:p>
                    <a:p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1mA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Vypočtěte:</a:t>
                      </a:r>
                    </a:p>
                    <a:p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cs-CZ" sz="1200" b="0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lang="cs-CZ" sz="1200" b="0" baseline="-25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 ? (proti zemi)</a:t>
                      </a:r>
                    </a:p>
                    <a:p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7735618" y="444463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p:sp>
        <p:nvSpPr>
          <p:cNvPr id="20" name="Rovnoramenný trojúhelník 19"/>
          <p:cNvSpPr/>
          <p:nvPr/>
        </p:nvSpPr>
        <p:spPr>
          <a:xfrm flipH="1" flipV="1">
            <a:off x="7625719" y="3573016"/>
            <a:ext cx="144018" cy="98297"/>
          </a:xfrm>
          <a:prstGeom prst="triangle">
            <a:avLst/>
          </a:prstGeom>
          <a:solidFill>
            <a:srgbClr val="0000FF"/>
          </a:solidFill>
          <a:ln cmpd="sng">
            <a:solidFill>
              <a:srgbClr val="0000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7850052" y="3848702"/>
            <a:ext cx="1067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0000FF"/>
                </a:solidFill>
              </a:rPr>
              <a:t>Ik</a:t>
            </a:r>
            <a:r>
              <a:rPr lang="cs-CZ" dirty="0">
                <a:solidFill>
                  <a:srgbClr val="0000FF"/>
                </a:solidFill>
              </a:rPr>
              <a:t>=1mA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79512" y="2034868"/>
            <a:ext cx="5328592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Proud </a:t>
            </a:r>
            <a:r>
              <a:rPr lang="cs-CZ" dirty="0" err="1">
                <a:solidFill>
                  <a:srgbClr val="0000FF"/>
                </a:solidFill>
              </a:rPr>
              <a:t>I</a:t>
            </a:r>
            <a:r>
              <a:rPr lang="cs-CZ" baseline="-25000" dirty="0" err="1">
                <a:solidFill>
                  <a:srgbClr val="0000FF"/>
                </a:solidFill>
              </a:rPr>
              <a:t>k</a:t>
            </a:r>
            <a:r>
              <a:rPr lang="cs-CZ" dirty="0">
                <a:solidFill>
                  <a:srgbClr val="0000FF"/>
                </a:solidFill>
              </a:rPr>
              <a:t> je 1mA. Proud emitorem je prakticky stejný jako proud kolektorem.</a:t>
            </a:r>
          </a:p>
          <a:p>
            <a:r>
              <a:rPr lang="cs-CZ" dirty="0">
                <a:solidFill>
                  <a:srgbClr val="0000FF"/>
                </a:solidFill>
              </a:rPr>
              <a:t>Proto </a:t>
            </a:r>
          </a:p>
          <a:p>
            <a:pPr algn="ctr"/>
            <a:r>
              <a:rPr lang="cs-CZ" dirty="0" err="1">
                <a:solidFill>
                  <a:srgbClr val="0000FF"/>
                </a:solidFill>
              </a:rPr>
              <a:t>I</a:t>
            </a:r>
            <a:r>
              <a:rPr lang="cs-CZ" baseline="-25000" dirty="0" err="1">
                <a:solidFill>
                  <a:srgbClr val="0000FF"/>
                </a:solidFill>
              </a:rPr>
              <a:t>k</a:t>
            </a:r>
            <a:r>
              <a:rPr lang="cs-CZ" dirty="0">
                <a:solidFill>
                  <a:srgbClr val="0000FF"/>
                </a:solidFill>
              </a:rPr>
              <a:t> = </a:t>
            </a:r>
            <a:r>
              <a:rPr lang="cs-CZ" dirty="0" err="1">
                <a:solidFill>
                  <a:srgbClr val="0000FF"/>
                </a:solidFill>
              </a:rPr>
              <a:t>I</a:t>
            </a:r>
            <a:r>
              <a:rPr lang="cs-CZ" baseline="-25000" dirty="0" err="1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 = I</a:t>
            </a:r>
            <a:r>
              <a:rPr lang="cs-CZ" baseline="-25000" dirty="0">
                <a:solidFill>
                  <a:srgbClr val="0000FF"/>
                </a:solidFill>
              </a:rPr>
              <a:t>RE</a:t>
            </a:r>
            <a:r>
              <a:rPr lang="cs-CZ" dirty="0">
                <a:solidFill>
                  <a:srgbClr val="0000FF"/>
                </a:solidFill>
              </a:rPr>
              <a:t> = 1mA</a:t>
            </a:r>
          </a:p>
          <a:p>
            <a:pPr algn="ctr"/>
            <a:endParaRPr lang="cs-CZ" dirty="0">
              <a:solidFill>
                <a:srgbClr val="0000FF"/>
              </a:solidFill>
            </a:endParaRPr>
          </a:p>
          <a:p>
            <a:r>
              <a:rPr lang="cs-CZ" dirty="0">
                <a:solidFill>
                  <a:srgbClr val="0000FF"/>
                </a:solidFill>
              </a:rPr>
              <a:t>Napětí na emitoru je rovno úbytku napětí na rezistoru R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</a:p>
          <a:p>
            <a:pPr algn="ctr"/>
            <a:r>
              <a:rPr lang="cs-CZ" dirty="0" err="1">
                <a:solidFill>
                  <a:srgbClr val="0000FF"/>
                </a:solidFill>
              </a:rPr>
              <a:t>U</a:t>
            </a:r>
            <a:r>
              <a:rPr lang="cs-CZ" baseline="-25000" dirty="0" err="1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 = U</a:t>
            </a:r>
            <a:r>
              <a:rPr lang="cs-CZ" baseline="-25000" dirty="0">
                <a:solidFill>
                  <a:srgbClr val="0000FF"/>
                </a:solidFill>
              </a:rPr>
              <a:t>RE</a:t>
            </a:r>
            <a:r>
              <a:rPr lang="cs-CZ" dirty="0">
                <a:solidFill>
                  <a:srgbClr val="0000FF"/>
                </a:solidFill>
              </a:rPr>
              <a:t> = I</a:t>
            </a:r>
            <a:r>
              <a:rPr lang="cs-CZ" baseline="-25000" dirty="0">
                <a:solidFill>
                  <a:srgbClr val="0000FF"/>
                </a:solidFill>
              </a:rPr>
              <a:t>RE</a:t>
            </a:r>
            <a:r>
              <a:rPr lang="cs-CZ" dirty="0">
                <a:solidFill>
                  <a:srgbClr val="0000FF"/>
                </a:solidFill>
              </a:rPr>
              <a:t> * R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 = 1mA * 2k = 2V</a:t>
            </a:r>
          </a:p>
          <a:p>
            <a:pPr algn="ctr"/>
            <a:endParaRPr lang="cs-CZ" dirty="0">
              <a:solidFill>
                <a:srgbClr val="0000FF"/>
              </a:solidFill>
            </a:endParaRPr>
          </a:p>
          <a:p>
            <a:r>
              <a:rPr lang="cs-CZ" dirty="0">
                <a:solidFill>
                  <a:srgbClr val="0000FF"/>
                </a:solidFill>
              </a:rPr>
              <a:t>Napětí na bázi je větší o konstantní hodnotu 0,7V:</a:t>
            </a:r>
          </a:p>
          <a:p>
            <a:r>
              <a:rPr lang="cs-CZ" dirty="0" err="1">
                <a:solidFill>
                  <a:srgbClr val="0000FF"/>
                </a:solidFill>
              </a:rPr>
              <a:t>U</a:t>
            </a:r>
            <a:r>
              <a:rPr lang="cs-CZ" baseline="-25000" dirty="0" err="1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</a:t>
            </a:r>
            <a:r>
              <a:rPr lang="cs-CZ" dirty="0" err="1">
                <a:solidFill>
                  <a:srgbClr val="0000FF"/>
                </a:solidFill>
              </a:rPr>
              <a:t>U</a:t>
            </a:r>
            <a:r>
              <a:rPr lang="cs-CZ" baseline="-25000" dirty="0" err="1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 + 0,7V = 2V + 0,7V </a:t>
            </a:r>
          </a:p>
          <a:p>
            <a:endParaRPr lang="cs-CZ" dirty="0">
              <a:solidFill>
                <a:srgbClr val="0000FF"/>
              </a:solidFill>
            </a:endParaRPr>
          </a:p>
          <a:p>
            <a:pPr algn="ctr"/>
            <a:r>
              <a:rPr lang="cs-CZ" b="1" dirty="0" err="1">
                <a:solidFill>
                  <a:srgbClr val="0000FF"/>
                </a:solidFill>
              </a:rPr>
              <a:t>U</a:t>
            </a:r>
            <a:r>
              <a:rPr lang="cs-CZ" b="1" baseline="-25000" dirty="0" err="1">
                <a:solidFill>
                  <a:srgbClr val="0000FF"/>
                </a:solidFill>
              </a:rPr>
              <a:t>b</a:t>
            </a:r>
            <a:r>
              <a:rPr lang="cs-CZ" b="1" dirty="0">
                <a:solidFill>
                  <a:srgbClr val="0000FF"/>
                </a:solidFill>
              </a:rPr>
              <a:t> = 2,7V</a:t>
            </a:r>
          </a:p>
          <a:p>
            <a:pPr algn="ctr"/>
            <a:endParaRPr lang="cs-CZ" b="1" dirty="0">
              <a:solidFill>
                <a:srgbClr val="0000FF"/>
              </a:solidFill>
            </a:endParaRPr>
          </a:p>
          <a:p>
            <a:pPr algn="ctr"/>
            <a:endParaRPr lang="cs-CZ" b="1" dirty="0">
              <a:solidFill>
                <a:srgbClr val="0000FF"/>
              </a:solidFill>
            </a:endParaRPr>
          </a:p>
          <a:p>
            <a:pPr algn="ctr"/>
            <a:endParaRPr lang="cs-CZ" b="1" dirty="0">
              <a:solidFill>
                <a:srgbClr val="0000FF"/>
              </a:solidFill>
            </a:endParaRPr>
          </a:p>
          <a:p>
            <a:pPr algn="ctr"/>
            <a:endParaRPr lang="cs-CZ" b="1" dirty="0">
              <a:solidFill>
                <a:srgbClr val="0000FF"/>
              </a:solidFill>
            </a:endParaRPr>
          </a:p>
          <a:p>
            <a:pPr algn="ctr"/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100392" y="2034868"/>
            <a:ext cx="816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+12V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7850052" y="3671313"/>
            <a:ext cx="322348" cy="261743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71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FDB98B-99EE-3494-08CC-FAEA07120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1341876" y="1349989"/>
            <a:ext cx="6894697" cy="42839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E22419-2309-7FAC-B5E3-D2FE0401B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591179" y="1305364"/>
            <a:ext cx="6894697" cy="428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96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9868</TotalTime>
  <Words>414</Words>
  <Application>Microsoft Office PowerPoint</Application>
  <PresentationFormat>On-screen Show (4:3)</PresentationFormat>
  <Paragraphs>99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PowerPoint Presentation</vt:lpstr>
      <vt:lpstr>Zadání</vt:lpstr>
      <vt:lpstr>Řešení</vt:lpstr>
      <vt:lpstr>Řešení</vt:lpstr>
      <vt:lpstr>PowerPoint Presentation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466</cp:revision>
  <cp:lastPrinted>2025-02-19T19:45:45Z</cp:lastPrinted>
  <dcterms:created xsi:type="dcterms:W3CDTF">2011-08-12T09:23:29Z</dcterms:created>
  <dcterms:modified xsi:type="dcterms:W3CDTF">2025-02-19T19:47:31Z</dcterms:modified>
</cp:coreProperties>
</file>