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9"/>
  </p:notesMasterIdLst>
  <p:handoutMasterIdLst>
    <p:handoutMasterId r:id="rId10"/>
  </p:handoutMasterIdLst>
  <p:sldIdLst>
    <p:sldId id="289" r:id="rId2"/>
    <p:sldId id="308" r:id="rId3"/>
    <p:sldId id="309" r:id="rId4"/>
    <p:sldId id="310" r:id="rId5"/>
    <p:sldId id="311" r:id="rId6"/>
    <p:sldId id="312" r:id="rId7"/>
    <p:sldId id="313" r:id="rId8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FF"/>
    <a:srgbClr val="0D296F"/>
    <a:srgbClr val="FF8C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91" autoAdjust="0"/>
    <p:restoredTop sz="94620" autoAdjust="0"/>
  </p:normalViewPr>
  <p:slideViewPr>
    <p:cSldViewPr>
      <p:cViewPr varScale="1">
        <p:scale>
          <a:sx n="130" d="100"/>
          <a:sy n="130" d="100"/>
        </p:scale>
        <p:origin x="1068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6" d="100"/>
          <a:sy n="86" d="100"/>
        </p:scale>
        <p:origin x="-3810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793E0C44-E92D-455E-801C-5B4D42EC9B3B}" type="datetimeFigureOut">
              <a:rPr lang="cs-CZ"/>
              <a:pPr>
                <a:defRPr/>
              </a:pPr>
              <a:t>31.01.2022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705CF9A7-801B-44C2-A50C-CB4E51C9688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05145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712093FC-2938-41D2-8F01-DCBF2880F693}" type="datetimeFigureOut">
              <a:rPr lang="cs-CZ"/>
              <a:pPr>
                <a:defRPr/>
              </a:pPr>
              <a:t>31.01.2022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noProof="0"/>
              <a:t>Kliknutím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4F3230FE-313A-41FA-A992-D38CA729D37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7805275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avoúhlý trojúhelník 3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5" name="Skupina 11"/>
          <p:cNvGrpSpPr>
            <a:grpSpLocks/>
          </p:cNvGrpSpPr>
          <p:nvPr/>
        </p:nvGrpSpPr>
        <p:grpSpPr bwMode="auto">
          <a:xfrm>
            <a:off x="-9524" y="4935540"/>
            <a:ext cx="9159875" cy="1997075"/>
            <a:chOff x="-33596" y="4907042"/>
            <a:chExt cx="9060466" cy="2122941"/>
          </a:xfrm>
        </p:grpSpPr>
        <p:sp>
          <p:nvSpPr>
            <p:cNvPr id="6" name="Volný tvar 14"/>
            <p:cNvSpPr>
              <a:spLocks/>
            </p:cNvSpPr>
            <p:nvPr/>
          </p:nvSpPr>
          <p:spPr bwMode="auto">
            <a:xfrm>
              <a:off x="57480" y="4907042"/>
              <a:ext cx="8969390" cy="997343"/>
            </a:xfrm>
            <a:custGeom>
              <a:avLst/>
              <a:gdLst>
                <a:gd name="T0" fmla="*/ 8969390 w 4697"/>
                <a:gd name="T1" fmla="*/ 0 h 367"/>
                <a:gd name="T2" fmla="*/ 8969390 w 4697"/>
                <a:gd name="T3" fmla="*/ 997343 h 367"/>
                <a:gd name="T4" fmla="*/ 0 w 4697"/>
                <a:gd name="T5" fmla="*/ 592427 h 367"/>
                <a:gd name="T6" fmla="*/ 8969390 w 4697"/>
                <a:gd name="T7" fmla="*/ 0 h 36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697"/>
                <a:gd name="T13" fmla="*/ 0 h 367"/>
                <a:gd name="T14" fmla="*/ 4697 w 4697"/>
                <a:gd name="T15" fmla="*/ 367 h 36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rgbClr val="FF8C0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 algn="ctr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7" name="Volný tvar 6"/>
            <p:cNvSpPr>
              <a:spLocks/>
            </p:cNvSpPr>
            <p:nvPr/>
          </p:nvSpPr>
          <p:spPr bwMode="auto">
            <a:xfrm>
              <a:off x="-33596" y="5048783"/>
              <a:ext cx="9060466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752603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cs-CZ" dirty="0"/>
              <a:t>Klepnutím lze upravit styl předlohy podnadpisů.</a:t>
            </a:r>
            <a:endParaRPr lang="en-US" dirty="0"/>
          </a:p>
        </p:txBody>
      </p:sp>
      <p:sp>
        <p:nvSpPr>
          <p:cNvPr id="8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r>
              <a:rPr lang="cs-CZ"/>
              <a:t>Tranzistorové zesilovače - shrnutí</a:t>
            </a:r>
          </a:p>
        </p:txBody>
      </p:sp>
      <p:sp>
        <p:nvSpPr>
          <p:cNvPr id="10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r>
              <a:rPr lang="cs-CZ"/>
              <a:t>Elektronické obvody</a:t>
            </a:r>
          </a:p>
        </p:txBody>
      </p:sp>
      <p:sp>
        <p:nvSpPr>
          <p:cNvPr id="11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6A392F0C-8E69-458F-8B3D-4FC8E4A0E79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227095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datum 7"/>
          <p:cNvSpPr>
            <a:spLocks noGrp="1"/>
          </p:cNvSpPr>
          <p:nvPr>
            <p:ph type="dt" sz="half" idx="12"/>
          </p:nvPr>
        </p:nvSpPr>
        <p:spPr>
          <a:xfrm>
            <a:off x="0" y="0"/>
            <a:ext cx="9144000" cy="360000"/>
          </a:xfr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 anchor="ctr" anchorCtr="1"/>
          <a:lstStyle>
            <a:lvl1pPr algn="ctr">
              <a:defRPr sz="14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cs-CZ"/>
              <a:t>Tranzistorové zesilovače - shrnutí</a:t>
            </a:r>
            <a:endParaRPr lang="cs-CZ" dirty="0"/>
          </a:p>
        </p:txBody>
      </p:sp>
      <p:sp>
        <p:nvSpPr>
          <p:cNvPr id="5" name="Zástupný symbol pro zápatí 8"/>
          <p:cNvSpPr>
            <a:spLocks noGrp="1"/>
          </p:cNvSpPr>
          <p:nvPr>
            <p:ph type="ftr" sz="quarter" idx="13"/>
          </p:nvPr>
        </p:nvSpPr>
        <p:spPr>
          <a:xfrm>
            <a:off x="0" y="6496094"/>
            <a:ext cx="9144000" cy="365125"/>
          </a:xfr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6200000" scaled="1"/>
            <a:tileRect/>
          </a:gradFill>
        </p:spPr>
        <p:txBody>
          <a:bodyPr/>
          <a:lstStyle>
            <a:lvl1pPr>
              <a:defRPr sz="1400">
                <a:latin typeface="Arial" pitchFamily="34" charset="0"/>
                <a:cs typeface="Arial" pitchFamily="34" charset="0"/>
              </a:defRPr>
            </a:lvl1pPr>
          </a:lstStyle>
          <a:p>
            <a:pPr algn="ctr">
              <a:defRPr/>
            </a:pPr>
            <a:r>
              <a:rPr lang="cs-CZ"/>
              <a:t>Elektronické obvody</a:t>
            </a:r>
            <a:endParaRPr lang="cs-CZ" dirty="0"/>
          </a:p>
        </p:txBody>
      </p:sp>
      <p:sp>
        <p:nvSpPr>
          <p:cNvPr id="6" name="Zástupný symbol pro číslo snímku 9"/>
          <p:cNvSpPr>
            <a:spLocks noGrp="1"/>
          </p:cNvSpPr>
          <p:nvPr>
            <p:ph type="sldNum" sz="quarter" idx="14"/>
          </p:nvPr>
        </p:nvSpPr>
        <p:spPr>
          <a:xfrm>
            <a:off x="8532441" y="6486229"/>
            <a:ext cx="510728" cy="365125"/>
          </a:xfrm>
        </p:spPr>
        <p:txBody>
          <a:bodyPr/>
          <a:lstStyle>
            <a:lvl1pPr>
              <a:defRPr sz="14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16" name="Nadpis 15"/>
          <p:cNvSpPr>
            <a:spLocks noGrp="1"/>
          </p:cNvSpPr>
          <p:nvPr>
            <p:ph type="title" hasCustomPrompt="1"/>
          </p:nvPr>
        </p:nvSpPr>
        <p:spPr>
          <a:xfrm>
            <a:off x="467544" y="400018"/>
            <a:ext cx="8229600" cy="369332"/>
          </a:xfrm>
          <a:effectLst>
            <a:glow rad="127000">
              <a:schemeClr val="bg1"/>
            </a:glow>
          </a:effectLst>
        </p:spPr>
        <p:txBody>
          <a:bodyPr>
            <a:spAutoFit/>
            <a:scene3d>
              <a:camera prst="orthographicFront"/>
              <a:lightRig rig="threePt" dir="t"/>
            </a:scene3d>
            <a:sp3d prstMaterial="metal">
              <a:bevelT w="0" h="0"/>
            </a:sp3d>
          </a:bodyPr>
          <a:lstStyle>
            <a:lvl1pPr algn="ctr">
              <a:defRPr sz="1800" kern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defRPr>
            </a:lvl1pPr>
          </a:lstStyle>
          <a:p>
            <a:pPr eaLnBrk="1" hangingPunct="1"/>
            <a:r>
              <a:rPr lang="en-US" b="1" dirty="0"/>
              <a:t>Voltage Gain</a:t>
            </a:r>
          </a:p>
        </p:txBody>
      </p:sp>
    </p:spTree>
    <p:extLst>
      <p:ext uri="{BB962C8B-B14F-4D97-AF65-F5344CB8AC3E}">
        <p14:creationId xmlns:p14="http://schemas.microsoft.com/office/powerpoint/2010/main" val="8310392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  <a:lumMod val="65000"/>
                <a:alpha val="12000"/>
              </a:schemeClr>
            </a:gs>
            <a:gs pos="8000">
              <a:schemeClr val="accent1">
                <a:tint val="44500"/>
                <a:satMod val="160000"/>
                <a:alpha val="33000"/>
              </a:schemeClr>
            </a:gs>
            <a:gs pos="60000">
              <a:schemeClr val="accent1">
                <a:tint val="23500"/>
                <a:satMod val="160000"/>
                <a:alpha val="74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Volný tvar 12"/>
          <p:cNvSpPr>
            <a:spLocks/>
          </p:cNvSpPr>
          <p:nvPr/>
        </p:nvSpPr>
        <p:spPr bwMode="auto">
          <a:xfrm>
            <a:off x="65088" y="4627565"/>
            <a:ext cx="3600450" cy="1728787"/>
          </a:xfrm>
          <a:custGeom>
            <a:avLst/>
            <a:gdLst>
              <a:gd name="T0" fmla="*/ 0 w 5760"/>
              <a:gd name="T1" fmla="*/ 0 h 528"/>
              <a:gd name="T2" fmla="*/ 3600450 w 5760"/>
              <a:gd name="T3" fmla="*/ 0 h 528"/>
              <a:gd name="T4" fmla="*/ 3600450 w 5760"/>
              <a:gd name="T5" fmla="*/ 1728787 h 528"/>
              <a:gd name="T6" fmla="*/ 30004 w 5760"/>
              <a:gd name="T7" fmla="*/ 0 h 528"/>
              <a:gd name="T8" fmla="*/ 0 60000 65536"/>
              <a:gd name="T9" fmla="*/ 0 60000 65536"/>
              <a:gd name="T10" fmla="*/ 0 60000 65536"/>
              <a:gd name="T11" fmla="*/ 0 60000 65536"/>
              <a:gd name="T12" fmla="*/ 0 w 5760"/>
              <a:gd name="T13" fmla="*/ 0 h 528"/>
              <a:gd name="T14" fmla="*/ 5760 w 5760"/>
              <a:gd name="T15" fmla="*/ 528 h 52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rgbClr val="FF8C0E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4" name="Pravoúhlý trojúhelní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4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1031" name="Zástupný symbol pro text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727826" y="6408740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r>
              <a:rPr lang="cs-CZ"/>
              <a:t>Tranzistorové zesilovače - shrnutí</a:t>
            </a:r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4379914" y="6408740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r>
              <a:rPr lang="cs-CZ"/>
              <a:t>Elektronické obvody</a:t>
            </a:r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647114" y="6408740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465E059B-0B95-4146-A791-BA354DFE510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5" r:id="rId1"/>
    <p:sldLayoutId id="2147483736" r:id="rId2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www.zlinskedumy.cz/" TargetMode="External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1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3690" y="332656"/>
            <a:ext cx="5976620" cy="1459230"/>
          </a:xfrm>
          <a:prstGeom prst="rect">
            <a:avLst/>
          </a:prstGeom>
          <a:solidFill>
            <a:srgbClr val="FFFFFF"/>
          </a:solidFill>
          <a:ln>
            <a:noFill/>
          </a:ln>
        </p:spPr>
      </p:pic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3449510"/>
              </p:ext>
            </p:extLst>
          </p:nvPr>
        </p:nvGraphicFramePr>
        <p:xfrm>
          <a:off x="1187624" y="1988840"/>
          <a:ext cx="6696744" cy="1823630"/>
        </p:xfrm>
        <a:graphic>
          <a:graphicData uri="http://schemas.openxmlformats.org/drawingml/2006/table">
            <a:tbl>
              <a:tblPr firstRow="1" firstCol="1" bandRow="1">
                <a:effectLst>
                  <a:outerShdw blurRad="50800" dist="50800" dir="5400000" algn="ctr" rotWithShape="0">
                    <a:schemeClr val="bg1"/>
                  </a:outerShdw>
                </a:effectLst>
                <a:tableStyleId>{5C22544A-7EE6-4342-B048-85BDC9FD1C3A}</a:tableStyleId>
              </a:tblPr>
              <a:tblGrid>
                <a:gridCol w="17499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9468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118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Číslo projektu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CZ.1.07/1.5.00/34.0514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515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Číslo a název šablony klíčové aktivity 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III/2 Inovace a zkvalitnění výuky prostřednictvím ICT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18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Tematická oblast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Elektronické obvody, </a:t>
                      </a:r>
                      <a:r>
                        <a:rPr lang="cs-CZ" sz="1100" dirty="0">
                          <a:effectLst/>
                        </a:rPr>
                        <a:t>vy_32_inovace_MA_42_10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18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Autor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Ing. Jaroslav Bernkopf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18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Ročník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2, 3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18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Obor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26 – 41 – L/01 </a:t>
                      </a:r>
                      <a:r>
                        <a:rPr lang="cs-CZ" sz="1100" dirty="0">
                          <a:effectLst/>
                        </a:rPr>
                        <a:t>Mechanik  elektrotechnik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18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Anotace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1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Pracovní list</a:t>
                      </a:r>
                      <a:r>
                        <a:rPr lang="cs-CZ" sz="110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určený </a:t>
                      </a:r>
                      <a:r>
                        <a:rPr lang="cs-CZ" sz="11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ke shrnutí a utřídění</a:t>
                      </a:r>
                      <a:r>
                        <a:rPr lang="cs-CZ" sz="110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cs-CZ" sz="11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vědomostí o zapojení,</a:t>
                      </a:r>
                      <a:r>
                        <a:rPr lang="cs-CZ" sz="110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vlastnostech a užití základních tří typů tranzistorových zesilovačů</a:t>
                      </a:r>
                      <a:endParaRPr lang="cs-CZ" sz="11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pic>
        <p:nvPicPr>
          <p:cNvPr id="7" name="Obrázek 6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1598" y="5803359"/>
            <a:ext cx="578485" cy="431800"/>
          </a:xfrm>
          <a:prstGeom prst="rect">
            <a:avLst/>
          </a:prstGeom>
        </p:spPr>
      </p:pic>
      <p:pic>
        <p:nvPicPr>
          <p:cNvPr id="8" name="Obrázek 7" descr="https://encrypted-tbn3.google.com/images?q=tbn:ANd9GcT7wLoGNaVZUxqyzsY44S6VPPDwqx14gJmiTpg-r8oG3DyJvNEB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8" y="5805264"/>
            <a:ext cx="1272540" cy="431800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Obdélník 8"/>
          <p:cNvSpPr/>
          <p:nvPr/>
        </p:nvSpPr>
        <p:spPr>
          <a:xfrm>
            <a:off x="3165685" y="5867732"/>
            <a:ext cx="286065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u="sng" dirty="0">
                <a:hlinkClick r:id="rId5"/>
              </a:rPr>
              <a:t>http://www.zlinskedumy.cz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171230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94397" y="1700808"/>
            <a:ext cx="4555207" cy="460797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</p:pic>
      <p:sp>
        <p:nvSpPr>
          <p:cNvPr id="2" name="Zástupný symbol pro datum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Tranzistorové zesilovače - shrnutí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/>
              <a:t>Elektronické obvody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2</a:t>
            </a:fld>
            <a:endParaRPr 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Zadání</a:t>
            </a:r>
          </a:p>
        </p:txBody>
      </p:sp>
      <p:sp>
        <p:nvSpPr>
          <p:cNvPr id="8" name="Obdélník 7"/>
          <p:cNvSpPr/>
          <p:nvPr/>
        </p:nvSpPr>
        <p:spPr>
          <a:xfrm>
            <a:off x="2294397" y="1700808"/>
            <a:ext cx="4555207" cy="460797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aphicFrame>
        <p:nvGraphicFramePr>
          <p:cNvPr id="18" name="Tabulka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2903086"/>
              </p:ext>
            </p:extLst>
          </p:nvPr>
        </p:nvGraphicFramePr>
        <p:xfrm>
          <a:off x="179512" y="836712"/>
          <a:ext cx="8784976" cy="518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849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400" b="0" kern="1200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Nakreslete příklad jednostupňového tranzistorového zesilovače se společnou bází, a to včetně obvodů pro stabilizaci pracovního bodu a vazebních kondenzátorů.</a:t>
                      </a:r>
                      <a:endParaRPr lang="cs-CZ" sz="14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280390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Tranzistorové zesilovače - shrnutí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/>
              <a:t>Elektronické obvody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3</a:t>
            </a:fld>
            <a:endParaRPr 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Řešení</a:t>
            </a:r>
          </a:p>
        </p:txBody>
      </p:sp>
      <p:graphicFrame>
        <p:nvGraphicFramePr>
          <p:cNvPr id="6" name="Tabulk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0435957"/>
              </p:ext>
            </p:extLst>
          </p:nvPr>
        </p:nvGraphicFramePr>
        <p:xfrm>
          <a:off x="179512" y="836712"/>
          <a:ext cx="8784976" cy="518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849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400" b="0" kern="1200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Nakreslete příklad jednostupňového tranzistorového zesilovače se společnou bází, a to včetně obvodů pro stabilizaci pracovního bodu a vazebních kondenzátorů.</a:t>
                      </a:r>
                      <a:endParaRPr lang="cs-CZ" sz="14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1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94397" y="1700808"/>
            <a:ext cx="4555207" cy="4607970"/>
          </a:xfrm>
          <a:prstGeom prst="rect">
            <a:avLst/>
          </a:prstGeom>
          <a:solidFill>
            <a:schemeClr val="bg1"/>
          </a:solidFill>
          <a:ln w="22225" cmpd="sng">
            <a:solidFill>
              <a:srgbClr val="0000FF"/>
            </a:solidFill>
          </a:ln>
          <a:effectLst/>
        </p:spPr>
      </p:pic>
    </p:spTree>
    <p:extLst>
      <p:ext uri="{BB962C8B-B14F-4D97-AF65-F5344CB8AC3E}">
        <p14:creationId xmlns:p14="http://schemas.microsoft.com/office/powerpoint/2010/main" val="31980533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Tranzistorové zesilovače - shrnutí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/>
              <a:t>Elektronické obvody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4</a:t>
            </a:fld>
            <a:endParaRPr 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Zadání</a:t>
            </a:r>
          </a:p>
        </p:txBody>
      </p:sp>
      <p:graphicFrame>
        <p:nvGraphicFramePr>
          <p:cNvPr id="6" name="Tabulk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3593874"/>
              </p:ext>
            </p:extLst>
          </p:nvPr>
        </p:nvGraphicFramePr>
        <p:xfrm>
          <a:off x="179512" y="836712"/>
          <a:ext cx="8784976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849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400" b="0" kern="1200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Označte křížkem, který zesilovač má danou vlastnost.</a:t>
                      </a:r>
                      <a:endParaRPr lang="cs-CZ" sz="14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8" name="Tabulk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707971"/>
              </p:ext>
            </p:extLst>
          </p:nvPr>
        </p:nvGraphicFramePr>
        <p:xfrm>
          <a:off x="179512" y="1628800"/>
          <a:ext cx="8568951" cy="4174246"/>
        </p:xfrm>
        <a:graphic>
          <a:graphicData uri="http://schemas.openxmlformats.org/drawingml/2006/table">
            <a:tbl>
              <a:tblPr firstRow="1" firstCol="1" bandRow="1" bandCol="1"/>
              <a:tblGrid>
                <a:gridCol w="60080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536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536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536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941901"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cs-CZ" sz="2000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 algn="just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Vlastnost</a:t>
                      </a:r>
                      <a:endParaRPr lang="cs-CZ" sz="2000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137160" marR="137160" marT="137160" marB="13716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just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cs-CZ" sz="2000" b="1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Spol. emitor</a:t>
                      </a:r>
                      <a:endParaRPr lang="cs-CZ" sz="200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4450" marR="4445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just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cs-CZ" sz="2000" b="1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Spol. kolektor</a:t>
                      </a:r>
                      <a:endParaRPr lang="cs-CZ" sz="200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4450" marR="4445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just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cs-CZ" sz="2000" b="1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Spol. báze</a:t>
                      </a:r>
                      <a:endParaRPr lang="cs-CZ" sz="200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4450" marR="4445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4905"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Nejmenší vstupní odpor</a:t>
                      </a:r>
                    </a:p>
                  </a:txBody>
                  <a:tcPr marL="137160" marR="137160" marT="137160" marB="13716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 </a:t>
                      </a:r>
                    </a:p>
                  </a:txBody>
                  <a:tcPr marL="137160" marR="137160" marT="137160" marB="13716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 </a:t>
                      </a:r>
                    </a:p>
                  </a:txBody>
                  <a:tcPr marL="137160" marR="137160" marT="137160" marB="13716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 X</a:t>
                      </a:r>
                    </a:p>
                  </a:txBody>
                  <a:tcPr marL="137160" marR="137160" marT="137160" marB="13716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4905"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Nejmenší výstupní odpor</a:t>
                      </a:r>
                    </a:p>
                  </a:txBody>
                  <a:tcPr marL="137160" marR="137160" marT="137160" marB="13716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 </a:t>
                      </a:r>
                    </a:p>
                  </a:txBody>
                  <a:tcPr marL="137160" marR="137160" marT="137160" marB="13716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 X</a:t>
                      </a:r>
                    </a:p>
                  </a:txBody>
                  <a:tcPr marL="137160" marR="137160" marT="137160" marB="13716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 </a:t>
                      </a:r>
                    </a:p>
                  </a:txBody>
                  <a:tcPr marL="137160" marR="137160" marT="137160" marB="13716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4905"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Nejmenší napěťové zesílení</a:t>
                      </a:r>
                    </a:p>
                  </a:txBody>
                  <a:tcPr marL="137160" marR="137160" marT="137160" marB="13716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 </a:t>
                      </a:r>
                    </a:p>
                  </a:txBody>
                  <a:tcPr marL="137160" marR="137160" marT="137160" marB="13716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 X</a:t>
                      </a:r>
                    </a:p>
                  </a:txBody>
                  <a:tcPr marL="137160" marR="137160" marT="137160" marB="13716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 </a:t>
                      </a:r>
                    </a:p>
                  </a:txBody>
                  <a:tcPr marL="137160" marR="137160" marT="137160" marB="13716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4905"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Největší vstupní odpor</a:t>
                      </a:r>
                      <a:endParaRPr lang="cs-CZ" sz="2000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137160" marR="137160" marT="137160" marB="13716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cs-CZ" sz="2000" dirty="0">
                        <a:solidFill>
                          <a:schemeClr val="bg1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137160" marR="137160" marT="137160" marB="13716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X</a:t>
                      </a:r>
                    </a:p>
                  </a:txBody>
                  <a:tcPr marL="137160" marR="137160" marT="137160" marB="13716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cs-CZ" sz="2000" dirty="0">
                        <a:solidFill>
                          <a:schemeClr val="bg1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137160" marR="137160" marT="137160" marB="13716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4905"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Obrací fázi</a:t>
                      </a:r>
                    </a:p>
                  </a:txBody>
                  <a:tcPr marL="137160" marR="137160" marT="137160" marB="13716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X</a:t>
                      </a:r>
                    </a:p>
                  </a:txBody>
                  <a:tcPr marL="137160" marR="137160" marT="137160" marB="13716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cs-CZ" sz="2000" dirty="0">
                        <a:solidFill>
                          <a:schemeClr val="bg1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137160" marR="137160" marT="137160" marB="13716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cs-CZ" sz="2000" dirty="0">
                        <a:solidFill>
                          <a:schemeClr val="bg1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137160" marR="137160" marT="137160" marB="13716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397318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Tranzistorové zesilovače - shrnutí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/>
              <a:t>Elektronické obvody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5</a:t>
            </a:fld>
            <a:endParaRPr 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Řešení</a:t>
            </a:r>
          </a:p>
        </p:txBody>
      </p:sp>
      <p:graphicFrame>
        <p:nvGraphicFramePr>
          <p:cNvPr id="6" name="Tabulk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2230464"/>
              </p:ext>
            </p:extLst>
          </p:nvPr>
        </p:nvGraphicFramePr>
        <p:xfrm>
          <a:off x="179512" y="836712"/>
          <a:ext cx="8784976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849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400" b="0" kern="1200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Označte křížkem, který zesilovač má danou vlastnost.</a:t>
                      </a:r>
                      <a:endParaRPr lang="cs-CZ" sz="14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8" name="Tabulk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4580752"/>
              </p:ext>
            </p:extLst>
          </p:nvPr>
        </p:nvGraphicFramePr>
        <p:xfrm>
          <a:off x="179512" y="1628800"/>
          <a:ext cx="8568951" cy="4174246"/>
        </p:xfrm>
        <a:graphic>
          <a:graphicData uri="http://schemas.openxmlformats.org/drawingml/2006/table">
            <a:tbl>
              <a:tblPr firstRow="1" firstCol="1" bandRow="1" bandCol="1"/>
              <a:tblGrid>
                <a:gridCol w="60080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536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536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536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941901"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cs-CZ" sz="2000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 algn="just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Vlastnost</a:t>
                      </a:r>
                      <a:endParaRPr lang="cs-CZ" sz="2000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137160" marR="137160" marT="137160" marB="13716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just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cs-CZ" sz="2000" b="1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Spol. emitor</a:t>
                      </a:r>
                      <a:endParaRPr lang="cs-CZ" sz="200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4450" marR="4445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just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cs-CZ" sz="2000" b="1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Spol. kolektor</a:t>
                      </a:r>
                      <a:endParaRPr lang="cs-CZ" sz="200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4450" marR="4445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just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cs-CZ" sz="2000" b="1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Spol. báze</a:t>
                      </a:r>
                      <a:endParaRPr lang="cs-CZ" sz="200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4450" marR="4445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4905"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Nejmenší vstupní odpor</a:t>
                      </a:r>
                    </a:p>
                  </a:txBody>
                  <a:tcPr marL="137160" marR="137160" marT="137160" marB="13716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rgbClr val="0000FF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 </a:t>
                      </a:r>
                    </a:p>
                  </a:txBody>
                  <a:tcPr marL="137160" marR="137160" marT="137160" marB="13716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rgbClr val="0000FF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 </a:t>
                      </a:r>
                    </a:p>
                  </a:txBody>
                  <a:tcPr marL="137160" marR="137160" marT="137160" marB="13716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rgbClr val="0000FF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 X</a:t>
                      </a:r>
                    </a:p>
                  </a:txBody>
                  <a:tcPr marL="137160" marR="137160" marT="137160" marB="13716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4905"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Nejmenší výstupní odpor</a:t>
                      </a:r>
                    </a:p>
                  </a:txBody>
                  <a:tcPr marL="137160" marR="137160" marT="137160" marB="13716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solidFill>
                            <a:srgbClr val="0000FF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 </a:t>
                      </a:r>
                    </a:p>
                  </a:txBody>
                  <a:tcPr marL="137160" marR="137160" marT="137160" marB="13716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rgbClr val="0000FF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 X</a:t>
                      </a:r>
                    </a:p>
                  </a:txBody>
                  <a:tcPr marL="137160" marR="137160" marT="137160" marB="13716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rgbClr val="0000FF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 </a:t>
                      </a:r>
                    </a:p>
                  </a:txBody>
                  <a:tcPr marL="137160" marR="137160" marT="137160" marB="13716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4905"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Nejmenší napěťové zesílení</a:t>
                      </a:r>
                    </a:p>
                  </a:txBody>
                  <a:tcPr marL="137160" marR="137160" marT="137160" marB="13716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solidFill>
                            <a:srgbClr val="0000FF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 </a:t>
                      </a:r>
                    </a:p>
                  </a:txBody>
                  <a:tcPr marL="137160" marR="137160" marT="137160" marB="13716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rgbClr val="0000FF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 X</a:t>
                      </a:r>
                    </a:p>
                  </a:txBody>
                  <a:tcPr marL="137160" marR="137160" marT="137160" marB="13716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rgbClr val="0000FF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 </a:t>
                      </a:r>
                    </a:p>
                  </a:txBody>
                  <a:tcPr marL="137160" marR="137160" marT="137160" marB="13716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4905"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Největší vstupní odpor</a:t>
                      </a:r>
                      <a:endParaRPr lang="cs-CZ" sz="2000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137160" marR="137160" marT="137160" marB="13716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cs-CZ" sz="2000" dirty="0">
                        <a:solidFill>
                          <a:srgbClr val="0000FF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137160" marR="137160" marT="137160" marB="13716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rgbClr val="0000FF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X</a:t>
                      </a:r>
                    </a:p>
                  </a:txBody>
                  <a:tcPr marL="137160" marR="137160" marT="137160" marB="13716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cs-CZ" sz="2000" dirty="0">
                        <a:solidFill>
                          <a:srgbClr val="0000FF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137160" marR="137160" marT="137160" marB="13716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4905"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Obrací fázi</a:t>
                      </a:r>
                    </a:p>
                  </a:txBody>
                  <a:tcPr marL="137160" marR="137160" marT="137160" marB="13716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rgbClr val="0000FF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X</a:t>
                      </a:r>
                    </a:p>
                  </a:txBody>
                  <a:tcPr marL="137160" marR="137160" marT="137160" marB="13716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cs-CZ" sz="2000" dirty="0">
                        <a:solidFill>
                          <a:srgbClr val="0000FF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137160" marR="137160" marT="137160" marB="13716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cs-CZ" sz="2000" dirty="0">
                        <a:solidFill>
                          <a:srgbClr val="0000FF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137160" marR="137160" marT="137160" marB="13716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873191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Tranzistorové zesilovače - shrnutí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/>
              <a:t>Elektronické obvody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6</a:t>
            </a:fld>
            <a:endParaRPr 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Zadání</a:t>
            </a:r>
          </a:p>
        </p:txBody>
      </p:sp>
      <p:graphicFrame>
        <p:nvGraphicFramePr>
          <p:cNvPr id="6" name="Tabulk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6989087"/>
              </p:ext>
            </p:extLst>
          </p:nvPr>
        </p:nvGraphicFramePr>
        <p:xfrm>
          <a:off x="179512" y="836712"/>
          <a:ext cx="8784976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849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400" b="0" kern="1200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Pro následující zapojení vypočtěte napětí báze proti zemi, je-li proud kolektorem 1,1 mA.</a:t>
                      </a:r>
                      <a:endParaRPr lang="cs-CZ" sz="14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2355" y="1499774"/>
            <a:ext cx="4287258" cy="3384376"/>
          </a:xfrm>
          <a:prstGeom prst="rect">
            <a:avLst/>
          </a:prstGeom>
          <a:solidFill>
            <a:schemeClr val="bg1"/>
          </a:solidFill>
          <a:ln>
            <a:noFill/>
          </a:ln>
        </p:spPr>
      </p:pic>
      <p:sp>
        <p:nvSpPr>
          <p:cNvPr id="7" name="TextovéPole 6"/>
          <p:cNvSpPr txBox="1"/>
          <p:nvPr/>
        </p:nvSpPr>
        <p:spPr>
          <a:xfrm>
            <a:off x="5868144" y="1988840"/>
            <a:ext cx="504056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sz="1600" dirty="0"/>
              <a:t>R1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5875410" y="3738518"/>
            <a:ext cx="504056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sz="1600" dirty="0"/>
              <a:t>R2</a:t>
            </a:r>
          </a:p>
        </p:txBody>
      </p:sp>
      <p:sp>
        <p:nvSpPr>
          <p:cNvPr id="11" name="TextovéPole 10"/>
          <p:cNvSpPr txBox="1"/>
          <p:nvPr/>
        </p:nvSpPr>
        <p:spPr>
          <a:xfrm>
            <a:off x="6948264" y="3104964"/>
            <a:ext cx="1008112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sz="1600" dirty="0">
                <a:latin typeface="Arial"/>
                <a:cs typeface="Arial"/>
              </a:rPr>
              <a:t>ß=150</a:t>
            </a:r>
            <a:endParaRPr lang="cs-CZ" sz="1600" dirty="0"/>
          </a:p>
        </p:txBody>
      </p:sp>
      <p:graphicFrame>
        <p:nvGraphicFramePr>
          <p:cNvPr id="13" name="Tabulka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3619577"/>
              </p:ext>
            </p:extLst>
          </p:nvPr>
        </p:nvGraphicFramePr>
        <p:xfrm>
          <a:off x="179512" y="1500226"/>
          <a:ext cx="4392488" cy="472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924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57579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600" b="0" kern="1200" baseline="0" dirty="0" err="1"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I</a:t>
                      </a:r>
                      <a:r>
                        <a:rPr kumimoji="0" lang="cs-CZ" sz="1600" b="0" kern="1200" baseline="-25000" dirty="0" err="1"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e</a:t>
                      </a:r>
                      <a:r>
                        <a:rPr kumimoji="0" lang="cs-CZ" sz="1600" b="0" kern="1200" baseline="0" dirty="0"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≈ </a:t>
                      </a:r>
                      <a:r>
                        <a:rPr kumimoji="0" lang="cs-CZ" sz="1600" b="0" kern="1200" dirty="0" err="1"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I</a:t>
                      </a:r>
                      <a:r>
                        <a:rPr kumimoji="0" lang="cs-CZ" sz="1600" b="0" kern="1200" baseline="-25000" dirty="0" err="1"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k</a:t>
                      </a:r>
                      <a:r>
                        <a:rPr kumimoji="0" lang="cs-CZ" sz="1600" b="0" kern="1200" baseline="0" dirty="0"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= 1,1 mA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600" b="0" kern="1200" baseline="0" dirty="0" err="1"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U</a:t>
                      </a:r>
                      <a:r>
                        <a:rPr kumimoji="0" lang="cs-CZ" sz="1600" b="0" kern="1200" baseline="-25000" dirty="0" err="1"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e</a:t>
                      </a:r>
                      <a:r>
                        <a:rPr kumimoji="0" lang="cs-CZ" sz="1600" b="0" kern="1200" baseline="0" dirty="0"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= U</a:t>
                      </a:r>
                      <a:r>
                        <a:rPr kumimoji="0" lang="cs-CZ" sz="1600" b="0" kern="1200" baseline="-25000" dirty="0"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RE</a:t>
                      </a:r>
                      <a:r>
                        <a:rPr kumimoji="0" lang="cs-CZ" sz="1600" b="0" kern="1200" baseline="0" dirty="0"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= </a:t>
                      </a:r>
                      <a:r>
                        <a:rPr kumimoji="0" lang="cs-CZ" sz="1600" b="0" kern="1200" baseline="0" dirty="0" err="1"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I</a:t>
                      </a:r>
                      <a:r>
                        <a:rPr kumimoji="0" lang="cs-CZ" sz="1600" b="0" kern="1200" baseline="-25000" dirty="0" err="1"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e</a:t>
                      </a:r>
                      <a:r>
                        <a:rPr kumimoji="0" lang="cs-CZ" sz="1600" b="0" kern="1200" baseline="0" dirty="0"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* R</a:t>
                      </a:r>
                      <a:r>
                        <a:rPr kumimoji="0" lang="cs-CZ" sz="1600" b="0" kern="1200" baseline="-25000" dirty="0"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e</a:t>
                      </a:r>
                      <a:r>
                        <a:rPr kumimoji="0" lang="cs-CZ" sz="1600" b="0" kern="1200" baseline="0" dirty="0"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= 1,1mA * 1k8 = 1,98V ≈ 2V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600" b="0" kern="1200" baseline="0" dirty="0" err="1"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U</a:t>
                      </a:r>
                      <a:r>
                        <a:rPr kumimoji="0" lang="cs-CZ" sz="1600" b="0" kern="1200" baseline="-25000" dirty="0" err="1"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b</a:t>
                      </a:r>
                      <a:r>
                        <a:rPr kumimoji="0" lang="cs-CZ" sz="1600" b="0" kern="1200" baseline="0" dirty="0"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= </a:t>
                      </a:r>
                      <a:r>
                        <a:rPr kumimoji="0" lang="cs-CZ" sz="1600" b="0" kern="1200" baseline="0" dirty="0" err="1"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U</a:t>
                      </a:r>
                      <a:r>
                        <a:rPr kumimoji="0" lang="cs-CZ" sz="1600" b="0" kern="1200" baseline="-25000" dirty="0" err="1"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e</a:t>
                      </a:r>
                      <a:r>
                        <a:rPr kumimoji="0" lang="cs-CZ" sz="1600" b="0" kern="1200" baseline="0" dirty="0"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+ 0,7V = 2V * 0,7V = 2,7V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cs-CZ" sz="1600" b="0" kern="1200" baseline="0" dirty="0">
                        <a:solidFill>
                          <a:schemeClr val="bg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600" b="1" kern="1200" baseline="0" dirty="0"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Napětí </a:t>
                      </a:r>
                      <a:r>
                        <a:rPr kumimoji="0" lang="cs-CZ" sz="1600" b="1" kern="1200" baseline="0" dirty="0" err="1"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bá</a:t>
                      </a:r>
                      <a:endParaRPr kumimoji="0" lang="cs-CZ" sz="1600" b="1" kern="1200" baseline="0" dirty="0">
                        <a:solidFill>
                          <a:schemeClr val="bg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cs-CZ" sz="1600" b="1" kern="1200" baseline="0" dirty="0">
                        <a:solidFill>
                          <a:schemeClr val="bg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cs-CZ" sz="1600" b="1" kern="1200" baseline="0" dirty="0">
                        <a:solidFill>
                          <a:schemeClr val="bg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cs-CZ" sz="1600" b="1" kern="1200" baseline="0" dirty="0">
                        <a:solidFill>
                          <a:schemeClr val="bg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cs-CZ" sz="1600" b="1" kern="1200" baseline="0" dirty="0">
                        <a:solidFill>
                          <a:schemeClr val="bg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cs-CZ" sz="1600" b="1" kern="1200" baseline="0" dirty="0">
                        <a:solidFill>
                          <a:schemeClr val="bg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cs-CZ" sz="1600" b="1" kern="1200" baseline="0" dirty="0">
                        <a:solidFill>
                          <a:schemeClr val="bg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cs-CZ" sz="1600" b="1" kern="1200" baseline="0" dirty="0">
                        <a:solidFill>
                          <a:schemeClr val="bg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cs-CZ" sz="1600" b="1" kern="1200" baseline="0" dirty="0">
                        <a:solidFill>
                          <a:schemeClr val="bg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cs-CZ" sz="1600" b="1" kern="1200" baseline="0" dirty="0">
                        <a:solidFill>
                          <a:schemeClr val="bg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cs-CZ" sz="1600" b="1" kern="1200" baseline="0" dirty="0">
                        <a:solidFill>
                          <a:schemeClr val="bg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cs-CZ" sz="1600" b="1" kern="1200" baseline="0" dirty="0">
                        <a:solidFill>
                          <a:schemeClr val="bg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cs-CZ" sz="1600" b="1" kern="1200" baseline="0" dirty="0">
                        <a:solidFill>
                          <a:schemeClr val="bg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cs-CZ" sz="1600" b="1" kern="1200" baseline="0" dirty="0">
                        <a:solidFill>
                          <a:schemeClr val="bg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600" b="1" kern="1200" baseline="0" dirty="0"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ze proti zemi je 2,7 V.</a:t>
                      </a:r>
                      <a:endParaRPr lang="cs-CZ" sz="1600" b="1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680534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Tranzistorové zesilovače - shrnutí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/>
              <a:t>Elektronické obvody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7</a:t>
            </a:fld>
            <a:endParaRPr 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Řešení</a:t>
            </a:r>
          </a:p>
        </p:txBody>
      </p:sp>
      <p:graphicFrame>
        <p:nvGraphicFramePr>
          <p:cNvPr id="6" name="Tabulk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9040963"/>
              </p:ext>
            </p:extLst>
          </p:nvPr>
        </p:nvGraphicFramePr>
        <p:xfrm>
          <a:off x="179512" y="836712"/>
          <a:ext cx="8784976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849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400" b="0" kern="1200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Pro následující zapojení vypočtěte napětí báze proti zemi, je-li proud kolektorem 1,1 mA.</a:t>
                      </a:r>
                      <a:endParaRPr lang="cs-CZ" sz="14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2355" y="1499774"/>
            <a:ext cx="4287258" cy="3384376"/>
          </a:xfrm>
          <a:prstGeom prst="rect">
            <a:avLst/>
          </a:prstGeom>
          <a:solidFill>
            <a:schemeClr val="bg1"/>
          </a:solidFill>
          <a:ln>
            <a:noFill/>
          </a:ln>
        </p:spPr>
      </p:pic>
      <p:sp>
        <p:nvSpPr>
          <p:cNvPr id="7" name="TextovéPole 6"/>
          <p:cNvSpPr txBox="1"/>
          <p:nvPr/>
        </p:nvSpPr>
        <p:spPr>
          <a:xfrm>
            <a:off x="5868144" y="1988840"/>
            <a:ext cx="504056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sz="1600" dirty="0"/>
              <a:t>R1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5875410" y="3738518"/>
            <a:ext cx="504056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sz="1600" dirty="0"/>
              <a:t>R2</a:t>
            </a:r>
          </a:p>
        </p:txBody>
      </p:sp>
      <p:sp>
        <p:nvSpPr>
          <p:cNvPr id="11" name="TextovéPole 10"/>
          <p:cNvSpPr txBox="1"/>
          <p:nvPr/>
        </p:nvSpPr>
        <p:spPr>
          <a:xfrm>
            <a:off x="6948264" y="3104964"/>
            <a:ext cx="1008112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sz="1600" dirty="0">
                <a:latin typeface="Arial"/>
                <a:cs typeface="Arial"/>
              </a:rPr>
              <a:t>ß=150</a:t>
            </a:r>
            <a:endParaRPr lang="cs-CZ" sz="1600" dirty="0"/>
          </a:p>
        </p:txBody>
      </p:sp>
      <p:graphicFrame>
        <p:nvGraphicFramePr>
          <p:cNvPr id="13" name="Tabulka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2768768"/>
              </p:ext>
            </p:extLst>
          </p:nvPr>
        </p:nvGraphicFramePr>
        <p:xfrm>
          <a:off x="179512" y="1500226"/>
          <a:ext cx="4392488" cy="472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924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57579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600" b="0" kern="1200" baseline="0" dirty="0" err="1">
                          <a:solidFill>
                            <a:srgbClr val="0000FF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I</a:t>
                      </a:r>
                      <a:r>
                        <a:rPr kumimoji="0" lang="cs-CZ" sz="1600" b="0" kern="1200" baseline="-25000" dirty="0" err="1">
                          <a:solidFill>
                            <a:srgbClr val="0000FF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e</a:t>
                      </a:r>
                      <a:r>
                        <a:rPr kumimoji="0" lang="cs-CZ" sz="1600" b="0" kern="1200" baseline="0" dirty="0">
                          <a:solidFill>
                            <a:srgbClr val="0000FF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≈ </a:t>
                      </a:r>
                      <a:r>
                        <a:rPr kumimoji="0" lang="cs-CZ" sz="1600" b="0" kern="1200" dirty="0" err="1">
                          <a:solidFill>
                            <a:srgbClr val="0000FF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I</a:t>
                      </a:r>
                      <a:r>
                        <a:rPr kumimoji="0" lang="cs-CZ" sz="1600" b="0" kern="1200" baseline="-25000" dirty="0" err="1">
                          <a:solidFill>
                            <a:srgbClr val="0000FF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k</a:t>
                      </a:r>
                      <a:r>
                        <a:rPr kumimoji="0" lang="cs-CZ" sz="1600" b="0" kern="1200" baseline="0" dirty="0">
                          <a:solidFill>
                            <a:srgbClr val="0000FF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= 1,1 mA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600" b="0" kern="1200" baseline="0" dirty="0" err="1">
                          <a:solidFill>
                            <a:srgbClr val="0000FF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U</a:t>
                      </a:r>
                      <a:r>
                        <a:rPr kumimoji="0" lang="cs-CZ" sz="1600" b="0" kern="1200" baseline="-25000" dirty="0" err="1">
                          <a:solidFill>
                            <a:srgbClr val="0000FF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e</a:t>
                      </a:r>
                      <a:r>
                        <a:rPr kumimoji="0" lang="cs-CZ" sz="1600" b="0" kern="1200" baseline="0" dirty="0">
                          <a:solidFill>
                            <a:srgbClr val="0000FF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= U</a:t>
                      </a:r>
                      <a:r>
                        <a:rPr kumimoji="0" lang="cs-CZ" sz="1600" b="0" kern="1200" baseline="-25000" dirty="0">
                          <a:solidFill>
                            <a:srgbClr val="0000FF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RE</a:t>
                      </a:r>
                      <a:r>
                        <a:rPr kumimoji="0" lang="cs-CZ" sz="1600" b="0" kern="1200" baseline="0" dirty="0">
                          <a:solidFill>
                            <a:srgbClr val="0000FF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= </a:t>
                      </a:r>
                      <a:r>
                        <a:rPr kumimoji="0" lang="cs-CZ" sz="1600" b="0" kern="1200" baseline="0" dirty="0" err="1">
                          <a:solidFill>
                            <a:srgbClr val="0000FF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I</a:t>
                      </a:r>
                      <a:r>
                        <a:rPr kumimoji="0" lang="cs-CZ" sz="1600" b="0" kern="1200" baseline="-25000" dirty="0" err="1">
                          <a:solidFill>
                            <a:srgbClr val="0000FF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e</a:t>
                      </a:r>
                      <a:r>
                        <a:rPr kumimoji="0" lang="cs-CZ" sz="1600" b="0" kern="1200" baseline="0" dirty="0">
                          <a:solidFill>
                            <a:srgbClr val="0000FF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* R</a:t>
                      </a:r>
                      <a:r>
                        <a:rPr kumimoji="0" lang="cs-CZ" sz="1600" b="0" kern="1200" baseline="-25000" dirty="0">
                          <a:solidFill>
                            <a:srgbClr val="0000FF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e</a:t>
                      </a:r>
                      <a:r>
                        <a:rPr kumimoji="0" lang="cs-CZ" sz="1600" b="0" kern="1200" baseline="0" dirty="0">
                          <a:solidFill>
                            <a:srgbClr val="0000FF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= 1,1mA * 1k8 = 1,98V ≈ 2V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600" b="0" kern="1200" baseline="0" dirty="0" err="1">
                          <a:solidFill>
                            <a:srgbClr val="0000FF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U</a:t>
                      </a:r>
                      <a:r>
                        <a:rPr kumimoji="0" lang="cs-CZ" sz="1600" b="0" kern="1200" baseline="-25000" dirty="0" err="1">
                          <a:solidFill>
                            <a:srgbClr val="0000FF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b</a:t>
                      </a:r>
                      <a:r>
                        <a:rPr kumimoji="0" lang="cs-CZ" sz="1600" b="0" kern="1200" baseline="0" dirty="0">
                          <a:solidFill>
                            <a:srgbClr val="0000FF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= </a:t>
                      </a:r>
                      <a:r>
                        <a:rPr kumimoji="0" lang="cs-CZ" sz="1600" b="0" kern="1200" baseline="0" dirty="0" err="1">
                          <a:solidFill>
                            <a:srgbClr val="0000FF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U</a:t>
                      </a:r>
                      <a:r>
                        <a:rPr kumimoji="0" lang="cs-CZ" sz="1600" b="0" kern="1200" baseline="-25000" dirty="0" err="1">
                          <a:solidFill>
                            <a:srgbClr val="0000FF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e</a:t>
                      </a:r>
                      <a:r>
                        <a:rPr kumimoji="0" lang="cs-CZ" sz="1600" b="0" kern="1200" baseline="0" dirty="0">
                          <a:solidFill>
                            <a:srgbClr val="0000FF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+ 0,7V = 2V * 0,7V = 2,7V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cs-CZ" sz="1600" b="0" kern="1200" baseline="0" dirty="0">
                        <a:solidFill>
                          <a:srgbClr val="0000FF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600" b="1" kern="1200" baseline="0" dirty="0">
                          <a:solidFill>
                            <a:srgbClr val="0000FF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Napětí báze proti zemi je 2,7 V.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cs-CZ" sz="1600" b="1" kern="1200" baseline="0" dirty="0">
                        <a:solidFill>
                          <a:srgbClr val="0000FF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cs-CZ" sz="1600" b="1" kern="1200" baseline="0" dirty="0">
                        <a:solidFill>
                          <a:srgbClr val="0000FF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cs-CZ" sz="1600" b="1" kern="1200" baseline="0" dirty="0">
                        <a:solidFill>
                          <a:srgbClr val="0000FF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cs-CZ" sz="1600" b="1" kern="1200" baseline="0" dirty="0">
                        <a:solidFill>
                          <a:srgbClr val="0000FF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cs-CZ" sz="1600" b="1" kern="1200" baseline="0" dirty="0">
                        <a:solidFill>
                          <a:srgbClr val="0000FF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cs-CZ" sz="1600" b="1" kern="1200" baseline="0" dirty="0">
                        <a:solidFill>
                          <a:srgbClr val="0000FF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cs-CZ" sz="1600" b="1" kern="1200" baseline="0" dirty="0">
                        <a:solidFill>
                          <a:srgbClr val="0000FF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cs-CZ" sz="1600" b="1" kern="1200" baseline="0" dirty="0">
                        <a:solidFill>
                          <a:srgbClr val="0000FF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cs-CZ" sz="1600" b="1" kern="1200" baseline="0" dirty="0">
                        <a:solidFill>
                          <a:srgbClr val="0000FF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cs-CZ" sz="1600" b="1" kern="1200" baseline="0" dirty="0">
                        <a:solidFill>
                          <a:srgbClr val="0000FF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cs-CZ" sz="1600" b="1" kern="1200" baseline="0" dirty="0">
                        <a:solidFill>
                          <a:srgbClr val="0000FF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cs-CZ" sz="1600" b="1" kern="1200" baseline="0" dirty="0">
                        <a:solidFill>
                          <a:srgbClr val="0000FF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cs-CZ" sz="1600" b="1" kern="1200" baseline="0" dirty="0">
                        <a:solidFill>
                          <a:srgbClr val="0000FF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1600" b="1" dirty="0">
                        <a:solidFill>
                          <a:srgbClr val="0000FF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7840049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hluk">
  <a:themeElements>
    <a:clrScheme name="Vlastní 1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hlu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Shlu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9920</TotalTime>
  <Words>385</Words>
  <Application>Microsoft Office PowerPoint</Application>
  <PresentationFormat>Předvádění na obrazovce (4:3)</PresentationFormat>
  <Paragraphs>129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4" baseType="lpstr">
      <vt:lpstr>Arial</vt:lpstr>
      <vt:lpstr>Calibri</vt:lpstr>
      <vt:lpstr>Lucida Sans Unicode</vt:lpstr>
      <vt:lpstr>Verdana</vt:lpstr>
      <vt:lpstr>Wingdings 2</vt:lpstr>
      <vt:lpstr>Wingdings 3</vt:lpstr>
      <vt:lpstr>Shluk</vt:lpstr>
      <vt:lpstr>Prezentace aplikace PowerPoint</vt:lpstr>
      <vt:lpstr>Zadání</vt:lpstr>
      <vt:lpstr>Řešení</vt:lpstr>
      <vt:lpstr>Zadání</vt:lpstr>
      <vt:lpstr>Řešení</vt:lpstr>
      <vt:lpstr>Zadání</vt:lpstr>
      <vt:lpstr>Řešení</vt:lpstr>
    </vt:vector>
  </TitlesOfParts>
  <Company>SPS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SPS</dc:creator>
  <cp:lastModifiedBy>Jaroslav Bernkopf</cp:lastModifiedBy>
  <cp:revision>474</cp:revision>
  <cp:lastPrinted>2013-04-13T15:25:00Z</cp:lastPrinted>
  <dcterms:created xsi:type="dcterms:W3CDTF">2011-08-12T09:23:29Z</dcterms:created>
  <dcterms:modified xsi:type="dcterms:W3CDTF">2022-01-31T16:19:34Z</dcterms:modified>
</cp:coreProperties>
</file>