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89" r:id="rId2"/>
    <p:sldId id="308" r:id="rId3"/>
    <p:sldId id="309" r:id="rId4"/>
    <p:sldId id="310" r:id="rId5"/>
    <p:sldId id="311" r:id="rId6"/>
    <p:sldId id="312" r:id="rId7"/>
    <p:sldId id="31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30" d="100"/>
          <a:sy n="130" d="100"/>
        </p:scale>
        <p:origin x="10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Tranzistorové zesilovače - shrnutí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Tranzistorové zesilovače - shrnutí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49510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 shrnutí a utřídění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vědomostí o zapojení,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vlastnostech a užití základních tří typů tranzistorových zesilovačů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97" y="1700808"/>
            <a:ext cx="4555207" cy="460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294397" y="1700808"/>
            <a:ext cx="4555207" cy="46079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03086"/>
              </p:ext>
            </p:extLst>
          </p:nvPr>
        </p:nvGraphicFramePr>
        <p:xfrm>
          <a:off x="179512" y="836712"/>
          <a:ext cx="878497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Nakreslete příklad jednostupňového tranzistorového zesilovače se společnou bází, a to včetně obvodů pro stabilizaci pracovního bodu a vazebních kondenzátorů.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3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35957"/>
              </p:ext>
            </p:extLst>
          </p:nvPr>
        </p:nvGraphicFramePr>
        <p:xfrm>
          <a:off x="179512" y="836712"/>
          <a:ext cx="878497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Nakreslete příklad jednostupňového tranzistorového zesilovače se společnou bází, a to včetně obvodů pro stabilizaci pracovního bodu a vazebních kondenzátorů.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97" y="1700808"/>
            <a:ext cx="4555207" cy="4607970"/>
          </a:xfrm>
          <a:prstGeom prst="rect">
            <a:avLst/>
          </a:prstGeom>
          <a:solidFill>
            <a:schemeClr val="bg1"/>
          </a:solidFill>
          <a:ln w="22225" cmpd="sng">
            <a:solidFill>
              <a:srgbClr val="0000FF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19805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593874"/>
              </p:ext>
            </p:extLst>
          </p:nvPr>
        </p:nvGraphicFramePr>
        <p:xfrm>
          <a:off x="179512" y="836712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Označte křížkem, který zesilovač má danou vlastnost.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7971"/>
              </p:ext>
            </p:extLst>
          </p:nvPr>
        </p:nvGraphicFramePr>
        <p:xfrm>
          <a:off x="179512" y="1628800"/>
          <a:ext cx="8568951" cy="417424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08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190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Vlastnost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emitor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kolektor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báze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vstupní odpor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výstupní odpor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napěťové zesílení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Největší vstupní odpor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Obrací fázi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73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230464"/>
              </p:ext>
            </p:extLst>
          </p:nvPr>
        </p:nvGraphicFramePr>
        <p:xfrm>
          <a:off x="179512" y="836712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Označte křížkem, který zesilovač má danou vlastnost.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80752"/>
              </p:ext>
            </p:extLst>
          </p:nvPr>
        </p:nvGraphicFramePr>
        <p:xfrm>
          <a:off x="179512" y="1628800"/>
          <a:ext cx="8568951" cy="417424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08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3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190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Vlastnost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emitor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kolektor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Spol. báze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vstupní odpor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výstupní odpor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Nejmenší napěťové zesílení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Největší vstupní odpor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9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Obrací fázi</a:t>
                      </a:r>
                    </a:p>
                  </a:txBody>
                  <a:tcPr marL="137160" marR="137160" marT="137160" marB="13716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37160" marR="137160" marT="137160" marB="13716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1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989087"/>
              </p:ext>
            </p:extLst>
          </p:nvPr>
        </p:nvGraphicFramePr>
        <p:xfrm>
          <a:off x="179512" y="836712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 následující zapojení vypočtěte napětí báze proti zemi, je-li proud kolektorem 1,1 mA.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55" y="1499774"/>
            <a:ext cx="4287258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5868144" y="1988840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R1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75410" y="3738518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R2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48264" y="3104964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/>
                <a:cs typeface="Arial"/>
              </a:rPr>
              <a:t>ß=150</a:t>
            </a:r>
            <a:endParaRPr lang="cs-CZ" sz="1600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19577"/>
              </p:ext>
            </p:extLst>
          </p:nvPr>
        </p:nvGraphicFramePr>
        <p:xfrm>
          <a:off x="179512" y="1500226"/>
          <a:ext cx="439248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≈ </a:t>
                      </a:r>
                      <a:r>
                        <a:rPr kumimoji="0" lang="cs-CZ" sz="1600" b="0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1,1 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U</a:t>
                      </a:r>
                      <a:r>
                        <a:rPr kumimoji="0" lang="cs-CZ" sz="1600" b="0" kern="1200" baseline="-25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</a:t>
                      </a:r>
                      <a:r>
                        <a:rPr kumimoji="0" lang="cs-CZ" sz="1600" b="0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* R</a:t>
                      </a:r>
                      <a:r>
                        <a:rPr kumimoji="0" lang="cs-CZ" sz="1600" b="0" kern="1200" baseline="-25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1,1mA * 1k8 = 1,98V ≈ 2V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</a:t>
                      </a:r>
                      <a:r>
                        <a:rPr kumimoji="0" lang="cs-CZ" sz="1600" b="0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+ 0,7V = 2V * 0,7V = 2,7V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0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Napětí </a:t>
                      </a:r>
                      <a:r>
                        <a:rPr kumimoji="0" lang="cs-CZ" sz="1600" b="1" kern="1200" baseline="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</a:t>
                      </a: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baseline="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ze proti zemi je 2,7 V.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05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Tranzistorové zesilovače - shrnutí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40963"/>
              </p:ext>
            </p:extLst>
          </p:nvPr>
        </p:nvGraphicFramePr>
        <p:xfrm>
          <a:off x="179512" y="836712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 následující zapojení vypočtěte napětí báze proti zemi, je-li proud kolektorem 1,1 mA.</a:t>
                      </a:r>
                      <a:endParaRPr lang="cs-CZ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55" y="1499774"/>
            <a:ext cx="4287258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5868144" y="1988840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R1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75410" y="3738518"/>
            <a:ext cx="5040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R2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48264" y="3104964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/>
                <a:cs typeface="Arial"/>
              </a:rPr>
              <a:t>ß=150</a:t>
            </a:r>
            <a:endParaRPr lang="cs-CZ" sz="1600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68768"/>
              </p:ext>
            </p:extLst>
          </p:nvPr>
        </p:nvGraphicFramePr>
        <p:xfrm>
          <a:off x="179512" y="1500226"/>
          <a:ext cx="439248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≈ </a:t>
                      </a:r>
                      <a:r>
                        <a:rPr kumimoji="0" lang="cs-CZ" sz="1600" b="0" kern="12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1,1 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U</a:t>
                      </a:r>
                      <a:r>
                        <a:rPr kumimoji="0" lang="cs-CZ" sz="1600" b="0" kern="1200" baseline="-25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</a:t>
                      </a:r>
                      <a:r>
                        <a:rPr kumimoji="0" lang="cs-CZ" sz="1600" b="0" kern="1200" baseline="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* R</a:t>
                      </a:r>
                      <a:r>
                        <a:rPr kumimoji="0" lang="cs-CZ" sz="1600" b="0" kern="1200" baseline="-25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1,1mA * 1k8 = 1,98V ≈ 2V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kern="1200" baseline="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</a:t>
                      </a:r>
                      <a:r>
                        <a:rPr kumimoji="0" lang="cs-CZ" sz="1600" b="0" kern="1200" baseline="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</a:t>
                      </a:r>
                      <a:r>
                        <a:rPr kumimoji="0" lang="cs-CZ" sz="1600" b="0" kern="1200" baseline="-25000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</a:t>
                      </a:r>
                      <a:r>
                        <a:rPr kumimoji="0" lang="cs-CZ" sz="1600" b="0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+ 0,7V = 2V * 0,7V = 2,7V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0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baseline="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Napětí báze proti zemi je 2,7 V.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kern="1200" baseline="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00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9920</TotalTime>
  <Words>385</Words>
  <Application>Microsoft Office PowerPoint</Application>
  <PresentationFormat>Předvádění na obrazovce (4:3)</PresentationFormat>
  <Paragraphs>129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Prezentace aplikace PowerPoint</vt:lpstr>
      <vt:lpstr>Zadání</vt:lpstr>
      <vt:lpstr>Řešení</vt:lpstr>
      <vt:lpstr>Zadání</vt:lpstr>
      <vt:lpstr>Řešení</vt:lpstr>
      <vt:lpstr>Zadání</vt:lpstr>
      <vt:lpstr>Řešení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474</cp:revision>
  <cp:lastPrinted>2013-04-13T15:25:00Z</cp:lastPrinted>
  <dcterms:created xsi:type="dcterms:W3CDTF">2011-08-12T09:23:29Z</dcterms:created>
  <dcterms:modified xsi:type="dcterms:W3CDTF">2022-01-31T16:19:34Z</dcterms:modified>
</cp:coreProperties>
</file>